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slideMasters/slideMaster61.xml" ContentType="application/vnd.openxmlformats-officedocument.presentationml.slideMaster+xml"/>
  <Override PartName="/ppt/slides/slide61.xml" ContentType="application/vnd.openxmlformats-officedocument.presentationml.slide+xml"/>
  <Override PartName="/ppt/slideMasters/slideMaster62.xml" ContentType="application/vnd.openxmlformats-officedocument.presentationml.slideMaster+xml"/>
  <Override PartName="/ppt/slides/slide62.xml" ContentType="application/vnd.openxmlformats-officedocument.presentationml.slide+xml"/>
  <Override PartName="/ppt/slideMasters/slideMaster63.xml" ContentType="application/vnd.openxmlformats-officedocument.presentationml.slideMaster+xml"/>
  <Override PartName="/ppt/slides/slide63.xml" ContentType="application/vnd.openxmlformats-officedocument.presentationml.slide+xml"/>
  <Override PartName="/ppt/slideMasters/slideMaster64.xml" ContentType="application/vnd.openxmlformats-officedocument.presentationml.slideMaster+xml"/>
  <Override PartName="/ppt/slides/slide64.xml" ContentType="application/vnd.openxmlformats-officedocument.presentationml.slide+xml"/>
  <Override PartName="/ppt/slideMasters/slideMaster65.xml" ContentType="application/vnd.openxmlformats-officedocument.presentationml.slideMaster+xml"/>
  <Override PartName="/ppt/slides/slide65.xml" ContentType="application/vnd.openxmlformats-officedocument.presentationml.slide+xml"/>
  <Override PartName="/ppt/slideMasters/slideMaster66.xml" ContentType="application/vnd.openxmlformats-officedocument.presentationml.slideMaster+xml"/>
  <Override PartName="/ppt/slides/slide66.xml" ContentType="application/vnd.openxmlformats-officedocument.presentationml.slide+xml"/>
  <Override PartName="/ppt/slideMasters/slideMaster67.xml" ContentType="application/vnd.openxmlformats-officedocument.presentationml.slideMaster+xml"/>
  <Override PartName="/ppt/slides/slide67.xml" ContentType="application/vnd.openxmlformats-officedocument.presentationml.slide+xml"/>
  <Override PartName="/ppt/slideMasters/slideMaster68.xml" ContentType="application/vnd.openxmlformats-officedocument.presentationml.slideMaster+xml"/>
  <Override PartName="/ppt/slides/slide68.xml" ContentType="application/vnd.openxmlformats-officedocument.presentationml.slide+xml"/>
  <Override PartName="/ppt/slideMasters/slideMaster69.xml" ContentType="application/vnd.openxmlformats-officedocument.presentationml.slideMaster+xml"/>
  <Override PartName="/ppt/slides/slide69.xml" ContentType="application/vnd.openxmlformats-officedocument.presentationml.slide+xml"/>
  <Override PartName="/ppt/slideMasters/slideMaster70.xml" ContentType="application/vnd.openxmlformats-officedocument.presentationml.slideMaster+xml"/>
  <Override PartName="/ppt/slides/slide70.xml" ContentType="application/vnd.openxmlformats-officedocument.presentationml.slide+xml"/>
  <Override PartName="/ppt/slideMasters/slideMaster71.xml" ContentType="application/vnd.openxmlformats-officedocument.presentationml.slideMaster+xml"/>
  <Override PartName="/ppt/slides/slide71.xml" ContentType="application/vnd.openxmlformats-officedocument.presentationml.slide+xml"/>
  <Override PartName="/ppt/slideMasters/slideMaster72.xml" ContentType="application/vnd.openxmlformats-officedocument.presentationml.slideMaster+xml"/>
  <Override PartName="/ppt/slides/slide72.xml" ContentType="application/vnd.openxmlformats-officedocument.presentationml.slide+xml"/>
  <Override PartName="/ppt/slideMasters/slideMaster73.xml" ContentType="application/vnd.openxmlformats-officedocument.presentationml.slideMaster+xml"/>
  <Override PartName="/ppt/slides/slide73.xml" ContentType="application/vnd.openxmlformats-officedocument.presentationml.slide+xml"/>
  <Override PartName="/ppt/slideMasters/slideMaster74.xml" ContentType="application/vnd.openxmlformats-officedocument.presentationml.slideMaster+xml"/>
  <Override PartName="/ppt/slides/slide74.xml" ContentType="application/vnd.openxmlformats-officedocument.presentationml.slide+xml"/>
  <Override PartName="/ppt/slideMasters/slideMaster75.xml" ContentType="application/vnd.openxmlformats-officedocument.presentationml.slideMaster+xml"/>
  <Override PartName="/ppt/slides/slide75.xml" ContentType="application/vnd.openxmlformats-officedocument.presentationml.slide+xml"/>
  <Override PartName="/ppt/slideMasters/slideMaster76.xml" ContentType="application/vnd.openxmlformats-officedocument.presentationml.slideMaster+xml"/>
  <Override PartName="/ppt/slides/slide76.xml" ContentType="application/vnd.openxmlformats-officedocument.presentationml.slide+xml"/>
  <Override PartName="/ppt/slideMasters/slideMaster77.xml" ContentType="application/vnd.openxmlformats-officedocument.presentationml.slideMaster+xml"/>
  <Override PartName="/ppt/slides/slide7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Lst>
  <p:notesMasterIdLst>
    <p:notesMasterId r:id="rId79"/>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notesMaster" Target="notesMasters/notesMaster1.xml"/><Relationship Id="rId80" Type="http://schemas.openxmlformats.org/officeDocument/2006/relationships/presProps" Target="presProps.xml"/><Relationship Id="rId81" Type="http://schemas.openxmlformats.org/officeDocument/2006/relationships/viewProps" Target="viewProps.xml"/><Relationship Id="rId82" Type="http://schemas.openxmlformats.org/officeDocument/2006/relationships/theme" Target="theme/theme1.xml"/><Relationship Id="rId8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xml"/>
		</Relationships>
</file>

<file path=ppt/notesSlides/_rels/notesSlide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xml"/>
		</Relationships>
</file>

<file path=ppt/notesSlides/_rels/notesSlide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xml"/>
		</Relationships>
</file>

<file path=ppt/notesSlides/_rels/notesSlide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xml"/>
		</Relationships>
</file>

<file path=ppt/notesSlides/_rels/notesSlide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xml"/>
		</Relationships>
</file>

<file path=ppt/notesSlides/_rels/notesSlide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xml"/>
		</Relationships>
</file>

<file path=ppt/notesSlides/_rels/notesSlide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xml"/>
		</Relationships>
</file>

<file path=ppt/notesSlides/_rels/notesSlide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xml"/>
		</Relationships>
</file>

<file path=ppt/notesSlides/_rels/notesSlide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xml"/>
		</Relationships>
</file>

<file path=ppt/notesSlides/_rels/notesSlide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xml"/>
		</Relationships>
</file>

<file path=ppt/notesSlides/_rels/notesSlide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xml"/>
		</Relationships>
</file>

<file path=ppt/notesSlides/_rels/notesSlide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xml"/>
		</Relationships>
</file>

<file path=ppt/notesSlides/_rels/notesSlide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Frame the session: this is a working workshop, not a lecture. Most of the room will be the people running the NIS2 project, IT, security, PMO. A recurring theme today is that the executive layer of NIS2 cannot be delegated to this room, so part of your job is to surface what must go up to the board.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Common misconception: that NIS2 is a single European rulebook. It is not. The binding obligation is national, including where you report (a national CSIRT, not the EU).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the repeating rhythm and the sector lens. Tell the room to focus their energy on the Discussion callouts; that's where the workshop output comes from.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not attempt a live legal determination. The deliverable is a documented, dated, signed scope assessment, which is itself a piece of Article 20 evidence.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Correct the 'ex post = lower priority' misconception. Duties identical; only supervisory timing differs.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borderline or out-of-scope organisations, this is the slide that justifies the whole programme. Regulatory risk may be arguable; commercial risk is not.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Correction verified against the Directive: identification/classification and the 'establish a list' duty sit in Article 3; Article 10 concerns CSIRTs. Emphasise obligations apply by law, not only on notification.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Reinforce the audience message: the scope assessment is a leadership sign-off, not just an IT desktop exercise.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Pick the client's row. For finance, be explicit that DORA governs and NIS2 steps aside.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commercial anchor, placed up front deliberately. The workshop that follows helps organisations do the implementation; the paid, fixed-fee, two-day independent verification is the offer being sold. State it plainly here, then let the workshop demonstrate the expertise behind it. The same offer returns in the appendix as the closing call to action.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20(1) aloud, slowly. 'Approve' is an active verb requiring a decision and a record. 'Oversee' is continuous. 'Liable' is personal. Do not paraphrase these away.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Dwell on the right-hand column. Executives believe they already do the middle column. The question is whether the right-hand column exists in a form someone else could inspect.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left column is not a criticism; it describes almost every organisation. The gap is that none of it is an approval decision traceable to the measures and the risk basis.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test a regulator applies: show me twelve months of minutes. If every entry says 'the update was noted', oversight was passive, and passive oversight is the finding.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Useful line: the training obligation exists precisely so that 'I did not understand the technical detail' cannot be offered as a defence. The Directive closes that door deliberately.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one slide sticks, make it this one. The management ban is the sanction with no financial workaround.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hinge of the whole workshop. Ask them directly to count Article 20 rows in their plan. This is the moment the room realises what must be escalated.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the room the exact ask and the one-line business case. This slide is the practical payoff of Part 2 for a technical/PMO audience.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for a show of hands on approval records, oversight minutes and training records: the three that are almost always missing and the three Article 20 makes personal.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the client's row to make Article 20 concrete. For finance, note DORA raises the governance bar further.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Pause here. The single most important change in NIS2 versus NIS1 and versus ISO 27001 is that the Directive names the management body as accountable and attaches liability to it. For an implementation team, the takeaway is: you cannot close this gap alone, and you should not try.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'impact on recipients of their services' and 'all-hazards'. This is the shift from an internal ISMS mindset to an outward, resilience mindset.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this quickly. The message is coverage: ten named areas, all mandatory. Depth comes next, one measure per slide.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Don't dwell on the euro figures; executives discount fines as an insurable cost. The two that change behaviour are the personal fine and the management ban, because neither can be insured away. Mandatory public disclosure is a reputational sanction with no cap.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Tell them to photograph this slide. These six questions are the practical bridge between the technical work in this room and the oversight duty upstairs.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 fair to ISO: a genuine asset and a real head start. The narrow point: it doesn't require the management body to approve measures provably to a regulator, so certified organisations still carry this gap.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the client's row to prioritise which of the ten measures to probe hardest in discussion.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Emphasise that the 24-hour clock is an alert, not a report. The commonest failure is treating the 24h as if it needs the full picture and so missing it. You notify with what you know.</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closes the loop on the Article 10 correction: having told the room that Article 10 is CSIRTs (not entity identification), we say what a CSIRT actually is and why it matters to them. The practical hook is the multi-jurisdiction point: several Member States means several reporting destinations, which belongs in the runbook.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'capable of causing' language is the single most misunderstood part of Article 23. A ransomware attempt you blocked at the perimeter may still be reportable if it was capable of severe impact. When in doubt, the early warning is cheap.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this as the taxonomy for the session. The second risk is the one this room feels first: remediation under a deadline is unplanned work taken from the people who can least be spared. The fourth is the one NIS2 introduced and the reason this is not just an IT project.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another escalation lever for the technical audience: incident reporting is where the missing executive layer becomes an operational problem in real time. Rehearse it before you need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Part 4 on preparedness. The deliverable is a tested reporting runbook per Member State, not a policy that says 'we will report within 24 hours.'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 this light. The point is directional: certification and standards are how proportionality gets judged, and how customers will filter suppliers.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Flag registration especially; several national regimes opened registration portals with hard deadlines. It is a quick win and a quick fail.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Correction verified against the Directive. Art 29 = arrangements among entities (with a notify-the-authority-of-participation duty in 29(4)). Art 30 = voluntary notification to the CSIRT/authority, on top of Art 23. The original deck had both saying 'exchange among themselves.'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Part 5 by separating the cheap-and-checkable (registration, jurisdiction) from the directional (standards, certification) and the optional (sharing).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up the ladder. The message for the room: the first rung, a request for evidence, is where the missing Article 20 documents get exposed. You don't get to the fine before you get the awkward evidence request.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End on the practical takeaway: readiness is the ability to answer an evidence request calmly. That is a documentation and governance problem as much as a technical 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Purpose: remove the 'this isn't real yet' objection. Walk left to right and land on the closing sentence.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Frame explicitly for the technical/PMO audience: your deliverable from today is getting these six onto a board or exec-committee agenda. You can draft the options; only they can decide.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sequence deliberately front-loads the governance items this room keeps deferring. The technical measures continue in parallel on their existing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left-accountable column is the point: for the first row it is the board and can be no-one else. Everything in the right column can move; nothing in the middle column can be pushed down.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single most useful slide to leave behind. Tell the room to score themselves 0-10 honestly. The number is the agenda for the next quarter.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Land the plane on the deck's thesis: technology is usually fine; the governance layer is the differentiator, and it is the thing this room must escalate rather than absorb.</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Reference table. The recurring theme: ISO manages the ISMS; NIS2 adds statutory governance, prescriptive reporting, and enforcement with teeth.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Position the gap analysis as producing the executive decision list as a first-class output, which is exactly the layer this workshop argues gets missed.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Practical reassurance: NIS2 is an extension of good ISMS practice, not a competing programme. The next three slides are the detailed ISO 27001 to NIS2 mapping, drawn from our gap-analysis workbook.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Pre-empt 'we are as good as our peers'. The bar is moving; being static is being overtaken.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Drawn from the ISO 27001 vs NIS2 gap-analysis workbook. The pattern: ISO gives you the control; NIS2 adds the regulatory sharpening (timelines, OT/ICS scope, supplier proof). Coverage references are ISO clause and Annex A numbers.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recurring gap here is proof, not capability: ISO asks that the control exists; NIS2 (and a regulator) asks you to show it works and covers the systems that matter to others.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the mapping on the four areas ISO does not touch. For a certified, technically strong organisation this is the real NIS2 gap, and it maps almost one-to-one onto the executive/governance layer this workshop is about.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Leave-behind reference. In delivery, replace or extend any row for the specific client sector.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commercial slide. Keep it low-friction: fixed fee, remote, minimal client time, and two audiences served: board and implementers. The independence line addresses the obvious conflict question.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disclaimer matters commercially and legally: this is a discussion instrument grounded in the Directive, not legal advice. National law prevails. A full disclaimer follows on the next slide.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dedicated disclaimer slide. Keep it visible in any shared or left-behind copy. The three cards separate the three points that matter: it is not advice, national law prevails, and liability is limited to written engagement terms.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on the deck's one-line thesis and the contact. The tagline is the sentence you want them to repeat to their board.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the frame: governance, evidence, reporting. Everything in the deck maps back to these three.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pivotal audience slide. Most rooms are technical/PMO. Be explicit: the executive layer is not yours to close; it is yours to surface and escalate. Everything in Part 2 is ammunition for that conversation.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slideLayout" Target="../slideLayouts/slideLayout1.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slideLayout" Target="../slideLayouts/slideLayout1.xml"/><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slideLayout" Target="../slideLayouts/slideLayout1.xml"/><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slideLayout" Target="../slideLayouts/slideLayout1.xml"/><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slideLayout" Target="../slideLayouts/slideLayout1.xml"/><Relationship Id="rId3"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slideLayout" Target="../slideLayouts/slideLayout1.xml"/><Relationship Id="rId3"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png"/><Relationship Id="rId2" Type="http://schemas.openxmlformats.org/officeDocument/2006/relationships/slideLayout" Target="../slideLayouts/slideLayout1.xml"/><Relationship Id="rId3"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image" Target="../media/image-25-1.png"/><Relationship Id="rId2" Type="http://schemas.openxmlformats.org/officeDocument/2006/relationships/slideLayout" Target="../slideLayouts/slideLayout1.xml"/><Relationship Id="rId3"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image" Target="../media/image-26-1.png"/><Relationship Id="rId2" Type="http://schemas.openxmlformats.org/officeDocument/2006/relationships/slideLayout" Target="../slideLayouts/slideLayout1.xml"/><Relationship Id="rId3"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image" Target="../media/image-27-1.png"/><Relationship Id="rId2" Type="http://schemas.openxmlformats.org/officeDocument/2006/relationships/slideLayout" Target="../slideLayouts/slideLayout1.xml"/><Relationship Id="rId3"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image" Target="../media/image-28-1.png"/><Relationship Id="rId2" Type="http://schemas.openxmlformats.org/officeDocument/2006/relationships/slideLayout" Target="../slideLayouts/slideLayout1.xml"/><Relationship Id="rId3"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image" Target="../media/image-29-1.png"/><Relationship Id="rId2" Type="http://schemas.openxmlformats.org/officeDocument/2006/relationships/slideLayout" Target="../slideLayouts/slideLayout1.xml"/><Relationship Id="rId3"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image" Target="../media/image-30-1.png"/><Relationship Id="rId2" Type="http://schemas.openxmlformats.org/officeDocument/2006/relationships/slideLayout" Target="../slideLayouts/slideLayout1.xml"/><Relationship Id="rId3"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image" Target="../media/image-31-1.png"/><Relationship Id="rId2" Type="http://schemas.openxmlformats.org/officeDocument/2006/relationships/slideLayout" Target="../slideLayouts/slideLayout1.xml"/><Relationship Id="rId3"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image" Target="../media/image-32-1.png"/><Relationship Id="rId2" Type="http://schemas.openxmlformats.org/officeDocument/2006/relationships/slideLayout" Target="../slideLayouts/slideLayout1.xml"/><Relationship Id="rId3"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image" Target="../media/image-33-1.png"/><Relationship Id="rId2" Type="http://schemas.openxmlformats.org/officeDocument/2006/relationships/slideLayout" Target="../slideLayouts/slideLayout1.xml"/><Relationship Id="rId3"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image" Target="../media/image-34-1.png"/><Relationship Id="rId2" Type="http://schemas.openxmlformats.org/officeDocument/2006/relationships/slideLayout" Target="../slideLayouts/slideLayout1.xml"/><Relationship Id="rId3"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image" Target="../media/image-35-1.png"/><Relationship Id="rId2" Type="http://schemas.openxmlformats.org/officeDocument/2006/relationships/slideLayout" Target="../slideLayouts/slideLayout1.xml"/><Relationship Id="rId3"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image" Target="../media/image-36-1.png"/><Relationship Id="rId2" Type="http://schemas.openxmlformats.org/officeDocument/2006/relationships/slideLayout" Target="../slideLayouts/slideLayout1.xml"/><Relationship Id="rId3"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image" Target="../media/image-37-1.png"/><Relationship Id="rId2" Type="http://schemas.openxmlformats.org/officeDocument/2006/relationships/slideLayout" Target="../slideLayouts/slideLayout1.xml"/><Relationship Id="rId3"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image" Target="../media/image-38-1.png"/><Relationship Id="rId2" Type="http://schemas.openxmlformats.org/officeDocument/2006/relationships/slideLayout" Target="../slideLayouts/slideLayout1.xml"/><Relationship Id="rId3"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image" Target="../media/image-39-1.png"/><Relationship Id="rId2" Type="http://schemas.openxmlformats.org/officeDocument/2006/relationships/slideLayout" Target="../slideLayouts/slideLayout1.xml"/><Relationship Id="rId3"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image" Target="../media/image-40-1.png"/><Relationship Id="rId2" Type="http://schemas.openxmlformats.org/officeDocument/2006/relationships/slideLayout" Target="../slideLayouts/slideLayout1.xml"/><Relationship Id="rId3"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image" Target="../media/image-41-1.png"/><Relationship Id="rId2" Type="http://schemas.openxmlformats.org/officeDocument/2006/relationships/slideLayout" Target="../slideLayouts/slideLayout1.xml"/><Relationship Id="rId3"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image" Target="../media/image-42-1.png"/><Relationship Id="rId2" Type="http://schemas.openxmlformats.org/officeDocument/2006/relationships/slideLayout" Target="../slideLayouts/slideLayout1.xml"/><Relationship Id="rId3"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image" Target="../media/image-43-1.png"/><Relationship Id="rId2" Type="http://schemas.openxmlformats.org/officeDocument/2006/relationships/slideLayout" Target="../slideLayouts/slideLayout1.xml"/><Relationship Id="rId3"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image" Target="../media/image-44-1.png"/><Relationship Id="rId2" Type="http://schemas.openxmlformats.org/officeDocument/2006/relationships/slideLayout" Target="../slideLayouts/slideLayout1.xml"/><Relationship Id="rId3"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image" Target="../media/image-45-1.png"/><Relationship Id="rId2" Type="http://schemas.openxmlformats.org/officeDocument/2006/relationships/slideLayout" Target="../slideLayouts/slideLayout1.xml"/><Relationship Id="rId3"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image" Target="../media/image-46-1.png"/><Relationship Id="rId2" Type="http://schemas.openxmlformats.org/officeDocument/2006/relationships/slideLayout" Target="../slideLayouts/slideLayout1.xml"/><Relationship Id="rId3"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image" Target="../media/image-47-1.png"/><Relationship Id="rId2" Type="http://schemas.openxmlformats.org/officeDocument/2006/relationships/slideLayout" Target="../slideLayouts/slideLayout1.xml"/><Relationship Id="rId3"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image" Target="../media/image-48-1.png"/><Relationship Id="rId2" Type="http://schemas.openxmlformats.org/officeDocument/2006/relationships/slideLayout" Target="../slideLayouts/slideLayout1.xml"/><Relationship Id="rId3"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image" Target="../media/image-49-1.png"/><Relationship Id="rId2" Type="http://schemas.openxmlformats.org/officeDocument/2006/relationships/slideLayout" Target="../slideLayouts/slideLayout1.xml"/><Relationship Id="rId3"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image" Target="../media/image-50-1.png"/><Relationship Id="rId2" Type="http://schemas.openxmlformats.org/officeDocument/2006/relationships/slideLayout" Target="../slideLayouts/slideLayout1.xml"/><Relationship Id="rId3"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image" Target="../media/image-51-1.png"/><Relationship Id="rId2" Type="http://schemas.openxmlformats.org/officeDocument/2006/relationships/slideLayout" Target="../slideLayouts/slideLayout1.xml"/><Relationship Id="rId3"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image" Target="../media/image-52-1.png"/><Relationship Id="rId2" Type="http://schemas.openxmlformats.org/officeDocument/2006/relationships/slideLayout" Target="../slideLayouts/slideLayout1.xml"/><Relationship Id="rId3"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image" Target="../media/image-53-1.png"/><Relationship Id="rId2" Type="http://schemas.openxmlformats.org/officeDocument/2006/relationships/slideLayout" Target="../slideLayouts/slideLayout1.xml"/><Relationship Id="rId3"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image" Target="../media/image-54-1.png"/><Relationship Id="rId2" Type="http://schemas.openxmlformats.org/officeDocument/2006/relationships/slideLayout" Target="../slideLayouts/slideLayout1.xml"/><Relationship Id="rId3"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image" Target="../media/image-55-1.png"/><Relationship Id="rId2" Type="http://schemas.openxmlformats.org/officeDocument/2006/relationships/slideLayout" Target="../slideLayouts/slideLayout1.xml"/><Relationship Id="rId3"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image" Target="../media/image-56-1.png"/><Relationship Id="rId2" Type="http://schemas.openxmlformats.org/officeDocument/2006/relationships/slideLayout" Target="../slideLayouts/slideLayout1.xml"/><Relationship Id="rId3"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image" Target="../media/image-57-1.png"/><Relationship Id="rId2" Type="http://schemas.openxmlformats.org/officeDocument/2006/relationships/slideLayout" Target="../slideLayouts/slideLayout1.xml"/><Relationship Id="rId3"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image" Target="../media/image-58-1.png"/><Relationship Id="rId2" Type="http://schemas.openxmlformats.org/officeDocument/2006/relationships/slideLayout" Target="../slideLayouts/slideLayout1.xml"/><Relationship Id="rId3"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image" Target="../media/image-59-1.png"/><Relationship Id="rId2" Type="http://schemas.openxmlformats.org/officeDocument/2006/relationships/slideLayout" Target="../slideLayouts/slideLayout1.xml"/><Relationship Id="rId3"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image" Target="../media/image-60-1.png"/><Relationship Id="rId2" Type="http://schemas.openxmlformats.org/officeDocument/2006/relationships/slideLayout" Target="../slideLayouts/slideLayout1.xml"/><Relationship Id="rId3"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image" Target="../media/image-61-1.png"/><Relationship Id="rId2" Type="http://schemas.openxmlformats.org/officeDocument/2006/relationships/slideLayout" Target="../slideLayouts/slideLayout1.xml"/><Relationship Id="rId3"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image" Target="../media/image-62-1.png"/><Relationship Id="rId2" Type="http://schemas.openxmlformats.org/officeDocument/2006/relationships/slideLayout" Target="../slideLayouts/slideLayout1.xml"/><Relationship Id="rId3"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image" Target="../media/image-63-1.png"/><Relationship Id="rId2" Type="http://schemas.openxmlformats.org/officeDocument/2006/relationships/slideLayout" Target="../slideLayouts/slideLayout1.xml"/><Relationship Id="rId3"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image" Target="../media/image-64-1.png"/><Relationship Id="rId2" Type="http://schemas.openxmlformats.org/officeDocument/2006/relationships/slideLayout" Target="../slideLayouts/slideLayout1.xml"/><Relationship Id="rId3"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image" Target="../media/image-65-1.png"/><Relationship Id="rId2" Type="http://schemas.openxmlformats.org/officeDocument/2006/relationships/slideLayout" Target="../slideLayouts/slideLayout1.xml"/><Relationship Id="rId3"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image" Target="../media/image-66-1.png"/><Relationship Id="rId2" Type="http://schemas.openxmlformats.org/officeDocument/2006/relationships/slideLayout" Target="../slideLayouts/slideLayout1.xml"/><Relationship Id="rId3"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image" Target="../media/image-67-1.png"/><Relationship Id="rId2" Type="http://schemas.openxmlformats.org/officeDocument/2006/relationships/slideLayout" Target="../slideLayouts/slideLayout1.xml"/><Relationship Id="rId3"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image" Target="../media/image-68-1.png"/><Relationship Id="rId2" Type="http://schemas.openxmlformats.org/officeDocument/2006/relationships/slideLayout" Target="../slideLayouts/slideLayout1.xml"/><Relationship Id="rId3"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image" Target="../media/image-69-1.png"/><Relationship Id="rId2" Type="http://schemas.openxmlformats.org/officeDocument/2006/relationships/slideLayout" Target="../slideLayouts/slideLayout1.xml"/><Relationship Id="rId3"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image" Target="../media/image-70-1.png"/><Relationship Id="rId2" Type="http://schemas.openxmlformats.org/officeDocument/2006/relationships/slideLayout" Target="../slideLayouts/slideLayout1.xml"/><Relationship Id="rId3"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image" Target="../media/image-71-1.png"/><Relationship Id="rId2" Type="http://schemas.openxmlformats.org/officeDocument/2006/relationships/slideLayout" Target="../slideLayouts/slideLayout1.xml"/><Relationship Id="rId3"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image" Target="../media/image-72-1.png"/><Relationship Id="rId2" Type="http://schemas.openxmlformats.org/officeDocument/2006/relationships/slideLayout" Target="../slideLayouts/slideLayout1.xml"/><Relationship Id="rId3"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image" Target="../media/image-73-1.png"/><Relationship Id="rId2" Type="http://schemas.openxmlformats.org/officeDocument/2006/relationships/slideLayout" Target="../slideLayouts/slideLayout1.xml"/><Relationship Id="rId3"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image" Target="../media/image-74-1.png"/><Relationship Id="rId2" Type="http://schemas.openxmlformats.org/officeDocument/2006/relationships/slideLayout" Target="../slideLayouts/slideLayout1.xml"/><Relationship Id="rId3"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image" Target="../media/image-75-1.png"/><Relationship Id="rId2" Type="http://schemas.openxmlformats.org/officeDocument/2006/relationships/slideLayout" Target="../slideLayouts/slideLayout1.xml"/><Relationship Id="rId3"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image" Target="../media/image-76-1.png"/><Relationship Id="rId2" Type="http://schemas.openxmlformats.org/officeDocument/2006/relationships/slideLayout" Target="../slideLayouts/slideLayout1.xml"/><Relationship Id="rId3"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image" Target="../media/image-77-1.png"/><Relationship Id="rId2" Type="http://schemas.openxmlformats.org/officeDocument/2006/relationships/image" Target="../media/image-77-1.png"/><Relationship Id="rId3" Type="http://schemas.openxmlformats.org/officeDocument/2006/relationships/slideLayout" Target="../slideLayouts/slideLayout1.xml"/><Relationship Id="rId4" Type="http://schemas.openxmlformats.org/officeDocument/2006/relationships/notesSlide" Target="../notesSlides/notesSlide7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270949"/>
        </a:solidFill>
      </p:bgPr>
    </p:bg>
    <p:spTree>
      <p:nvGrpSpPr>
        <p:cNvPr id="1" name=""/>
        <p:cNvGrpSpPr/>
        <p:nvPr/>
      </p:nvGrpSpPr>
      <p:grpSpPr>
        <a:xfrm>
          <a:off x="0" y="0"/>
          <a:ext cx="0" cy="0"/>
          <a:chOff x="0" y="0"/>
          <a:chExt cx="0" cy="0"/>
        </a:xfrm>
      </p:grpSpPr>
      <p:pic>
        <p:nvPicPr>
          <p:cNvPr id="2" name="Image 0" descr="/home/claude/logo1.png">    </p:cNvPr>
          <p:cNvPicPr>
            <a:picLocks noChangeAspect="1"/>
          </p:cNvPicPr>
          <p:nvPr/>
        </p:nvPicPr>
        <p:blipFill>
          <a:blip r:embed="rId1"/>
          <a:stretch>
            <a:fillRect/>
          </a:stretch>
        </p:blipFill>
        <p:spPr>
          <a:xfrm>
            <a:off x="566928" y="640080"/>
            <a:ext cx="1828800" cy="437882"/>
          </a:xfrm>
          <a:prstGeom prst="rect">
            <a:avLst/>
          </a:prstGeom>
        </p:spPr>
      </p:pic>
      <p:sp>
        <p:nvSpPr>
          <p:cNvPr id="3" name="Shape 0"/>
          <p:cNvSpPr/>
          <p:nvPr/>
        </p:nvSpPr>
        <p:spPr>
          <a:xfrm>
            <a:off x="566928" y="2514600"/>
            <a:ext cx="502920" cy="50292"/>
          </a:xfrm>
          <a:prstGeom prst="rect">
            <a:avLst/>
          </a:prstGeom>
          <a:solidFill>
            <a:srgbClr val="F75A3C"/>
          </a:solidFill>
          <a:ln/>
        </p:spPr>
      </p:sp>
      <p:sp>
        <p:nvSpPr>
          <p:cNvPr id="4" name="Text 1"/>
          <p:cNvSpPr/>
          <p:nvPr/>
        </p:nvSpPr>
        <p:spPr>
          <a:xfrm>
            <a:off x="566928" y="2743200"/>
            <a:ext cx="10515600" cy="1554480"/>
          </a:xfrm>
          <a:prstGeom prst="rect">
            <a:avLst/>
          </a:prstGeom>
          <a:noFill/>
          <a:ln/>
        </p:spPr>
        <p:txBody>
          <a:bodyPr wrap="square" lIns="0" tIns="0" rIns="0" bIns="0" rtlCol="0" anchor="t"/>
          <a:lstStyle/>
          <a:p>
            <a:pPr indent="0" marL="0">
              <a:lnSpc>
                <a:spcPct val="104000"/>
              </a:lnSpc>
              <a:buNone/>
            </a:pPr>
            <a:r>
              <a:rPr lang="en-US" sz="4400" b="1" dirty="0">
                <a:solidFill>
                  <a:srgbClr val="FFFFFF"/>
                </a:solidFill>
                <a:latin typeface="Arial" pitchFamily="34" charset="0"/>
                <a:ea typeface="Arial" pitchFamily="34" charset="-122"/>
                <a:cs typeface="Arial" pitchFamily="34" charset="-120"/>
              </a:rPr>
              <a:t>NIS2 Readiness Workshop</a:t>
            </a:r>
            <a:endParaRPr lang="en-US" sz="4400" dirty="0"/>
          </a:p>
          <a:p>
            <a:pPr indent="0" marL="0">
              <a:lnSpc>
                <a:spcPct val="104000"/>
              </a:lnSpc>
              <a:buNone/>
            </a:pPr>
            <a:r>
              <a:rPr lang="en-US" sz="4400" b="1" dirty="0">
                <a:solidFill>
                  <a:srgbClr val="FFFFFF"/>
                </a:solidFill>
                <a:latin typeface="Arial" pitchFamily="34" charset="0"/>
                <a:ea typeface="Arial" pitchFamily="34" charset="-122"/>
                <a:cs typeface="Arial" pitchFamily="34" charset="-120"/>
              </a:rPr>
              <a:t>&amp; Gap Analysis</a:t>
            </a:r>
            <a:endParaRPr lang="en-US" sz="4400" dirty="0"/>
          </a:p>
        </p:txBody>
      </p:sp>
      <p:sp>
        <p:nvSpPr>
          <p:cNvPr id="5" name="Text 2"/>
          <p:cNvSpPr/>
          <p:nvPr/>
        </p:nvSpPr>
        <p:spPr>
          <a:xfrm>
            <a:off x="566928" y="4434840"/>
            <a:ext cx="9692640" cy="731520"/>
          </a:xfrm>
          <a:prstGeom prst="rect">
            <a:avLst/>
          </a:prstGeom>
          <a:noFill/>
          <a:ln/>
        </p:spPr>
        <p:txBody>
          <a:bodyPr wrap="square" lIns="0" tIns="0" rIns="0" bIns="0" rtlCol="0" anchor="t"/>
          <a:lstStyle/>
          <a:p>
            <a:pPr indent="0" marL="0">
              <a:lnSpc>
                <a:spcPct val="120000"/>
              </a:lnSpc>
              <a:buNone/>
            </a:pPr>
            <a:r>
              <a:rPr lang="en-US" sz="1550" dirty="0">
                <a:solidFill>
                  <a:srgbClr val="CFC6DC"/>
                </a:solidFill>
                <a:latin typeface="Arial" pitchFamily="34" charset="0"/>
                <a:ea typeface="Arial" pitchFamily="34" charset="-122"/>
                <a:cs typeface="Arial" pitchFamily="34" charset="-120"/>
              </a:rPr>
              <a:t>Turning Directive (EU) 2022/2555 into owned actions, evidence and board-level decisions, building on the ISMS you already run.</a:t>
            </a:r>
            <a:endParaRPr lang="en-US" sz="1550" dirty="0"/>
          </a:p>
        </p:txBody>
      </p:sp>
      <p:sp>
        <p:nvSpPr>
          <p:cNvPr id="6" name="Text 3"/>
          <p:cNvSpPr/>
          <p:nvPr/>
        </p:nvSpPr>
        <p:spPr>
          <a:xfrm>
            <a:off x="566928" y="5440680"/>
            <a:ext cx="10058400" cy="365760"/>
          </a:xfrm>
          <a:prstGeom prst="rect">
            <a:avLst/>
          </a:prstGeom>
          <a:noFill/>
          <a:ln/>
        </p:spPr>
        <p:txBody>
          <a:bodyPr wrap="square" lIns="0" tIns="0" rIns="0" bIns="0" rtlCol="0" anchor="ctr"/>
          <a:lstStyle/>
          <a:p>
            <a:pPr indent="0" marL="0">
              <a:buNone/>
            </a:pPr>
            <a:r>
              <a:rPr lang="en-US" sz="1250" b="1" spc="50" kern="0" dirty="0">
                <a:solidFill>
                  <a:srgbClr val="F75A3C"/>
                </a:solidFill>
                <a:latin typeface="Arial" pitchFamily="34" charset="0"/>
                <a:ea typeface="Arial" pitchFamily="34" charset="-122"/>
                <a:cs typeface="Arial" pitchFamily="34" charset="-120"/>
              </a:rPr>
              <a:t>Working session  ·  Implementation, PMO &amp; security leads  ·  Executive stakeholders where available</a:t>
            </a:r>
            <a:endParaRPr lang="en-US" sz="12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HOW THE DIRECTIVE WORKS</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A directive that reaches you through national law</a:t>
            </a:r>
            <a:endParaRPr lang="en-US" sz="3000" dirty="0"/>
          </a:p>
        </p:txBody>
      </p:sp>
      <p:sp>
        <p:nvSpPr>
          <p:cNvPr id="4" name="Text 2"/>
          <p:cNvSpPr/>
          <p:nvPr/>
        </p:nvSpPr>
        <p:spPr>
          <a:xfrm>
            <a:off x="566928" y="1335024"/>
            <a:ext cx="11057839" cy="47879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NIS2 has 46 Articles. Some address Member States and their authorities; a smaller set creates direct duties for entities; those are the ones this workshop works through.</a:t>
            </a:r>
            <a:endParaRPr lang="en-US" sz="1450" dirty="0"/>
          </a:p>
        </p:txBody>
      </p:sp>
      <p:sp>
        <p:nvSpPr>
          <p:cNvPr id="5" name="Shape 3"/>
          <p:cNvSpPr/>
          <p:nvPr/>
        </p:nvSpPr>
        <p:spPr>
          <a:xfrm>
            <a:off x="566928" y="2005838"/>
            <a:ext cx="3515258" cy="2344928"/>
          </a:xfrm>
          <a:prstGeom prst="roundRect">
            <a:avLst>
              <a:gd name="adj" fmla="val 2730"/>
            </a:avLst>
          </a:prstGeom>
          <a:solidFill>
            <a:srgbClr val="F5F2F7"/>
          </a:solidFill>
          <a:ln w="9525">
            <a:solidFill>
              <a:srgbClr val="E4DEEC"/>
            </a:solidFill>
            <a:prstDash val="solid"/>
          </a:ln>
        </p:spPr>
      </p:sp>
      <p:sp>
        <p:nvSpPr>
          <p:cNvPr id="6" name="Text 4"/>
          <p:cNvSpPr/>
          <p:nvPr/>
        </p:nvSpPr>
        <p:spPr>
          <a:xfrm>
            <a:off x="804672" y="2225294"/>
            <a:ext cx="3039770" cy="402336"/>
          </a:xfrm>
          <a:prstGeom prst="rect">
            <a:avLst/>
          </a:prstGeom>
          <a:noFill/>
          <a:ln/>
        </p:spPr>
        <p:txBody>
          <a:bodyPr wrap="square" lIns="0" tIns="0" rIns="0" bIns="0" rtlCol="0" anchor="ctr"/>
          <a:lstStyle/>
          <a:p>
            <a:pPr algn="l" indent="0" marL="0">
              <a:buNone/>
            </a:pPr>
            <a:r>
              <a:rPr lang="en-US" sz="2600" b="1" dirty="0">
                <a:solidFill>
                  <a:srgbClr val="F75A3C"/>
                </a:solidFill>
                <a:latin typeface="Arial" pitchFamily="34" charset="0"/>
                <a:ea typeface="Arial" pitchFamily="34" charset="-122"/>
                <a:cs typeface="Arial" pitchFamily="34" charset="-120"/>
              </a:rPr>
              <a:t>01</a:t>
            </a:r>
            <a:endParaRPr lang="en-US" sz="2600" dirty="0"/>
          </a:p>
        </p:txBody>
      </p:sp>
      <p:sp>
        <p:nvSpPr>
          <p:cNvPr id="7" name="Text 5"/>
          <p:cNvSpPr/>
          <p:nvPr/>
        </p:nvSpPr>
        <p:spPr>
          <a:xfrm>
            <a:off x="804672" y="2700782"/>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What it is</a:t>
            </a:r>
            <a:endParaRPr lang="en-US" sz="1500" dirty="0"/>
          </a:p>
        </p:txBody>
      </p:sp>
      <p:sp>
        <p:nvSpPr>
          <p:cNvPr id="8" name="Text 6"/>
          <p:cNvSpPr/>
          <p:nvPr/>
        </p:nvSpPr>
        <p:spPr>
          <a:xfrm>
            <a:off x="804672" y="3005582"/>
            <a:ext cx="3039770" cy="812800"/>
          </a:xfrm>
          <a:prstGeom prst="rect">
            <a:avLst/>
          </a:prstGeom>
          <a:noFill/>
          <a:ln/>
        </p:spPr>
        <p:txBody>
          <a:bodyPr wrap="square" lIns="0" tIns="0" rIns="0" bIns="0" rtlCol="0" anchor="t"/>
          <a:lstStyle/>
          <a:p>
            <a:pPr algn="l" indent="0" marL="0">
              <a:lnSpc>
                <a:spcPct val="112000"/>
              </a:lnSpc>
              <a:buNone/>
            </a:pPr>
            <a:r>
              <a:rPr lang="en-US" sz="1250" dirty="0">
                <a:solidFill>
                  <a:srgbClr val="6B6478"/>
                </a:solidFill>
                <a:latin typeface="Arial" pitchFamily="34" charset="0"/>
                <a:ea typeface="Arial" pitchFamily="34" charset="-122"/>
                <a:cs typeface="Arial" pitchFamily="34" charset="-120"/>
              </a:rPr>
              <a:t>An EU law setting a common cybersecurity baseline for critical sectors. It replaced the 2016 NIS Directive and took effect in January 2023.</a:t>
            </a:r>
            <a:endParaRPr lang="en-US" sz="1250" dirty="0"/>
          </a:p>
        </p:txBody>
      </p:sp>
      <p:sp>
        <p:nvSpPr>
          <p:cNvPr id="9" name="Shape 7"/>
          <p:cNvSpPr/>
          <p:nvPr/>
        </p:nvSpPr>
        <p:spPr>
          <a:xfrm>
            <a:off x="4338218" y="2005838"/>
            <a:ext cx="3515258" cy="2344928"/>
          </a:xfrm>
          <a:prstGeom prst="roundRect">
            <a:avLst>
              <a:gd name="adj" fmla="val 2730"/>
            </a:avLst>
          </a:prstGeom>
          <a:solidFill>
            <a:srgbClr val="F5F2F7"/>
          </a:solidFill>
          <a:ln w="9525">
            <a:solidFill>
              <a:srgbClr val="E4DEEC"/>
            </a:solidFill>
            <a:prstDash val="solid"/>
          </a:ln>
        </p:spPr>
      </p:sp>
      <p:sp>
        <p:nvSpPr>
          <p:cNvPr id="10" name="Text 8"/>
          <p:cNvSpPr/>
          <p:nvPr/>
        </p:nvSpPr>
        <p:spPr>
          <a:xfrm>
            <a:off x="4575962" y="2225294"/>
            <a:ext cx="3039770" cy="402336"/>
          </a:xfrm>
          <a:prstGeom prst="rect">
            <a:avLst/>
          </a:prstGeom>
          <a:noFill/>
          <a:ln/>
        </p:spPr>
        <p:txBody>
          <a:bodyPr wrap="square" lIns="0" tIns="0" rIns="0" bIns="0" rtlCol="0" anchor="ctr"/>
          <a:lstStyle/>
          <a:p>
            <a:pPr algn="l" indent="0" marL="0">
              <a:buNone/>
            </a:pPr>
            <a:r>
              <a:rPr lang="en-US" sz="2600" b="1" dirty="0">
                <a:solidFill>
                  <a:srgbClr val="F75A3C"/>
                </a:solidFill>
                <a:latin typeface="Arial" pitchFamily="34" charset="0"/>
                <a:ea typeface="Arial" pitchFamily="34" charset="-122"/>
                <a:cs typeface="Arial" pitchFamily="34" charset="-120"/>
              </a:rPr>
              <a:t>02</a:t>
            </a:r>
            <a:endParaRPr lang="en-US" sz="2600" dirty="0"/>
          </a:p>
        </p:txBody>
      </p:sp>
      <p:sp>
        <p:nvSpPr>
          <p:cNvPr id="11" name="Text 9"/>
          <p:cNvSpPr/>
          <p:nvPr/>
        </p:nvSpPr>
        <p:spPr>
          <a:xfrm>
            <a:off x="4575962" y="2700782"/>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How it reaches you</a:t>
            </a:r>
            <a:endParaRPr lang="en-US" sz="1500" dirty="0"/>
          </a:p>
        </p:txBody>
      </p:sp>
      <p:sp>
        <p:nvSpPr>
          <p:cNvPr id="12" name="Text 10"/>
          <p:cNvSpPr/>
          <p:nvPr/>
        </p:nvSpPr>
        <p:spPr>
          <a:xfrm>
            <a:off x="4575962" y="3005582"/>
            <a:ext cx="3039770" cy="1016000"/>
          </a:xfrm>
          <a:prstGeom prst="rect">
            <a:avLst/>
          </a:prstGeom>
          <a:noFill/>
          <a:ln/>
        </p:spPr>
        <p:txBody>
          <a:bodyPr wrap="square" lIns="0" tIns="0" rIns="0" bIns="0" rtlCol="0" anchor="t"/>
          <a:lstStyle/>
          <a:p>
            <a:pPr algn="l" indent="0" marL="0">
              <a:lnSpc>
                <a:spcPct val="112000"/>
              </a:lnSpc>
              <a:buNone/>
            </a:pPr>
            <a:r>
              <a:rPr lang="en-US" sz="1250" dirty="0">
                <a:solidFill>
                  <a:srgbClr val="6B6478"/>
                </a:solidFill>
                <a:latin typeface="Arial" pitchFamily="34" charset="0"/>
                <a:ea typeface="Arial" pitchFamily="34" charset="-122"/>
                <a:cs typeface="Arial" pitchFamily="34" charset="-120"/>
              </a:rPr>
              <a:t>A directive does not bind you directly. Each Member State transposes it into national law, and that national law creates your obligations, deadlines and penalties.</a:t>
            </a:r>
            <a:endParaRPr lang="en-US" sz="1250" dirty="0"/>
          </a:p>
        </p:txBody>
      </p:sp>
      <p:sp>
        <p:nvSpPr>
          <p:cNvPr id="13" name="Shape 11"/>
          <p:cNvSpPr/>
          <p:nvPr/>
        </p:nvSpPr>
        <p:spPr>
          <a:xfrm>
            <a:off x="8109509" y="2005838"/>
            <a:ext cx="3515258" cy="2344928"/>
          </a:xfrm>
          <a:prstGeom prst="roundRect">
            <a:avLst>
              <a:gd name="adj" fmla="val 2730"/>
            </a:avLst>
          </a:prstGeom>
          <a:solidFill>
            <a:srgbClr val="F5F2F7"/>
          </a:solidFill>
          <a:ln w="9525">
            <a:solidFill>
              <a:srgbClr val="E4DEEC"/>
            </a:solidFill>
            <a:prstDash val="solid"/>
          </a:ln>
        </p:spPr>
      </p:sp>
      <p:sp>
        <p:nvSpPr>
          <p:cNvPr id="14" name="Text 12"/>
          <p:cNvSpPr/>
          <p:nvPr/>
        </p:nvSpPr>
        <p:spPr>
          <a:xfrm>
            <a:off x="8347253" y="2225294"/>
            <a:ext cx="3039770" cy="402336"/>
          </a:xfrm>
          <a:prstGeom prst="rect">
            <a:avLst/>
          </a:prstGeom>
          <a:noFill/>
          <a:ln/>
        </p:spPr>
        <p:txBody>
          <a:bodyPr wrap="square" lIns="0" tIns="0" rIns="0" bIns="0" rtlCol="0" anchor="ctr"/>
          <a:lstStyle/>
          <a:p>
            <a:pPr algn="l" indent="0" marL="0">
              <a:buNone/>
            </a:pPr>
            <a:r>
              <a:rPr lang="en-US" sz="2600" b="1" dirty="0">
                <a:solidFill>
                  <a:srgbClr val="F75A3C"/>
                </a:solidFill>
                <a:latin typeface="Arial" pitchFamily="34" charset="0"/>
                <a:ea typeface="Arial" pitchFamily="34" charset="-122"/>
                <a:cs typeface="Arial" pitchFamily="34" charset="-120"/>
              </a:rPr>
              <a:t>03</a:t>
            </a:r>
            <a:endParaRPr lang="en-US" sz="2600" dirty="0"/>
          </a:p>
        </p:txBody>
      </p:sp>
      <p:sp>
        <p:nvSpPr>
          <p:cNvPr id="15" name="Text 13"/>
          <p:cNvSpPr/>
          <p:nvPr/>
        </p:nvSpPr>
        <p:spPr>
          <a:xfrm>
            <a:off x="8347253" y="2700782"/>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What it covers</a:t>
            </a:r>
            <a:endParaRPr lang="en-US" sz="1500" dirty="0"/>
          </a:p>
        </p:txBody>
      </p:sp>
      <p:sp>
        <p:nvSpPr>
          <p:cNvPr id="16" name="Text 14"/>
          <p:cNvSpPr/>
          <p:nvPr/>
        </p:nvSpPr>
        <p:spPr>
          <a:xfrm>
            <a:off x="8347253" y="3005582"/>
            <a:ext cx="3039770" cy="1016000"/>
          </a:xfrm>
          <a:prstGeom prst="rect">
            <a:avLst/>
          </a:prstGeom>
          <a:noFill/>
          <a:ln/>
        </p:spPr>
        <p:txBody>
          <a:bodyPr wrap="square" lIns="0" tIns="0" rIns="0" bIns="0" rtlCol="0" anchor="t"/>
          <a:lstStyle/>
          <a:p>
            <a:pPr algn="l" indent="0" marL="0">
              <a:lnSpc>
                <a:spcPct val="112000"/>
              </a:lnSpc>
              <a:buNone/>
            </a:pPr>
            <a:r>
              <a:rPr lang="en-US" sz="1250" dirty="0">
                <a:solidFill>
                  <a:srgbClr val="6B6478"/>
                </a:solidFill>
                <a:latin typeface="Arial" pitchFamily="34" charset="0"/>
                <a:ea typeface="Arial" pitchFamily="34" charset="-122"/>
                <a:cs typeface="Arial" pitchFamily="34" charset="-120"/>
              </a:rPr>
              <a:t>Governance, risk-management measures, incident reporting, supply chain, certification, jurisdiction and supervision: the sections we work through today.</a:t>
            </a:r>
            <a:endParaRPr lang="en-US" sz="1250" dirty="0"/>
          </a:p>
        </p:txBody>
      </p:sp>
      <p:sp>
        <p:nvSpPr>
          <p:cNvPr id="17" name="Text 15"/>
          <p:cNvSpPr/>
          <p:nvPr/>
        </p:nvSpPr>
        <p:spPr>
          <a:xfrm>
            <a:off x="566928" y="4625086"/>
            <a:ext cx="11057839" cy="640080"/>
          </a:xfrm>
          <a:prstGeom prst="rect">
            <a:avLst/>
          </a:prstGeom>
          <a:noFill/>
          <a:ln/>
        </p:spPr>
        <p:txBody>
          <a:bodyPr wrap="square" lIns="0" tIns="0" rIns="0" bIns="0" rtlCol="0" anchor="t"/>
          <a:lstStyle/>
          <a:p>
            <a:pPr indent="0" marL="0">
              <a:lnSpc>
                <a:spcPct val="120000"/>
              </a:lnSpc>
              <a:buNone/>
            </a:pPr>
            <a:r>
              <a:rPr lang="en-US" sz="1300" dirty="0">
                <a:solidFill>
                  <a:srgbClr val="6B6478"/>
                </a:solidFill>
                <a:latin typeface="Arial" pitchFamily="34" charset="0"/>
                <a:ea typeface="Arial" pitchFamily="34" charset="-122"/>
                <a:cs typeface="Arial" pitchFamily="34" charset="-120"/>
              </a:rPr>
              <a:t>There is no single “NIS2 compliance”. If you operate in more than one Member State, you face a mesh of national regimes on a common directive: different scope extensions, registration duties, reporting portals and, sometimes, higher penalty ceilings.</a:t>
            </a:r>
            <a:endParaRPr lang="en-US" sz="1300" dirty="0"/>
          </a:p>
        </p:txBody>
      </p:sp>
      <p:pic>
        <p:nvPicPr>
          <p:cNvPr id="19"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20" name="Text 16"/>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10</a:t>
            </a:r>
            <a:endParaRPr lang="en-US" sz="1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HOW THIS WORKSHOP RUNS</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A working structure for each Article</a:t>
            </a:r>
            <a:endParaRPr lang="en-US" sz="3000" dirty="0"/>
          </a:p>
        </p:txBody>
      </p:sp>
      <p:sp>
        <p:nvSpPr>
          <p:cNvPr id="4" name="Text 2"/>
          <p:cNvSpPr/>
          <p:nvPr/>
        </p:nvSpPr>
        <p:spPr>
          <a:xfrm>
            <a:off x="566928" y="1335024"/>
            <a:ext cx="11057839" cy="27432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For every relevant Article we cover four things, then stop and discuss it against your organisation.</a:t>
            </a:r>
            <a:endParaRPr lang="en-US" sz="1450" dirty="0"/>
          </a:p>
        </p:txBody>
      </p:sp>
      <p:sp>
        <p:nvSpPr>
          <p:cNvPr id="5" name="Shape 3"/>
          <p:cNvSpPr/>
          <p:nvPr/>
        </p:nvSpPr>
        <p:spPr>
          <a:xfrm>
            <a:off x="566928" y="1801368"/>
            <a:ext cx="2572436" cy="2322576"/>
          </a:xfrm>
          <a:prstGeom prst="roundRect">
            <a:avLst>
              <a:gd name="adj" fmla="val 2756"/>
            </a:avLst>
          </a:prstGeom>
          <a:solidFill>
            <a:srgbClr val="F5F2F7"/>
          </a:solidFill>
          <a:ln w="9525">
            <a:solidFill>
              <a:srgbClr val="E4DEEC"/>
            </a:solidFill>
            <a:prstDash val="solid"/>
          </a:ln>
        </p:spPr>
      </p:sp>
      <p:sp>
        <p:nvSpPr>
          <p:cNvPr id="6" name="Text 4"/>
          <p:cNvSpPr/>
          <p:nvPr/>
        </p:nvSpPr>
        <p:spPr>
          <a:xfrm>
            <a:off x="804672" y="2020824"/>
            <a:ext cx="2096948" cy="402336"/>
          </a:xfrm>
          <a:prstGeom prst="rect">
            <a:avLst/>
          </a:prstGeom>
          <a:noFill/>
          <a:ln/>
        </p:spPr>
        <p:txBody>
          <a:bodyPr wrap="square" lIns="0" tIns="0" rIns="0" bIns="0" rtlCol="0" anchor="ctr"/>
          <a:lstStyle/>
          <a:p>
            <a:pPr algn="l" indent="0" marL="0">
              <a:buNone/>
            </a:pPr>
            <a:r>
              <a:rPr lang="en-US" sz="2600" b="1" dirty="0">
                <a:solidFill>
                  <a:srgbClr val="F75A3C"/>
                </a:solidFill>
                <a:latin typeface="Arial" pitchFamily="34" charset="0"/>
                <a:ea typeface="Arial" pitchFamily="34" charset="-122"/>
                <a:cs typeface="Arial" pitchFamily="34" charset="-120"/>
              </a:rPr>
              <a:t>01</a:t>
            </a:r>
            <a:endParaRPr lang="en-US" sz="2600" dirty="0"/>
          </a:p>
        </p:txBody>
      </p:sp>
      <p:sp>
        <p:nvSpPr>
          <p:cNvPr id="7" name="Text 5"/>
          <p:cNvSpPr/>
          <p:nvPr/>
        </p:nvSpPr>
        <p:spPr>
          <a:xfrm>
            <a:off x="804672" y="2496312"/>
            <a:ext cx="2096948"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What it says</a:t>
            </a:r>
            <a:endParaRPr lang="en-US" sz="1500" dirty="0"/>
          </a:p>
        </p:txBody>
      </p:sp>
      <p:sp>
        <p:nvSpPr>
          <p:cNvPr id="8" name="Text 6"/>
          <p:cNvSpPr/>
          <p:nvPr/>
        </p:nvSpPr>
        <p:spPr>
          <a:xfrm>
            <a:off x="804672" y="2801112"/>
            <a:ext cx="2096948" cy="780288"/>
          </a:xfrm>
          <a:prstGeom prst="rect">
            <a:avLst/>
          </a:prstGeom>
          <a:noFill/>
          <a:ln/>
        </p:spPr>
        <p:txBody>
          <a:bodyPr wrap="square" lIns="0" tIns="0" rIns="0" bIns="0" rtlCol="0" anchor="t"/>
          <a:lstStyle/>
          <a:p>
            <a:pPr algn="l" indent="0" marL="0">
              <a:lnSpc>
                <a:spcPct val="112000"/>
              </a:lnSpc>
              <a:buNone/>
            </a:pPr>
            <a:r>
              <a:rPr lang="en-US" sz="1200" dirty="0">
                <a:solidFill>
                  <a:srgbClr val="6B6478"/>
                </a:solidFill>
                <a:latin typeface="Arial" pitchFamily="34" charset="0"/>
                <a:ea typeface="Arial" pitchFamily="34" charset="-122"/>
                <a:cs typeface="Arial" pitchFamily="34" charset="-120"/>
              </a:rPr>
              <a:t>The Directive's own words, so the requirement is grounded in the text, not an interpretation of it.</a:t>
            </a:r>
            <a:endParaRPr lang="en-US" sz="1200" dirty="0"/>
          </a:p>
        </p:txBody>
      </p:sp>
      <p:sp>
        <p:nvSpPr>
          <p:cNvPr id="9" name="Shape 7"/>
          <p:cNvSpPr/>
          <p:nvPr/>
        </p:nvSpPr>
        <p:spPr>
          <a:xfrm>
            <a:off x="3395396" y="1801368"/>
            <a:ext cx="2572436" cy="2322576"/>
          </a:xfrm>
          <a:prstGeom prst="roundRect">
            <a:avLst>
              <a:gd name="adj" fmla="val 2756"/>
            </a:avLst>
          </a:prstGeom>
          <a:solidFill>
            <a:srgbClr val="F5F2F7"/>
          </a:solidFill>
          <a:ln w="9525">
            <a:solidFill>
              <a:srgbClr val="E4DEEC"/>
            </a:solidFill>
            <a:prstDash val="solid"/>
          </a:ln>
        </p:spPr>
      </p:sp>
      <p:sp>
        <p:nvSpPr>
          <p:cNvPr id="10" name="Text 8"/>
          <p:cNvSpPr/>
          <p:nvPr/>
        </p:nvSpPr>
        <p:spPr>
          <a:xfrm>
            <a:off x="3633140" y="2020824"/>
            <a:ext cx="2096948" cy="402336"/>
          </a:xfrm>
          <a:prstGeom prst="rect">
            <a:avLst/>
          </a:prstGeom>
          <a:noFill/>
          <a:ln/>
        </p:spPr>
        <p:txBody>
          <a:bodyPr wrap="square" lIns="0" tIns="0" rIns="0" bIns="0" rtlCol="0" anchor="ctr"/>
          <a:lstStyle/>
          <a:p>
            <a:pPr algn="l" indent="0" marL="0">
              <a:buNone/>
            </a:pPr>
            <a:r>
              <a:rPr lang="en-US" sz="2600" b="1" dirty="0">
                <a:solidFill>
                  <a:srgbClr val="F75A3C"/>
                </a:solidFill>
                <a:latin typeface="Arial" pitchFamily="34" charset="0"/>
                <a:ea typeface="Arial" pitchFamily="34" charset="-122"/>
                <a:cs typeface="Arial" pitchFamily="34" charset="-120"/>
              </a:rPr>
              <a:t>02</a:t>
            </a:r>
            <a:endParaRPr lang="en-US" sz="2600" dirty="0"/>
          </a:p>
        </p:txBody>
      </p:sp>
      <p:sp>
        <p:nvSpPr>
          <p:cNvPr id="11" name="Text 9"/>
          <p:cNvSpPr/>
          <p:nvPr/>
        </p:nvSpPr>
        <p:spPr>
          <a:xfrm>
            <a:off x="3633140" y="2496312"/>
            <a:ext cx="2096948"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What it means</a:t>
            </a:r>
            <a:endParaRPr lang="en-US" sz="1500" dirty="0"/>
          </a:p>
        </p:txBody>
      </p:sp>
      <p:sp>
        <p:nvSpPr>
          <p:cNvPr id="12" name="Text 10"/>
          <p:cNvSpPr/>
          <p:nvPr/>
        </p:nvSpPr>
        <p:spPr>
          <a:xfrm>
            <a:off x="3633140" y="2801112"/>
            <a:ext cx="2096948" cy="780288"/>
          </a:xfrm>
          <a:prstGeom prst="rect">
            <a:avLst/>
          </a:prstGeom>
          <a:noFill/>
          <a:ln/>
        </p:spPr>
        <p:txBody>
          <a:bodyPr wrap="square" lIns="0" tIns="0" rIns="0" bIns="0" rtlCol="0" anchor="t"/>
          <a:lstStyle/>
          <a:p>
            <a:pPr algn="l" indent="0" marL="0">
              <a:lnSpc>
                <a:spcPct val="112000"/>
              </a:lnSpc>
              <a:buNone/>
            </a:pPr>
            <a:r>
              <a:rPr lang="en-US" sz="1200" dirty="0">
                <a:solidFill>
                  <a:srgbClr val="6B6478"/>
                </a:solidFill>
                <a:latin typeface="Arial" pitchFamily="34" charset="0"/>
                <a:ea typeface="Arial" pitchFamily="34" charset="-122"/>
                <a:cs typeface="Arial" pitchFamily="34" charset="-120"/>
              </a:rPr>
              <a:t>The requirement translated into plain terms and into what it asks of an entity like yours.</a:t>
            </a:r>
            <a:endParaRPr lang="en-US" sz="1200" dirty="0"/>
          </a:p>
        </p:txBody>
      </p:sp>
      <p:sp>
        <p:nvSpPr>
          <p:cNvPr id="13" name="Shape 11"/>
          <p:cNvSpPr/>
          <p:nvPr/>
        </p:nvSpPr>
        <p:spPr>
          <a:xfrm>
            <a:off x="6223864" y="1801368"/>
            <a:ext cx="2572436" cy="2322576"/>
          </a:xfrm>
          <a:prstGeom prst="roundRect">
            <a:avLst>
              <a:gd name="adj" fmla="val 2756"/>
            </a:avLst>
          </a:prstGeom>
          <a:solidFill>
            <a:srgbClr val="F5F2F7"/>
          </a:solidFill>
          <a:ln w="9525">
            <a:solidFill>
              <a:srgbClr val="E4DEEC"/>
            </a:solidFill>
            <a:prstDash val="solid"/>
          </a:ln>
        </p:spPr>
      </p:sp>
      <p:sp>
        <p:nvSpPr>
          <p:cNvPr id="14" name="Text 12"/>
          <p:cNvSpPr/>
          <p:nvPr/>
        </p:nvSpPr>
        <p:spPr>
          <a:xfrm>
            <a:off x="6461608" y="2020824"/>
            <a:ext cx="2096948" cy="402336"/>
          </a:xfrm>
          <a:prstGeom prst="rect">
            <a:avLst/>
          </a:prstGeom>
          <a:noFill/>
          <a:ln/>
        </p:spPr>
        <p:txBody>
          <a:bodyPr wrap="square" lIns="0" tIns="0" rIns="0" bIns="0" rtlCol="0" anchor="ctr"/>
          <a:lstStyle/>
          <a:p>
            <a:pPr algn="l" indent="0" marL="0">
              <a:buNone/>
            </a:pPr>
            <a:r>
              <a:rPr lang="en-US" sz="2600" b="1" dirty="0">
                <a:solidFill>
                  <a:srgbClr val="F75A3C"/>
                </a:solidFill>
                <a:latin typeface="Arial" pitchFamily="34" charset="0"/>
                <a:ea typeface="Arial" pitchFamily="34" charset="-122"/>
                <a:cs typeface="Arial" pitchFamily="34" charset="-120"/>
              </a:rPr>
              <a:t>03</a:t>
            </a:r>
            <a:endParaRPr lang="en-US" sz="2600" dirty="0"/>
          </a:p>
        </p:txBody>
      </p:sp>
      <p:sp>
        <p:nvSpPr>
          <p:cNvPr id="15" name="Text 13"/>
          <p:cNvSpPr/>
          <p:nvPr/>
        </p:nvSpPr>
        <p:spPr>
          <a:xfrm>
            <a:off x="6461608" y="2496312"/>
            <a:ext cx="2096948" cy="42672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What to have in place</a:t>
            </a:r>
            <a:endParaRPr lang="en-US" sz="1500" dirty="0"/>
          </a:p>
        </p:txBody>
      </p:sp>
      <p:sp>
        <p:nvSpPr>
          <p:cNvPr id="16" name="Text 14"/>
          <p:cNvSpPr/>
          <p:nvPr/>
        </p:nvSpPr>
        <p:spPr>
          <a:xfrm>
            <a:off x="6461608" y="3014472"/>
            <a:ext cx="2096948" cy="780288"/>
          </a:xfrm>
          <a:prstGeom prst="rect">
            <a:avLst/>
          </a:prstGeom>
          <a:noFill/>
          <a:ln/>
        </p:spPr>
        <p:txBody>
          <a:bodyPr wrap="square" lIns="0" tIns="0" rIns="0" bIns="0" rtlCol="0" anchor="t"/>
          <a:lstStyle/>
          <a:p>
            <a:pPr algn="l" indent="0" marL="0">
              <a:lnSpc>
                <a:spcPct val="112000"/>
              </a:lnSpc>
              <a:buNone/>
            </a:pPr>
            <a:r>
              <a:rPr lang="en-US" sz="1200" dirty="0">
                <a:solidFill>
                  <a:srgbClr val="6B6478"/>
                </a:solidFill>
                <a:latin typeface="Arial" pitchFamily="34" charset="0"/>
                <a:ea typeface="Arial" pitchFamily="34" charset="-122"/>
                <a:cs typeface="Arial" pitchFamily="34" charset="-120"/>
              </a:rPr>
              <a:t>The practical measures, records and owners that make the requirement demonstrable.</a:t>
            </a:r>
            <a:endParaRPr lang="en-US" sz="1200" dirty="0"/>
          </a:p>
        </p:txBody>
      </p:sp>
      <p:sp>
        <p:nvSpPr>
          <p:cNvPr id="17" name="Shape 15"/>
          <p:cNvSpPr/>
          <p:nvPr/>
        </p:nvSpPr>
        <p:spPr>
          <a:xfrm>
            <a:off x="9052331" y="1801368"/>
            <a:ext cx="2572436" cy="2322576"/>
          </a:xfrm>
          <a:prstGeom prst="roundRect">
            <a:avLst>
              <a:gd name="adj" fmla="val 2756"/>
            </a:avLst>
          </a:prstGeom>
          <a:solidFill>
            <a:srgbClr val="F5F2F7"/>
          </a:solidFill>
          <a:ln w="9525">
            <a:solidFill>
              <a:srgbClr val="E4DEEC"/>
            </a:solidFill>
            <a:prstDash val="solid"/>
          </a:ln>
        </p:spPr>
      </p:sp>
      <p:sp>
        <p:nvSpPr>
          <p:cNvPr id="18" name="Text 16"/>
          <p:cNvSpPr/>
          <p:nvPr/>
        </p:nvSpPr>
        <p:spPr>
          <a:xfrm>
            <a:off x="9290075" y="2020824"/>
            <a:ext cx="2096948" cy="402336"/>
          </a:xfrm>
          <a:prstGeom prst="rect">
            <a:avLst/>
          </a:prstGeom>
          <a:noFill/>
          <a:ln/>
        </p:spPr>
        <p:txBody>
          <a:bodyPr wrap="square" lIns="0" tIns="0" rIns="0" bIns="0" rtlCol="0" anchor="ctr"/>
          <a:lstStyle/>
          <a:p>
            <a:pPr algn="l" indent="0" marL="0">
              <a:buNone/>
            </a:pPr>
            <a:r>
              <a:rPr lang="en-US" sz="2600" b="1" dirty="0">
                <a:solidFill>
                  <a:srgbClr val="F75A3C"/>
                </a:solidFill>
                <a:latin typeface="Arial" pitchFamily="34" charset="0"/>
                <a:ea typeface="Arial" pitchFamily="34" charset="-122"/>
                <a:cs typeface="Arial" pitchFamily="34" charset="-120"/>
              </a:rPr>
              <a:t>04</a:t>
            </a:r>
            <a:endParaRPr lang="en-US" sz="2600" dirty="0"/>
          </a:p>
        </p:txBody>
      </p:sp>
      <p:sp>
        <p:nvSpPr>
          <p:cNvPr id="19" name="Text 17"/>
          <p:cNvSpPr/>
          <p:nvPr/>
        </p:nvSpPr>
        <p:spPr>
          <a:xfrm>
            <a:off x="9290075" y="2496312"/>
            <a:ext cx="2096948"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Discussion</a:t>
            </a:r>
            <a:endParaRPr lang="en-US" sz="1500" dirty="0"/>
          </a:p>
        </p:txBody>
      </p:sp>
      <p:sp>
        <p:nvSpPr>
          <p:cNvPr id="20" name="Text 18"/>
          <p:cNvSpPr/>
          <p:nvPr/>
        </p:nvSpPr>
        <p:spPr>
          <a:xfrm>
            <a:off x="9290075" y="2801112"/>
            <a:ext cx="2096948" cy="780288"/>
          </a:xfrm>
          <a:prstGeom prst="rect">
            <a:avLst/>
          </a:prstGeom>
          <a:noFill/>
          <a:ln/>
        </p:spPr>
        <p:txBody>
          <a:bodyPr wrap="square" lIns="0" tIns="0" rIns="0" bIns="0" rtlCol="0" anchor="t"/>
          <a:lstStyle/>
          <a:p>
            <a:pPr algn="l" indent="0" marL="0">
              <a:lnSpc>
                <a:spcPct val="112000"/>
              </a:lnSpc>
              <a:buNone/>
            </a:pPr>
            <a:r>
              <a:rPr lang="en-US" sz="1200" dirty="0">
                <a:solidFill>
                  <a:srgbClr val="6B6478"/>
                </a:solidFill>
                <a:latin typeface="Arial" pitchFamily="34" charset="0"/>
                <a:ea typeface="Arial" pitchFamily="34" charset="-122"/>
                <a:cs typeface="Arial" pitchFamily="34" charset="-120"/>
              </a:rPr>
              <a:t>Questions to work through in the room, where you stand today, and what is missing.</a:t>
            </a:r>
            <a:endParaRPr lang="en-US" sz="1200" dirty="0"/>
          </a:p>
        </p:txBody>
      </p:sp>
      <p:sp>
        <p:nvSpPr>
          <p:cNvPr id="21" name="Shape 19"/>
          <p:cNvSpPr/>
          <p:nvPr/>
        </p:nvSpPr>
        <p:spPr>
          <a:xfrm>
            <a:off x="566928" y="4352544"/>
            <a:ext cx="11057839" cy="1536954"/>
          </a:xfrm>
          <a:prstGeom prst="roundRect">
            <a:avLst>
              <a:gd name="adj" fmla="val 3570"/>
            </a:avLst>
          </a:prstGeom>
          <a:solidFill>
            <a:srgbClr val="FDEDE8"/>
          </a:solidFill>
          <a:ln w="9525">
            <a:solidFill>
              <a:srgbClr val="F6D3C6"/>
            </a:solidFill>
            <a:prstDash val="solid"/>
          </a:ln>
        </p:spPr>
      </p:sp>
      <p:sp>
        <p:nvSpPr>
          <p:cNvPr id="22" name="Shape 20"/>
          <p:cNvSpPr/>
          <p:nvPr/>
        </p:nvSpPr>
        <p:spPr>
          <a:xfrm>
            <a:off x="877824" y="4608576"/>
            <a:ext cx="310896" cy="310896"/>
          </a:xfrm>
          <a:prstGeom prst="ellipse">
            <a:avLst/>
          </a:prstGeom>
          <a:solidFill>
            <a:srgbClr val="F75A3C"/>
          </a:solidFill>
          <a:ln/>
        </p:spPr>
      </p:sp>
      <p:sp>
        <p:nvSpPr>
          <p:cNvPr id="23" name="Text 21"/>
          <p:cNvSpPr/>
          <p:nvPr/>
        </p:nvSpPr>
        <p:spPr>
          <a:xfrm>
            <a:off x="877824" y="4599432"/>
            <a:ext cx="310896" cy="310896"/>
          </a:xfrm>
          <a:prstGeom prst="rect">
            <a:avLst/>
          </a:prstGeom>
          <a:noFill/>
          <a:ln/>
        </p:spPr>
        <p:txBody>
          <a:bodyPr wrap="square" lIns="0" tIns="0" rIns="0" bIns="0" rtlCol="0" anchor="ctr"/>
          <a:lstStyle/>
          <a:p>
            <a:pPr algn="ctr" indent="0" marL="0">
              <a:buNone/>
            </a:pPr>
            <a:r>
              <a:rPr lang="en-US" sz="1900" b="1" dirty="0">
                <a:solidFill>
                  <a:srgbClr val="FFFFFF"/>
                </a:solidFill>
                <a:latin typeface="Arial" pitchFamily="34" charset="0"/>
                <a:ea typeface="Arial" pitchFamily="34" charset="-122"/>
                <a:cs typeface="Arial" pitchFamily="34" charset="-120"/>
              </a:rPr>
              <a:t>?</a:t>
            </a:r>
            <a:endParaRPr lang="en-US" sz="1900" dirty="0"/>
          </a:p>
        </p:txBody>
      </p:sp>
      <p:sp>
        <p:nvSpPr>
          <p:cNvPr id="24" name="Text 22"/>
          <p:cNvSpPr/>
          <p:nvPr/>
        </p:nvSpPr>
        <p:spPr>
          <a:xfrm>
            <a:off x="1353312" y="4608576"/>
            <a:ext cx="9978847" cy="274320"/>
          </a:xfrm>
          <a:prstGeom prst="rect">
            <a:avLst/>
          </a:prstGeom>
          <a:noFill/>
          <a:ln/>
        </p:spPr>
        <p:txBody>
          <a:bodyPr wrap="square" lIns="0" tIns="0" rIns="0" bIns="0" rtlCol="0" anchor="ctr"/>
          <a:lstStyle/>
          <a:p>
            <a:pPr indent="0" marL="0">
              <a:buNone/>
            </a:pPr>
            <a:r>
              <a:rPr lang="en-US" sz="1200" b="1" spc="150" kern="0" dirty="0">
                <a:solidFill>
                  <a:srgbClr val="F75A3C"/>
                </a:solidFill>
                <a:latin typeface="Arial" pitchFamily="34" charset="0"/>
                <a:ea typeface="Arial" pitchFamily="34" charset="-122"/>
                <a:cs typeface="Arial" pitchFamily="34" charset="-120"/>
              </a:rPr>
              <a:t>THE SECTOR LENS</a:t>
            </a:r>
            <a:endParaRPr lang="en-US" sz="1200" dirty="0"/>
          </a:p>
        </p:txBody>
      </p:sp>
      <p:sp>
        <p:nvSpPr>
          <p:cNvPr id="25" name="Text 23"/>
          <p:cNvSpPr/>
          <p:nvPr/>
        </p:nvSpPr>
        <p:spPr>
          <a:xfrm>
            <a:off x="1353312" y="4937760"/>
            <a:ext cx="9978847" cy="805434"/>
          </a:xfrm>
          <a:prstGeom prst="rect">
            <a:avLst/>
          </a:prstGeom>
          <a:noFill/>
          <a:ln/>
        </p:spPr>
        <p:txBody>
          <a:bodyPr wrap="square" lIns="0" tIns="0" rIns="0" bIns="0" rtlCol="0" anchor="t"/>
          <a:lstStyle/>
          <a:p>
            <a:pPr indent="0" marL="0">
              <a:lnSpc>
                <a:spcPct val="114000"/>
              </a:lnSpc>
              <a:spcAft>
                <a:spcPts val="500"/>
              </a:spcAft>
              <a:buNone/>
            </a:pPr>
            <a:r>
              <a:rPr lang="en-US" sz="1300" dirty="0">
                <a:solidFill>
                  <a:srgbClr val="2A2434"/>
                </a:solidFill>
                <a:latin typeface="Arial" pitchFamily="34" charset="0"/>
                <a:ea typeface="Arial" pitchFamily="34" charset="-122"/>
                <a:cs typeface="Arial" pitchFamily="34" charset="-120"/>
              </a:rPr>
              <a:t>At key points you'll see a Sector Lens: one line per sector showing how the requirement lands differently for energy, health, transport, banking &amp; finance, water, digital &amp; ICT, and manufacturing. Use the row that fits the organisation in the room.</a:t>
            </a:r>
            <a:endParaRPr lang="en-US" sz="1300" dirty="0"/>
          </a:p>
        </p:txBody>
      </p:sp>
      <p:pic>
        <p:nvPicPr>
          <p:cNvPr id="27"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28" name="Text 24"/>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11</a:t>
            </a:r>
            <a:endParaRPr lang="en-US" sz="1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270949"/>
        </a:solidFill>
      </p:bgPr>
    </p:bg>
    <p:spTree>
      <p:nvGrpSpPr>
        <p:cNvPr id="1" name=""/>
        <p:cNvGrpSpPr/>
        <p:nvPr/>
      </p:nvGrpSpPr>
      <p:grpSpPr>
        <a:xfrm>
          <a:off x="0" y="0"/>
          <a:ext cx="0" cy="0"/>
          <a:chOff x="0" y="0"/>
          <a:chExt cx="0" cy="0"/>
        </a:xfrm>
      </p:grpSpPr>
      <p:sp>
        <p:nvSpPr>
          <p:cNvPr id="2" name="Shape 0"/>
          <p:cNvSpPr/>
          <p:nvPr/>
        </p:nvSpPr>
        <p:spPr>
          <a:xfrm>
            <a:off x="566928" y="2212848"/>
            <a:ext cx="502920" cy="50292"/>
          </a:xfrm>
          <a:prstGeom prst="rect">
            <a:avLst/>
          </a:prstGeom>
          <a:solidFill>
            <a:srgbClr val="F75A3C"/>
          </a:solidFill>
          <a:ln/>
        </p:spPr>
      </p:sp>
      <p:sp>
        <p:nvSpPr>
          <p:cNvPr id="3" name="Text 1"/>
          <p:cNvSpPr/>
          <p:nvPr/>
        </p:nvSpPr>
        <p:spPr>
          <a:xfrm>
            <a:off x="566928" y="2487168"/>
            <a:ext cx="8229600" cy="292608"/>
          </a:xfrm>
          <a:prstGeom prst="rect">
            <a:avLst/>
          </a:prstGeom>
          <a:noFill/>
          <a:ln/>
        </p:spPr>
        <p:txBody>
          <a:bodyPr wrap="square" lIns="0" tIns="0" rIns="0" bIns="0" rtlCol="0" anchor="ctr"/>
          <a:lstStyle/>
          <a:p>
            <a:pPr indent="0" marL="0">
              <a:buNone/>
            </a:pPr>
            <a:r>
              <a:rPr lang="en-US" sz="1300" b="1" spc="300" kern="0" dirty="0">
                <a:solidFill>
                  <a:srgbClr val="F75A3C"/>
                </a:solidFill>
                <a:latin typeface="Arial" pitchFamily="34" charset="0"/>
                <a:ea typeface="Arial" pitchFamily="34" charset="-122"/>
                <a:cs typeface="Arial" pitchFamily="34" charset="-120"/>
              </a:rPr>
              <a:t>PART ONE</a:t>
            </a:r>
            <a:endParaRPr lang="en-US" sz="1300" dirty="0"/>
          </a:p>
        </p:txBody>
      </p:sp>
      <p:sp>
        <p:nvSpPr>
          <p:cNvPr id="4" name="Text 2"/>
          <p:cNvSpPr/>
          <p:nvPr/>
        </p:nvSpPr>
        <p:spPr>
          <a:xfrm>
            <a:off x="566928" y="2962656"/>
            <a:ext cx="8869680" cy="640080"/>
          </a:xfrm>
          <a:prstGeom prst="rect">
            <a:avLst/>
          </a:prstGeom>
          <a:noFill/>
          <a:ln/>
        </p:spPr>
        <p:txBody>
          <a:bodyPr wrap="square" lIns="0" tIns="0" rIns="0" bIns="0" rtlCol="0" anchor="t"/>
          <a:lstStyle/>
          <a:p>
            <a:pPr indent="0" marL="0">
              <a:buNone/>
            </a:pPr>
            <a:r>
              <a:rPr lang="en-US" sz="4000" b="1" dirty="0">
                <a:solidFill>
                  <a:srgbClr val="FFFFFF"/>
                </a:solidFill>
                <a:latin typeface="Arial" pitchFamily="34" charset="0"/>
                <a:ea typeface="Arial" pitchFamily="34" charset="-122"/>
                <a:cs typeface="Arial" pitchFamily="34" charset="-120"/>
              </a:rPr>
              <a:t>Scope &amp; classification</a:t>
            </a:r>
            <a:endParaRPr lang="en-US" sz="4000" dirty="0"/>
          </a:p>
        </p:txBody>
      </p:sp>
      <p:sp>
        <p:nvSpPr>
          <p:cNvPr id="5" name="Text 3"/>
          <p:cNvSpPr/>
          <p:nvPr/>
        </p:nvSpPr>
        <p:spPr>
          <a:xfrm>
            <a:off x="566928" y="3767328"/>
            <a:ext cx="8503920" cy="822960"/>
          </a:xfrm>
          <a:prstGeom prst="rect">
            <a:avLst/>
          </a:prstGeom>
          <a:noFill/>
          <a:ln/>
        </p:spPr>
        <p:txBody>
          <a:bodyPr wrap="square" lIns="0" tIns="0" rIns="0" bIns="0" rtlCol="0" anchor="t"/>
          <a:lstStyle/>
          <a:p>
            <a:pPr indent="0" marL="0">
              <a:lnSpc>
                <a:spcPct val="120000"/>
              </a:lnSpc>
              <a:buNone/>
            </a:pPr>
            <a:r>
              <a:rPr lang="en-US" sz="1500" dirty="0">
                <a:solidFill>
                  <a:srgbClr val="CFC6DC"/>
                </a:solidFill>
                <a:latin typeface="Arial" pitchFamily="34" charset="0"/>
                <a:ea typeface="Arial" pitchFamily="34" charset="-122"/>
                <a:cs typeface="Arial" pitchFamily="34" charset="-120"/>
              </a:rPr>
              <a:t>Annex I &amp; II and Article 2: are you in scope, in which Member States, and as what?</a:t>
            </a:r>
            <a:endParaRPr lang="en-US" sz="1500" dirty="0"/>
          </a:p>
        </p:txBody>
      </p:sp>
      <p:pic>
        <p:nvPicPr>
          <p:cNvPr id="6" name="Image 0" descr="/home/claude/logo1.png">    </p:cNvPr>
          <p:cNvPicPr>
            <a:picLocks noChangeAspect="1"/>
          </p:cNvPicPr>
          <p:nvPr/>
        </p:nvPicPr>
        <p:blipFill>
          <a:blip r:embed="rId1"/>
          <a:stretch>
            <a:fillRect/>
          </a:stretch>
        </p:blipFill>
        <p:spPr>
          <a:xfrm>
            <a:off x="10545775" y="6382512"/>
            <a:ext cx="1078992" cy="258350"/>
          </a:xfrm>
          <a:prstGeom prst="rect">
            <a:avLst/>
          </a:prstGeom>
        </p:spPr>
      </p:pic>
      <p:sp>
        <p:nvSpPr>
          <p:cNvPr id="7" name="Text 4"/>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9A8FB0"/>
                </a:solidFill>
                <a:latin typeface="Arial" pitchFamily="34" charset="0"/>
                <a:ea typeface="Arial" pitchFamily="34" charset="-122"/>
                <a:cs typeface="Arial" pitchFamily="34" charset="-120"/>
              </a:rPr>
              <a:t>12</a:t>
            </a:r>
            <a:endParaRPr lang="en-US" sz="1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SCOPE: ANNEX I &amp; II AND ARTICLE 2</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Are we in scope?</a:t>
            </a:r>
            <a:endParaRPr lang="en-US" sz="3000" dirty="0"/>
          </a:p>
        </p:txBody>
      </p:sp>
      <p:sp>
        <p:nvSpPr>
          <p:cNvPr id="4" name="Text 2"/>
          <p:cNvSpPr/>
          <p:nvPr/>
        </p:nvSpPr>
        <p:spPr>
          <a:xfrm>
            <a:off x="566928" y="1335024"/>
            <a:ext cx="11057839" cy="27432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Scope is a function of three things: sector, size, and special designation.</a:t>
            </a:r>
            <a:endParaRPr lang="en-US" sz="1450" dirty="0"/>
          </a:p>
        </p:txBody>
      </p:sp>
      <p:sp>
        <p:nvSpPr>
          <p:cNvPr id="5" name="Shape 3"/>
          <p:cNvSpPr/>
          <p:nvPr/>
        </p:nvSpPr>
        <p:spPr>
          <a:xfrm>
            <a:off x="566928" y="1801368"/>
            <a:ext cx="3515258" cy="2694432"/>
          </a:xfrm>
          <a:prstGeom prst="roundRect">
            <a:avLst>
              <a:gd name="adj" fmla="val 2376"/>
            </a:avLst>
          </a:prstGeom>
          <a:solidFill>
            <a:srgbClr val="F5F2F7"/>
          </a:solidFill>
          <a:ln w="9525">
            <a:solidFill>
              <a:srgbClr val="E4DEEC"/>
            </a:solidFill>
            <a:prstDash val="solid"/>
          </a:ln>
        </p:spPr>
      </p:sp>
      <p:sp>
        <p:nvSpPr>
          <p:cNvPr id="6" name="Text 4"/>
          <p:cNvSpPr/>
          <p:nvPr/>
        </p:nvSpPr>
        <p:spPr>
          <a:xfrm>
            <a:off x="804672" y="2020824"/>
            <a:ext cx="3039770" cy="402336"/>
          </a:xfrm>
          <a:prstGeom prst="rect">
            <a:avLst/>
          </a:prstGeom>
          <a:noFill/>
          <a:ln/>
        </p:spPr>
        <p:txBody>
          <a:bodyPr wrap="square" lIns="0" tIns="0" rIns="0" bIns="0" rtlCol="0" anchor="ctr"/>
          <a:lstStyle/>
          <a:p>
            <a:pPr algn="l" indent="0" marL="0">
              <a:buNone/>
            </a:pPr>
            <a:r>
              <a:rPr lang="en-US" sz="2600" b="1" dirty="0">
                <a:solidFill>
                  <a:srgbClr val="F75A3C"/>
                </a:solidFill>
                <a:latin typeface="Arial" pitchFamily="34" charset="0"/>
                <a:ea typeface="Arial" pitchFamily="34" charset="-122"/>
                <a:cs typeface="Arial" pitchFamily="34" charset="-120"/>
              </a:rPr>
              <a:t>01</a:t>
            </a:r>
            <a:endParaRPr lang="en-US" sz="2600" dirty="0"/>
          </a:p>
        </p:txBody>
      </p:sp>
      <p:sp>
        <p:nvSpPr>
          <p:cNvPr id="7" name="Text 5"/>
          <p:cNvSpPr/>
          <p:nvPr/>
        </p:nvSpPr>
        <p:spPr>
          <a:xfrm>
            <a:off x="804672" y="2496312"/>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Sector</a:t>
            </a:r>
            <a:endParaRPr lang="en-US" sz="1500" dirty="0"/>
          </a:p>
        </p:txBody>
      </p:sp>
      <p:sp>
        <p:nvSpPr>
          <p:cNvPr id="8" name="Text 6"/>
          <p:cNvSpPr/>
          <p:nvPr/>
        </p:nvSpPr>
        <p:spPr>
          <a:xfrm>
            <a:off x="804672" y="2801112"/>
            <a:ext cx="3039770" cy="1365504"/>
          </a:xfrm>
          <a:prstGeom prst="rect">
            <a:avLst/>
          </a:prstGeom>
          <a:noFill/>
          <a:ln/>
        </p:spPr>
        <p:txBody>
          <a:bodyPr wrap="square" lIns="0" tIns="0" rIns="0" bIns="0" rtlCol="0" anchor="t"/>
          <a:lstStyle/>
          <a:p>
            <a:pPr algn="l" indent="0" marL="0">
              <a:lnSpc>
                <a:spcPct val="112000"/>
              </a:lnSpc>
              <a:buNone/>
            </a:pPr>
            <a:r>
              <a:rPr lang="en-US" sz="1200" dirty="0">
                <a:solidFill>
                  <a:srgbClr val="6B6478"/>
                </a:solidFill>
                <a:latin typeface="Arial" pitchFamily="34" charset="0"/>
                <a:ea typeface="Arial" pitchFamily="34" charset="-122"/>
                <a:cs typeface="Arial" pitchFamily="34" charset="-120"/>
              </a:rPr>
              <a:t>Annex I (high-criticality): energy, transport, banking, financial market infrastructure, health, water, digital infrastructure, ICT management, public administration, space. Annex II: manufacturing, food, chemicals, postal, waste, research and more.</a:t>
            </a:r>
            <a:endParaRPr lang="en-US" sz="1200" dirty="0"/>
          </a:p>
        </p:txBody>
      </p:sp>
      <p:sp>
        <p:nvSpPr>
          <p:cNvPr id="9" name="Shape 7"/>
          <p:cNvSpPr/>
          <p:nvPr/>
        </p:nvSpPr>
        <p:spPr>
          <a:xfrm>
            <a:off x="4338218" y="1801368"/>
            <a:ext cx="3515258" cy="2694432"/>
          </a:xfrm>
          <a:prstGeom prst="roundRect">
            <a:avLst>
              <a:gd name="adj" fmla="val 2376"/>
            </a:avLst>
          </a:prstGeom>
          <a:solidFill>
            <a:srgbClr val="F5F2F7"/>
          </a:solidFill>
          <a:ln w="9525">
            <a:solidFill>
              <a:srgbClr val="E4DEEC"/>
            </a:solidFill>
            <a:prstDash val="solid"/>
          </a:ln>
        </p:spPr>
      </p:sp>
      <p:sp>
        <p:nvSpPr>
          <p:cNvPr id="10" name="Text 8"/>
          <p:cNvSpPr/>
          <p:nvPr/>
        </p:nvSpPr>
        <p:spPr>
          <a:xfrm>
            <a:off x="4575962" y="2020824"/>
            <a:ext cx="3039770" cy="402336"/>
          </a:xfrm>
          <a:prstGeom prst="rect">
            <a:avLst/>
          </a:prstGeom>
          <a:noFill/>
          <a:ln/>
        </p:spPr>
        <p:txBody>
          <a:bodyPr wrap="square" lIns="0" tIns="0" rIns="0" bIns="0" rtlCol="0" anchor="ctr"/>
          <a:lstStyle/>
          <a:p>
            <a:pPr algn="l" indent="0" marL="0">
              <a:buNone/>
            </a:pPr>
            <a:r>
              <a:rPr lang="en-US" sz="2600" b="1" dirty="0">
                <a:solidFill>
                  <a:srgbClr val="F75A3C"/>
                </a:solidFill>
                <a:latin typeface="Arial" pitchFamily="34" charset="0"/>
                <a:ea typeface="Arial" pitchFamily="34" charset="-122"/>
                <a:cs typeface="Arial" pitchFamily="34" charset="-120"/>
              </a:rPr>
              <a:t>02</a:t>
            </a:r>
            <a:endParaRPr lang="en-US" sz="2600" dirty="0"/>
          </a:p>
        </p:txBody>
      </p:sp>
      <p:sp>
        <p:nvSpPr>
          <p:cNvPr id="11" name="Text 9"/>
          <p:cNvSpPr/>
          <p:nvPr/>
        </p:nvSpPr>
        <p:spPr>
          <a:xfrm>
            <a:off x="4575962" y="2496312"/>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Size</a:t>
            </a:r>
            <a:endParaRPr lang="en-US" sz="1500" dirty="0"/>
          </a:p>
        </p:txBody>
      </p:sp>
      <p:sp>
        <p:nvSpPr>
          <p:cNvPr id="12" name="Text 10"/>
          <p:cNvSpPr/>
          <p:nvPr/>
        </p:nvSpPr>
        <p:spPr>
          <a:xfrm>
            <a:off x="4575962" y="2801112"/>
            <a:ext cx="3039770" cy="975360"/>
          </a:xfrm>
          <a:prstGeom prst="rect">
            <a:avLst/>
          </a:prstGeom>
          <a:noFill/>
          <a:ln/>
        </p:spPr>
        <p:txBody>
          <a:bodyPr wrap="square" lIns="0" tIns="0" rIns="0" bIns="0" rtlCol="0" anchor="t"/>
          <a:lstStyle/>
          <a:p>
            <a:pPr algn="l" indent="0" marL="0">
              <a:lnSpc>
                <a:spcPct val="112000"/>
              </a:lnSpc>
              <a:buNone/>
            </a:pPr>
            <a:r>
              <a:rPr lang="en-US" sz="1200" dirty="0">
                <a:solidFill>
                  <a:srgbClr val="6B6478"/>
                </a:solidFill>
                <a:latin typeface="Arial" pitchFamily="34" charset="0"/>
                <a:ea typeface="Arial" pitchFamily="34" charset="-122"/>
                <a:cs typeface="Arial" pitchFamily="34" charset="-120"/>
              </a:rPr>
              <a:t>Generally medium-sized or larger: at least 50 staff, or annual turnover / balance sheet above €10m. Below that, usually out of scope unless specifically designated.</a:t>
            </a:r>
            <a:endParaRPr lang="en-US" sz="1200" dirty="0"/>
          </a:p>
        </p:txBody>
      </p:sp>
      <p:sp>
        <p:nvSpPr>
          <p:cNvPr id="13" name="Shape 11"/>
          <p:cNvSpPr/>
          <p:nvPr/>
        </p:nvSpPr>
        <p:spPr>
          <a:xfrm>
            <a:off x="8109509" y="1801368"/>
            <a:ext cx="3515258" cy="2694432"/>
          </a:xfrm>
          <a:prstGeom prst="roundRect">
            <a:avLst>
              <a:gd name="adj" fmla="val 2376"/>
            </a:avLst>
          </a:prstGeom>
          <a:solidFill>
            <a:srgbClr val="F5F2F7"/>
          </a:solidFill>
          <a:ln w="9525">
            <a:solidFill>
              <a:srgbClr val="E4DEEC"/>
            </a:solidFill>
            <a:prstDash val="solid"/>
          </a:ln>
        </p:spPr>
      </p:sp>
      <p:sp>
        <p:nvSpPr>
          <p:cNvPr id="14" name="Text 12"/>
          <p:cNvSpPr/>
          <p:nvPr/>
        </p:nvSpPr>
        <p:spPr>
          <a:xfrm>
            <a:off x="8347253" y="2020824"/>
            <a:ext cx="3039770" cy="402336"/>
          </a:xfrm>
          <a:prstGeom prst="rect">
            <a:avLst/>
          </a:prstGeom>
          <a:noFill/>
          <a:ln/>
        </p:spPr>
        <p:txBody>
          <a:bodyPr wrap="square" lIns="0" tIns="0" rIns="0" bIns="0" rtlCol="0" anchor="ctr"/>
          <a:lstStyle/>
          <a:p>
            <a:pPr algn="l" indent="0" marL="0">
              <a:buNone/>
            </a:pPr>
            <a:r>
              <a:rPr lang="en-US" sz="2600" b="1" dirty="0">
                <a:solidFill>
                  <a:srgbClr val="F75A3C"/>
                </a:solidFill>
                <a:latin typeface="Arial" pitchFamily="34" charset="0"/>
                <a:ea typeface="Arial" pitchFamily="34" charset="-122"/>
                <a:cs typeface="Arial" pitchFamily="34" charset="-120"/>
              </a:rPr>
              <a:t>03</a:t>
            </a:r>
            <a:endParaRPr lang="en-US" sz="2600" dirty="0"/>
          </a:p>
        </p:txBody>
      </p:sp>
      <p:sp>
        <p:nvSpPr>
          <p:cNvPr id="15" name="Text 13"/>
          <p:cNvSpPr/>
          <p:nvPr/>
        </p:nvSpPr>
        <p:spPr>
          <a:xfrm>
            <a:off x="8347253" y="2496312"/>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Designation</a:t>
            </a:r>
            <a:endParaRPr lang="en-US" sz="1500" dirty="0"/>
          </a:p>
        </p:txBody>
      </p:sp>
      <p:sp>
        <p:nvSpPr>
          <p:cNvPr id="16" name="Text 14"/>
          <p:cNvSpPr/>
          <p:nvPr/>
        </p:nvSpPr>
        <p:spPr>
          <a:xfrm>
            <a:off x="8347253" y="2801112"/>
            <a:ext cx="3039770" cy="975360"/>
          </a:xfrm>
          <a:prstGeom prst="rect">
            <a:avLst/>
          </a:prstGeom>
          <a:noFill/>
          <a:ln/>
        </p:spPr>
        <p:txBody>
          <a:bodyPr wrap="square" lIns="0" tIns="0" rIns="0" bIns="0" rtlCol="0" anchor="t"/>
          <a:lstStyle/>
          <a:p>
            <a:pPr algn="l" indent="0" marL="0">
              <a:lnSpc>
                <a:spcPct val="112000"/>
              </a:lnSpc>
              <a:buNone/>
            </a:pPr>
            <a:r>
              <a:rPr lang="en-US" sz="1200" dirty="0">
                <a:solidFill>
                  <a:srgbClr val="6B6478"/>
                </a:solidFill>
                <a:latin typeface="Arial" pitchFamily="34" charset="0"/>
                <a:ea typeface="Arial" pitchFamily="34" charset="-122"/>
                <a:cs typeface="Arial" pitchFamily="34" charset="-120"/>
              </a:rPr>
              <a:t>In scope regardless of size: DNS providers, TLD registries, trust service providers, public electronic-communications providers, and Member-State designations.</a:t>
            </a:r>
            <a:endParaRPr lang="en-US" sz="1200" dirty="0"/>
          </a:p>
        </p:txBody>
      </p:sp>
      <p:sp>
        <p:nvSpPr>
          <p:cNvPr id="17" name="Text 15"/>
          <p:cNvSpPr/>
          <p:nvPr/>
        </p:nvSpPr>
        <p:spPr>
          <a:xfrm>
            <a:off x="566928" y="4770120"/>
            <a:ext cx="11057839" cy="457200"/>
          </a:xfrm>
          <a:prstGeom prst="rect">
            <a:avLst/>
          </a:prstGeom>
          <a:noFill/>
          <a:ln/>
        </p:spPr>
        <p:txBody>
          <a:bodyPr wrap="square" lIns="0" tIns="0" rIns="0" bIns="0" rtlCol="0" anchor="t"/>
          <a:lstStyle/>
          <a:p>
            <a:pPr indent="0" marL="0">
              <a:lnSpc>
                <a:spcPct val="120000"/>
              </a:lnSpc>
              <a:buNone/>
            </a:pPr>
            <a:r>
              <a:rPr lang="en-US" sz="1300" dirty="0">
                <a:solidFill>
                  <a:srgbClr val="6B6478"/>
                </a:solidFill>
                <a:latin typeface="Arial" pitchFamily="34" charset="0"/>
                <a:ea typeface="Arial" pitchFamily="34" charset="-122"/>
                <a:cs typeface="Arial" pitchFamily="34" charset="-120"/>
              </a:rPr>
              <a:t>Member States may extend scope beyond the Annexes. Being out of scope in one country does not mean out of scope in another for the same activity.</a:t>
            </a:r>
            <a:endParaRPr lang="en-US" sz="1300" dirty="0"/>
          </a:p>
        </p:txBody>
      </p:sp>
      <p:pic>
        <p:nvPicPr>
          <p:cNvPr id="19"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20" name="Text 16"/>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13</a:t>
            </a:r>
            <a:endParaRPr lang="en-US" sz="1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CLASSIFICATION</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Essential or important, and why the label matters</a:t>
            </a:r>
            <a:endParaRPr lang="en-US" sz="3000" dirty="0"/>
          </a:p>
        </p:txBody>
      </p:sp>
      <p:sp>
        <p:nvSpPr>
          <p:cNvPr id="4" name="Shape 2"/>
          <p:cNvSpPr/>
          <p:nvPr/>
        </p:nvSpPr>
        <p:spPr>
          <a:xfrm>
            <a:off x="566928" y="1453896"/>
            <a:ext cx="5373472" cy="3192399"/>
          </a:xfrm>
          <a:prstGeom prst="roundRect">
            <a:avLst>
              <a:gd name="adj" fmla="val 1719"/>
            </a:avLst>
          </a:prstGeom>
          <a:solidFill>
            <a:srgbClr val="F5F2F7"/>
          </a:solidFill>
          <a:ln w="9525">
            <a:solidFill>
              <a:srgbClr val="E4DEEC"/>
            </a:solidFill>
            <a:prstDash val="solid"/>
          </a:ln>
        </p:spPr>
      </p:sp>
      <p:sp>
        <p:nvSpPr>
          <p:cNvPr id="5" name="Text 3"/>
          <p:cNvSpPr/>
          <p:nvPr/>
        </p:nvSpPr>
        <p:spPr>
          <a:xfrm>
            <a:off x="841248" y="1655064"/>
            <a:ext cx="4824832" cy="310896"/>
          </a:xfrm>
          <a:prstGeom prst="rect">
            <a:avLst/>
          </a:prstGeom>
          <a:noFill/>
          <a:ln/>
        </p:spPr>
        <p:txBody>
          <a:bodyPr wrap="square" lIns="0" tIns="0" rIns="0" bIns="0" rtlCol="0" anchor="ctr"/>
          <a:lstStyle/>
          <a:p>
            <a:pPr indent="0" marL="0">
              <a:buNone/>
            </a:pPr>
            <a:r>
              <a:rPr lang="en-US" sz="1250" b="1" spc="120" kern="0" dirty="0">
                <a:solidFill>
                  <a:srgbClr val="F75A3C"/>
                </a:solidFill>
                <a:latin typeface="Arial" pitchFamily="34" charset="0"/>
                <a:ea typeface="Arial" pitchFamily="34" charset="-122"/>
                <a:cs typeface="Arial" pitchFamily="34" charset="-120"/>
              </a:rPr>
              <a:t>ESSENTIAL ENTITIES</a:t>
            </a:r>
            <a:endParaRPr lang="en-US" sz="1250" dirty="0"/>
          </a:p>
        </p:txBody>
      </p:sp>
      <p:sp>
        <p:nvSpPr>
          <p:cNvPr id="6" name="Text 4"/>
          <p:cNvSpPr/>
          <p:nvPr/>
        </p:nvSpPr>
        <p:spPr>
          <a:xfrm>
            <a:off x="841248" y="2039112"/>
            <a:ext cx="4824832" cy="2460879"/>
          </a:xfrm>
          <a:prstGeom prst="rect">
            <a:avLst/>
          </a:prstGeom>
          <a:noFill/>
          <a:ln/>
        </p:spPr>
        <p:txBody>
          <a:bodyPr wrap="square" lIns="0" tIns="0" rIns="0" bIns="0" rtlCol="0" anchor="t"/>
          <a:lstStyle/>
          <a:p>
            <a:pPr marL="177800" indent="-177800">
              <a:lnSpc>
                <a:spcPct val="110000"/>
              </a:lnSpc>
              <a:spcAft>
                <a:spcPts val="600"/>
              </a:spcAft>
              <a:buSzPct val="100000"/>
              <a:buChar char="•"/>
            </a:pPr>
            <a:r>
              <a:rPr lang="en-US" sz="1300" dirty="0">
                <a:solidFill>
                  <a:srgbClr val="2A2434"/>
                </a:solidFill>
                <a:latin typeface="Arial" pitchFamily="34" charset="0"/>
                <a:ea typeface="Arial" pitchFamily="34" charset="-122"/>
                <a:cs typeface="Arial" pitchFamily="34" charset="-120"/>
              </a:rPr>
              <a:t>Typically large organisations in Annex I high-criticality sectors, plus certain designated entities</a:t>
            </a:r>
            <a:endParaRPr lang="en-US" sz="1300" dirty="0"/>
          </a:p>
          <a:p>
            <a:pPr marL="177800" indent="-177800">
              <a:lnSpc>
                <a:spcPct val="110000"/>
              </a:lnSpc>
              <a:spcAft>
                <a:spcPts val="600"/>
              </a:spcAft>
              <a:buSzPct val="100000"/>
              <a:buChar char="•"/>
            </a:pPr>
            <a:r>
              <a:rPr lang="en-US" sz="1300" dirty="0">
                <a:solidFill>
                  <a:srgbClr val="2A2434"/>
                </a:solidFill>
                <a:latin typeface="Arial" pitchFamily="34" charset="0"/>
                <a:ea typeface="Arial" pitchFamily="34" charset="-122"/>
                <a:cs typeface="Arial" pitchFamily="34" charset="-120"/>
              </a:rPr>
              <a:t>Ex ante supervision: authorities may inspect and audit proactively, without waiting for an incident</a:t>
            </a:r>
            <a:endParaRPr lang="en-US" sz="1300" dirty="0"/>
          </a:p>
          <a:p>
            <a:pPr marL="177800" indent="-177800">
              <a:lnSpc>
                <a:spcPct val="110000"/>
              </a:lnSpc>
              <a:spcAft>
                <a:spcPts val="600"/>
              </a:spcAft>
              <a:buSzPct val="100000"/>
              <a:buChar char="•"/>
            </a:pPr>
            <a:r>
              <a:rPr lang="en-US" sz="1300" dirty="0">
                <a:solidFill>
                  <a:srgbClr val="2A2434"/>
                </a:solidFill>
                <a:latin typeface="Arial" pitchFamily="34" charset="0"/>
                <a:ea typeface="Arial" pitchFamily="34" charset="-122"/>
                <a:cs typeface="Arial" pitchFamily="34" charset="-120"/>
              </a:rPr>
              <a:t>Fine ceiling: €10m or 2% of worldwide turnover, whichever is higher</a:t>
            </a:r>
            <a:endParaRPr lang="en-US" sz="1300" dirty="0"/>
          </a:p>
          <a:p>
            <a:pPr marL="177800" indent="-177800">
              <a:lnSpc>
                <a:spcPct val="110000"/>
              </a:lnSpc>
              <a:spcAft>
                <a:spcPts val="600"/>
              </a:spcAft>
              <a:buSzPct val="100000"/>
              <a:buChar char="•"/>
            </a:pPr>
            <a:r>
              <a:rPr lang="en-US" sz="1300" dirty="0">
                <a:solidFill>
                  <a:srgbClr val="2A2434"/>
                </a:solidFill>
                <a:latin typeface="Arial" pitchFamily="34" charset="0"/>
                <a:ea typeface="Arial" pitchFamily="34" charset="-122"/>
                <a:cs typeface="Arial" pitchFamily="34" charset="-120"/>
              </a:rPr>
              <a:t>Authorities may suspend certifications and request a temporary ban on individuals in managerial roles</a:t>
            </a:r>
            <a:endParaRPr lang="en-US" sz="1300" dirty="0"/>
          </a:p>
        </p:txBody>
      </p:sp>
      <p:sp>
        <p:nvSpPr>
          <p:cNvPr id="7" name="Shape 5"/>
          <p:cNvSpPr/>
          <p:nvPr/>
        </p:nvSpPr>
        <p:spPr>
          <a:xfrm>
            <a:off x="6251296" y="1453896"/>
            <a:ext cx="5373472" cy="3192399"/>
          </a:xfrm>
          <a:prstGeom prst="roundRect">
            <a:avLst>
              <a:gd name="adj" fmla="val 1719"/>
            </a:avLst>
          </a:prstGeom>
          <a:solidFill>
            <a:srgbClr val="F5F2F7"/>
          </a:solidFill>
          <a:ln w="9525">
            <a:solidFill>
              <a:srgbClr val="E4DEEC"/>
            </a:solidFill>
            <a:prstDash val="solid"/>
          </a:ln>
        </p:spPr>
      </p:sp>
      <p:sp>
        <p:nvSpPr>
          <p:cNvPr id="8" name="Text 6"/>
          <p:cNvSpPr/>
          <p:nvPr/>
        </p:nvSpPr>
        <p:spPr>
          <a:xfrm>
            <a:off x="6525616" y="1655064"/>
            <a:ext cx="4824832" cy="310896"/>
          </a:xfrm>
          <a:prstGeom prst="rect">
            <a:avLst/>
          </a:prstGeom>
          <a:noFill/>
          <a:ln/>
        </p:spPr>
        <p:txBody>
          <a:bodyPr wrap="square" lIns="0" tIns="0" rIns="0" bIns="0" rtlCol="0" anchor="ctr"/>
          <a:lstStyle/>
          <a:p>
            <a:pPr indent="0" marL="0">
              <a:buNone/>
            </a:pPr>
            <a:r>
              <a:rPr lang="en-US" sz="1250" b="1" spc="120" kern="0" dirty="0">
                <a:solidFill>
                  <a:srgbClr val="F75A3C"/>
                </a:solidFill>
                <a:latin typeface="Arial" pitchFamily="34" charset="0"/>
                <a:ea typeface="Arial" pitchFamily="34" charset="-122"/>
                <a:cs typeface="Arial" pitchFamily="34" charset="-120"/>
              </a:rPr>
              <a:t>IMPORTANT ENTITIES</a:t>
            </a:r>
            <a:endParaRPr lang="en-US" sz="1250" dirty="0"/>
          </a:p>
        </p:txBody>
      </p:sp>
      <p:sp>
        <p:nvSpPr>
          <p:cNvPr id="9" name="Text 7"/>
          <p:cNvSpPr/>
          <p:nvPr/>
        </p:nvSpPr>
        <p:spPr>
          <a:xfrm>
            <a:off x="6525616" y="2039112"/>
            <a:ext cx="4824832" cy="2460879"/>
          </a:xfrm>
          <a:prstGeom prst="rect">
            <a:avLst/>
          </a:prstGeom>
          <a:noFill/>
          <a:ln/>
        </p:spPr>
        <p:txBody>
          <a:bodyPr wrap="square" lIns="0" tIns="0" rIns="0" bIns="0" rtlCol="0" anchor="t"/>
          <a:lstStyle/>
          <a:p>
            <a:pPr marL="177800" indent="-177800">
              <a:lnSpc>
                <a:spcPct val="110000"/>
              </a:lnSpc>
              <a:spcAft>
                <a:spcPts val="600"/>
              </a:spcAft>
              <a:buSzPct val="100000"/>
              <a:buChar char="•"/>
            </a:pPr>
            <a:r>
              <a:rPr lang="en-US" sz="1300" dirty="0">
                <a:solidFill>
                  <a:srgbClr val="2A2434"/>
                </a:solidFill>
                <a:latin typeface="Arial" pitchFamily="34" charset="0"/>
                <a:ea typeface="Arial" pitchFamily="34" charset="-122"/>
                <a:cs typeface="Arial" pitchFamily="34" charset="-120"/>
              </a:rPr>
              <a:t>Typically medium-sized organisations in Annex I, and medium or large organisations in Annex II sectors</a:t>
            </a:r>
            <a:endParaRPr lang="en-US" sz="1300" dirty="0"/>
          </a:p>
          <a:p>
            <a:pPr marL="177800" indent="-177800">
              <a:lnSpc>
                <a:spcPct val="110000"/>
              </a:lnSpc>
              <a:spcAft>
                <a:spcPts val="600"/>
              </a:spcAft>
              <a:buSzPct val="100000"/>
              <a:buChar char="•"/>
            </a:pPr>
            <a:r>
              <a:rPr lang="en-US" sz="1300" dirty="0">
                <a:solidFill>
                  <a:srgbClr val="2A2434"/>
                </a:solidFill>
                <a:latin typeface="Arial" pitchFamily="34" charset="0"/>
                <a:ea typeface="Arial" pitchFamily="34" charset="-122"/>
                <a:cs typeface="Arial" pitchFamily="34" charset="-120"/>
              </a:rPr>
              <a:t>Ex post supervision: authorities act on evidence of non-compliance, usually after an incident or complaint</a:t>
            </a:r>
            <a:endParaRPr lang="en-US" sz="1300" dirty="0"/>
          </a:p>
          <a:p>
            <a:pPr marL="177800" indent="-177800">
              <a:lnSpc>
                <a:spcPct val="110000"/>
              </a:lnSpc>
              <a:spcAft>
                <a:spcPts val="600"/>
              </a:spcAft>
              <a:buSzPct val="100000"/>
              <a:buChar char="•"/>
            </a:pPr>
            <a:r>
              <a:rPr lang="en-US" sz="1300" dirty="0">
                <a:solidFill>
                  <a:srgbClr val="2A2434"/>
                </a:solidFill>
                <a:latin typeface="Arial" pitchFamily="34" charset="0"/>
                <a:ea typeface="Arial" pitchFamily="34" charset="-122"/>
                <a:cs typeface="Arial" pitchFamily="34" charset="-120"/>
              </a:rPr>
              <a:t>Fine ceiling: €7m or 1.4% of worldwide turnover, whichever is higher</a:t>
            </a:r>
            <a:endParaRPr lang="en-US" sz="1300" dirty="0"/>
          </a:p>
          <a:p>
            <a:pPr marL="177800" indent="-177800">
              <a:lnSpc>
                <a:spcPct val="110000"/>
              </a:lnSpc>
              <a:spcAft>
                <a:spcPts val="600"/>
              </a:spcAft>
              <a:buSzPct val="100000"/>
              <a:buChar char="•"/>
            </a:pPr>
            <a:r>
              <a:rPr lang="en-US" sz="1300" dirty="0">
                <a:solidFill>
                  <a:srgbClr val="2A2434"/>
                </a:solidFill>
                <a:latin typeface="Arial" pitchFamily="34" charset="0"/>
                <a:ea typeface="Arial" pitchFamily="34" charset="-122"/>
                <a:cs typeface="Arial" pitchFamily="34" charset="-120"/>
              </a:rPr>
              <a:t>The substantive duties under Articles 20, 21 and 23 are identical; only posture and ceilings differ</a:t>
            </a:r>
            <a:endParaRPr lang="en-US" sz="1300" dirty="0"/>
          </a:p>
        </p:txBody>
      </p:sp>
      <p:sp>
        <p:nvSpPr>
          <p:cNvPr id="10" name="Text 8"/>
          <p:cNvSpPr/>
          <p:nvPr/>
        </p:nvSpPr>
        <p:spPr>
          <a:xfrm>
            <a:off x="566928" y="4902327"/>
            <a:ext cx="11057839" cy="457200"/>
          </a:xfrm>
          <a:prstGeom prst="rect">
            <a:avLst/>
          </a:prstGeom>
          <a:noFill/>
          <a:ln/>
        </p:spPr>
        <p:txBody>
          <a:bodyPr wrap="square" lIns="0" tIns="0" rIns="0" bIns="0" rtlCol="0" anchor="t"/>
          <a:lstStyle/>
          <a:p>
            <a:pPr indent="0" marL="0">
              <a:buNone/>
            </a:pPr>
            <a:r>
              <a:rPr lang="en-US" sz="1300" i="1" dirty="0">
                <a:solidFill>
                  <a:srgbClr val="2A2434"/>
                </a:solidFill>
                <a:latin typeface="Arial" pitchFamily="34" charset="0"/>
                <a:ea typeface="Arial" pitchFamily="34" charset="-122"/>
                <a:cs typeface="Arial" pitchFamily="34" charset="-120"/>
              </a:rPr>
              <a:t>Important entities sometimes hear “ex post” as “lower priority”. The duties are the same. The only difference is when the regulator looks.</a:t>
            </a:r>
            <a:endParaRPr lang="en-US" sz="1300" dirty="0"/>
          </a:p>
        </p:txBody>
      </p:sp>
      <p:pic>
        <p:nvPicPr>
          <p:cNvPr id="12"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13" name="Text 9"/>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14</a:t>
            </a:r>
            <a:endParaRPr lang="en-US" sz="1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THE SUPPLY-CHAIN PULL-THROUGH</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In scope by law, or in scope by contract</a:t>
            </a:r>
            <a:endParaRPr lang="en-US" sz="3000" dirty="0"/>
          </a:p>
        </p:txBody>
      </p:sp>
      <p:sp>
        <p:nvSpPr>
          <p:cNvPr id="4" name="Text 2"/>
          <p:cNvSpPr/>
          <p:nvPr/>
        </p:nvSpPr>
        <p:spPr>
          <a:xfrm>
            <a:off x="566928" y="1335024"/>
            <a:ext cx="11057839" cy="47879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Even if you are not directly designated, your in-scope customers are legally required to manage the cybersecurity risk you represent to them.</a:t>
            </a:r>
            <a:endParaRPr lang="en-US" sz="1450" dirty="0"/>
          </a:p>
        </p:txBody>
      </p:sp>
      <p:sp>
        <p:nvSpPr>
          <p:cNvPr id="5" name="Shape 3"/>
          <p:cNvSpPr/>
          <p:nvPr/>
        </p:nvSpPr>
        <p:spPr>
          <a:xfrm>
            <a:off x="566928" y="2005838"/>
            <a:ext cx="3515258" cy="1924304"/>
          </a:xfrm>
          <a:prstGeom prst="roundRect">
            <a:avLst>
              <a:gd name="adj" fmla="val 3326"/>
            </a:avLst>
          </a:prstGeom>
          <a:solidFill>
            <a:srgbClr val="F5F2F7"/>
          </a:solidFill>
          <a:ln w="9525">
            <a:solidFill>
              <a:srgbClr val="E4DEEC"/>
            </a:solidFill>
            <a:prstDash val="solid"/>
          </a:ln>
        </p:spPr>
      </p:sp>
      <p:sp>
        <p:nvSpPr>
          <p:cNvPr id="6" name="Text 4"/>
          <p:cNvSpPr/>
          <p:nvPr/>
        </p:nvSpPr>
        <p:spPr>
          <a:xfrm>
            <a:off x="804672" y="2225294"/>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The obligation</a:t>
            </a:r>
            <a:endParaRPr lang="en-US" sz="1500" dirty="0"/>
          </a:p>
        </p:txBody>
      </p:sp>
      <p:sp>
        <p:nvSpPr>
          <p:cNvPr id="7" name="Text 5"/>
          <p:cNvSpPr/>
          <p:nvPr/>
        </p:nvSpPr>
        <p:spPr>
          <a:xfrm>
            <a:off x="804672" y="2530094"/>
            <a:ext cx="3039770" cy="812800"/>
          </a:xfrm>
          <a:prstGeom prst="rect">
            <a:avLst/>
          </a:prstGeom>
          <a:noFill/>
          <a:ln/>
        </p:spPr>
        <p:txBody>
          <a:bodyPr wrap="square" lIns="0" tIns="0" rIns="0" bIns="0" rtlCol="0" anchor="t"/>
          <a:lstStyle/>
          <a:p>
            <a:pPr algn="l" indent="0" marL="0">
              <a:lnSpc>
                <a:spcPct val="112000"/>
              </a:lnSpc>
              <a:buNone/>
            </a:pPr>
            <a:r>
              <a:rPr lang="en-US" sz="1250" dirty="0">
                <a:solidFill>
                  <a:srgbClr val="6B6478"/>
                </a:solidFill>
                <a:latin typeface="Arial" pitchFamily="34" charset="0"/>
                <a:ea typeface="Arial" pitchFamily="34" charset="-122"/>
                <a:cs typeface="Arial" pitchFamily="34" charset="-120"/>
              </a:rPr>
              <a:t>Article 21(2)(d) obliges in-scope entities to manage security risks arising from their direct suppliers and service providers.</a:t>
            </a:r>
            <a:endParaRPr lang="en-US" sz="1250" dirty="0"/>
          </a:p>
        </p:txBody>
      </p:sp>
      <p:sp>
        <p:nvSpPr>
          <p:cNvPr id="8" name="Shape 6"/>
          <p:cNvSpPr/>
          <p:nvPr/>
        </p:nvSpPr>
        <p:spPr>
          <a:xfrm>
            <a:off x="4338218" y="2005838"/>
            <a:ext cx="3515258" cy="1924304"/>
          </a:xfrm>
          <a:prstGeom prst="roundRect">
            <a:avLst>
              <a:gd name="adj" fmla="val 3326"/>
            </a:avLst>
          </a:prstGeom>
          <a:solidFill>
            <a:srgbClr val="F5F2F7"/>
          </a:solidFill>
          <a:ln w="9525">
            <a:solidFill>
              <a:srgbClr val="E4DEEC"/>
            </a:solidFill>
            <a:prstDash val="solid"/>
          </a:ln>
        </p:spPr>
      </p:sp>
      <p:sp>
        <p:nvSpPr>
          <p:cNvPr id="9" name="Text 7"/>
          <p:cNvSpPr/>
          <p:nvPr/>
        </p:nvSpPr>
        <p:spPr>
          <a:xfrm>
            <a:off x="4575962" y="2225294"/>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How it lands on you</a:t>
            </a:r>
            <a:endParaRPr lang="en-US" sz="1500" dirty="0"/>
          </a:p>
        </p:txBody>
      </p:sp>
      <p:sp>
        <p:nvSpPr>
          <p:cNvPr id="10" name="Text 8"/>
          <p:cNvSpPr/>
          <p:nvPr/>
        </p:nvSpPr>
        <p:spPr>
          <a:xfrm>
            <a:off x="4575962" y="2530094"/>
            <a:ext cx="3039770" cy="1016000"/>
          </a:xfrm>
          <a:prstGeom prst="rect">
            <a:avLst/>
          </a:prstGeom>
          <a:noFill/>
          <a:ln/>
        </p:spPr>
        <p:txBody>
          <a:bodyPr wrap="square" lIns="0" tIns="0" rIns="0" bIns="0" rtlCol="0" anchor="t"/>
          <a:lstStyle/>
          <a:p>
            <a:pPr algn="l" indent="0" marL="0">
              <a:lnSpc>
                <a:spcPct val="112000"/>
              </a:lnSpc>
              <a:buNone/>
            </a:pPr>
            <a:r>
              <a:rPr lang="en-US" sz="1250" dirty="0">
                <a:solidFill>
                  <a:srgbClr val="6B6478"/>
                </a:solidFill>
                <a:latin typeface="Arial" pitchFamily="34" charset="0"/>
                <a:ea typeface="Arial" pitchFamily="34" charset="-122"/>
                <a:cs typeface="Arial" pitchFamily="34" charset="-120"/>
              </a:rPr>
              <a:t>Discharged through contracts, questionnaires, audit rights and evidence requests: security schedules, right-to-audit clauses, incident-cooperation terms.</a:t>
            </a:r>
            <a:endParaRPr lang="en-US" sz="1250" dirty="0"/>
          </a:p>
        </p:txBody>
      </p:sp>
      <p:sp>
        <p:nvSpPr>
          <p:cNvPr id="11" name="Shape 9"/>
          <p:cNvSpPr/>
          <p:nvPr/>
        </p:nvSpPr>
        <p:spPr>
          <a:xfrm>
            <a:off x="8109509" y="2005838"/>
            <a:ext cx="3515258" cy="1924304"/>
          </a:xfrm>
          <a:prstGeom prst="roundRect">
            <a:avLst>
              <a:gd name="adj" fmla="val 3326"/>
            </a:avLst>
          </a:prstGeom>
          <a:solidFill>
            <a:srgbClr val="F5F2F7"/>
          </a:solidFill>
          <a:ln w="9525">
            <a:solidFill>
              <a:srgbClr val="E4DEEC"/>
            </a:solidFill>
            <a:prstDash val="solid"/>
          </a:ln>
        </p:spPr>
      </p:sp>
      <p:sp>
        <p:nvSpPr>
          <p:cNvPr id="12" name="Text 10"/>
          <p:cNvSpPr/>
          <p:nvPr/>
        </p:nvSpPr>
        <p:spPr>
          <a:xfrm>
            <a:off x="8347253" y="2225294"/>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The commercial reality</a:t>
            </a:r>
            <a:endParaRPr lang="en-US" sz="1500" dirty="0"/>
          </a:p>
        </p:txBody>
      </p:sp>
      <p:sp>
        <p:nvSpPr>
          <p:cNvPr id="13" name="Text 11"/>
          <p:cNvSpPr/>
          <p:nvPr/>
        </p:nvSpPr>
        <p:spPr>
          <a:xfrm>
            <a:off x="8347253" y="2530094"/>
            <a:ext cx="3039770" cy="812800"/>
          </a:xfrm>
          <a:prstGeom prst="rect">
            <a:avLst/>
          </a:prstGeom>
          <a:noFill/>
          <a:ln/>
        </p:spPr>
        <p:txBody>
          <a:bodyPr wrap="square" lIns="0" tIns="0" rIns="0" bIns="0" rtlCol="0" anchor="t"/>
          <a:lstStyle/>
          <a:p>
            <a:pPr algn="l" indent="0" marL="0">
              <a:lnSpc>
                <a:spcPct val="112000"/>
              </a:lnSpc>
              <a:buNone/>
            </a:pPr>
            <a:r>
              <a:rPr lang="en-US" sz="1250" dirty="0">
                <a:solidFill>
                  <a:srgbClr val="6B6478"/>
                </a:solidFill>
                <a:latin typeface="Arial" pitchFamily="34" charset="0"/>
                <a:ea typeface="Arial" pitchFamily="34" charset="-122"/>
                <a:cs typeface="Arial" pitchFamily="34" charset="-120"/>
              </a:rPr>
              <a:t>It arrives commercially long before any regulator would. Suppliers who cannot answer are increasingly filtered out at procurement stage.</a:t>
            </a:r>
            <a:endParaRPr lang="en-US" sz="1250" dirty="0"/>
          </a:p>
        </p:txBody>
      </p:sp>
      <p:sp>
        <p:nvSpPr>
          <p:cNvPr id="14" name="Shape 12"/>
          <p:cNvSpPr/>
          <p:nvPr/>
        </p:nvSpPr>
        <p:spPr>
          <a:xfrm>
            <a:off x="566928" y="4158742"/>
            <a:ext cx="11057839" cy="1426972"/>
          </a:xfrm>
          <a:prstGeom prst="roundRect">
            <a:avLst>
              <a:gd name="adj" fmla="val 3845"/>
            </a:avLst>
          </a:prstGeom>
          <a:solidFill>
            <a:srgbClr val="FDEDE8"/>
          </a:solidFill>
          <a:ln w="9525">
            <a:solidFill>
              <a:srgbClr val="F6D3C6"/>
            </a:solidFill>
            <a:prstDash val="solid"/>
          </a:ln>
        </p:spPr>
      </p:sp>
      <p:sp>
        <p:nvSpPr>
          <p:cNvPr id="15" name="Shape 13"/>
          <p:cNvSpPr/>
          <p:nvPr/>
        </p:nvSpPr>
        <p:spPr>
          <a:xfrm>
            <a:off x="877824" y="4414774"/>
            <a:ext cx="310896" cy="310896"/>
          </a:xfrm>
          <a:prstGeom prst="ellipse">
            <a:avLst/>
          </a:prstGeom>
          <a:solidFill>
            <a:srgbClr val="F75A3C"/>
          </a:solidFill>
          <a:ln/>
        </p:spPr>
      </p:sp>
      <p:sp>
        <p:nvSpPr>
          <p:cNvPr id="16" name="Text 14"/>
          <p:cNvSpPr/>
          <p:nvPr/>
        </p:nvSpPr>
        <p:spPr>
          <a:xfrm>
            <a:off x="877824" y="4405630"/>
            <a:ext cx="310896" cy="310896"/>
          </a:xfrm>
          <a:prstGeom prst="rect">
            <a:avLst/>
          </a:prstGeom>
          <a:noFill/>
          <a:ln/>
        </p:spPr>
        <p:txBody>
          <a:bodyPr wrap="square" lIns="0" tIns="0" rIns="0" bIns="0" rtlCol="0" anchor="ctr"/>
          <a:lstStyle/>
          <a:p>
            <a:pPr algn="ctr" indent="0" marL="0">
              <a:buNone/>
            </a:pPr>
            <a:r>
              <a:rPr lang="en-US" sz="1900" b="1" dirty="0">
                <a:solidFill>
                  <a:srgbClr val="FFFFFF"/>
                </a:solidFill>
                <a:latin typeface="Arial" pitchFamily="34" charset="0"/>
                <a:ea typeface="Arial" pitchFamily="34" charset="-122"/>
                <a:cs typeface="Arial" pitchFamily="34" charset="-120"/>
              </a:rPr>
              <a:t>?</a:t>
            </a:r>
            <a:endParaRPr lang="en-US" sz="1900" dirty="0"/>
          </a:p>
        </p:txBody>
      </p:sp>
      <p:sp>
        <p:nvSpPr>
          <p:cNvPr id="17" name="Text 15"/>
          <p:cNvSpPr/>
          <p:nvPr/>
        </p:nvSpPr>
        <p:spPr>
          <a:xfrm>
            <a:off x="1353312" y="4414774"/>
            <a:ext cx="9978847" cy="274320"/>
          </a:xfrm>
          <a:prstGeom prst="rect">
            <a:avLst/>
          </a:prstGeom>
          <a:noFill/>
          <a:ln/>
        </p:spPr>
        <p:txBody>
          <a:bodyPr wrap="square" lIns="0" tIns="0" rIns="0" bIns="0" rtlCol="0" anchor="ctr"/>
          <a:lstStyle/>
          <a:p>
            <a:pPr indent="0" marL="0">
              <a:buNone/>
            </a:pPr>
            <a:r>
              <a:rPr lang="en-US" sz="1200" b="1" spc="150" kern="0" dirty="0">
                <a:solidFill>
                  <a:srgbClr val="F75A3C"/>
                </a:solidFill>
                <a:latin typeface="Arial" pitchFamily="34" charset="0"/>
                <a:ea typeface="Arial" pitchFamily="34" charset="-122"/>
                <a:cs typeface="Arial" pitchFamily="34" charset="-120"/>
              </a:rPr>
              <a:t>DISCUSSION</a:t>
            </a:r>
            <a:endParaRPr lang="en-US" sz="1200" dirty="0"/>
          </a:p>
        </p:txBody>
      </p:sp>
      <p:sp>
        <p:nvSpPr>
          <p:cNvPr id="18" name="Text 16"/>
          <p:cNvSpPr/>
          <p:nvPr/>
        </p:nvSpPr>
        <p:spPr>
          <a:xfrm>
            <a:off x="1353312" y="4743958"/>
            <a:ext cx="9978847" cy="695452"/>
          </a:xfrm>
          <a:prstGeom prst="rect">
            <a:avLst/>
          </a:prstGeom>
          <a:noFill/>
          <a:ln/>
        </p:spPr>
        <p:txBody>
          <a:bodyPr wrap="square" lIns="0" tIns="0" rIns="0" bIns="0" rtlCol="0" anchor="t"/>
          <a:lstStyle/>
          <a:p>
            <a:pPr marL="177800" indent="-177800">
              <a:lnSpc>
                <a:spcPct val="114000"/>
              </a:lnSpc>
              <a:spcAft>
                <a:spcPts val="500"/>
              </a:spcAft>
              <a:buSzPct val="100000"/>
              <a:buChar char="•"/>
            </a:pPr>
            <a:r>
              <a:rPr lang="en-US" sz="1300" dirty="0">
                <a:solidFill>
                  <a:srgbClr val="2A2434"/>
                </a:solidFill>
                <a:latin typeface="Arial" pitchFamily="34" charset="0"/>
                <a:ea typeface="Arial" pitchFamily="34" charset="-122"/>
                <a:cs typeface="Arial" pitchFamily="34" charset="-120"/>
              </a:rPr>
              <a:t>Which of your contracts already contain NIS2-derived security obligations, and who signed them?</a:t>
            </a:r>
            <a:endParaRPr lang="en-US" sz="1300" dirty="0"/>
          </a:p>
          <a:p>
            <a:pPr marL="177800" indent="-177800">
              <a:lnSpc>
                <a:spcPct val="114000"/>
              </a:lnSpc>
              <a:spcAft>
                <a:spcPts val="500"/>
              </a:spcAft>
              <a:buSzPct val="100000"/>
              <a:buChar char="•"/>
            </a:pPr>
            <a:r>
              <a:rPr lang="en-US" sz="1300" dirty="0">
                <a:solidFill>
                  <a:srgbClr val="2A2434"/>
                </a:solidFill>
                <a:latin typeface="Arial" pitchFamily="34" charset="0"/>
                <a:ea typeface="Arial" pitchFamily="34" charset="-122"/>
                <a:cs typeface="Arial" pitchFamily="34" charset="-120"/>
              </a:rPr>
              <a:t>Is NIS2 readiness a compliance cost for you, or a condition of market access? Resource it accordingly.</a:t>
            </a:r>
            <a:endParaRPr lang="en-US" sz="1300" dirty="0"/>
          </a:p>
        </p:txBody>
      </p:sp>
      <p:pic>
        <p:nvPicPr>
          <p:cNvPr id="20"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21" name="Text 17"/>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15</a:t>
            </a:r>
            <a:endParaRPr lang="en-US" sz="1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ARTICLE 3</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Identification &amp; classification of entities</a:t>
            </a:r>
            <a:endParaRPr lang="en-US" sz="3000" dirty="0"/>
          </a:p>
        </p:txBody>
      </p:sp>
      <p:sp>
        <p:nvSpPr>
          <p:cNvPr id="4" name="Text 2"/>
          <p:cNvSpPr/>
          <p:nvPr/>
        </p:nvSpPr>
        <p:spPr>
          <a:xfrm>
            <a:off x="566928" y="1335024"/>
            <a:ext cx="11057839" cy="47879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Article 3 defines essential and important entities and places the listing duty on Member States. (The original deck attributed this to Article 10; Article 10 in fact governs CSIRTs.)</a:t>
            </a:r>
            <a:endParaRPr lang="en-US" sz="1450" dirty="0"/>
          </a:p>
        </p:txBody>
      </p:sp>
      <p:sp>
        <p:nvSpPr>
          <p:cNvPr id="5" name="Shape 3"/>
          <p:cNvSpPr/>
          <p:nvPr/>
        </p:nvSpPr>
        <p:spPr>
          <a:xfrm>
            <a:off x="566928" y="2005838"/>
            <a:ext cx="5373472" cy="2651633"/>
          </a:xfrm>
          <a:prstGeom prst="roundRect">
            <a:avLst>
              <a:gd name="adj" fmla="val 2069"/>
            </a:avLst>
          </a:prstGeom>
          <a:solidFill>
            <a:srgbClr val="F5F2F7"/>
          </a:solidFill>
          <a:ln w="9525">
            <a:solidFill>
              <a:srgbClr val="E4DEEC"/>
            </a:solidFill>
            <a:prstDash val="solid"/>
          </a:ln>
        </p:spPr>
      </p:sp>
      <p:sp>
        <p:nvSpPr>
          <p:cNvPr id="6" name="Text 4"/>
          <p:cNvSpPr/>
          <p:nvPr/>
        </p:nvSpPr>
        <p:spPr>
          <a:xfrm>
            <a:off x="841248" y="2207006"/>
            <a:ext cx="4824832" cy="310896"/>
          </a:xfrm>
          <a:prstGeom prst="rect">
            <a:avLst/>
          </a:prstGeom>
          <a:noFill/>
          <a:ln/>
        </p:spPr>
        <p:txBody>
          <a:bodyPr wrap="square" lIns="0" tIns="0" rIns="0" bIns="0" rtlCol="0" anchor="ctr"/>
          <a:lstStyle/>
          <a:p>
            <a:pPr indent="0" marL="0">
              <a:buNone/>
            </a:pPr>
            <a:r>
              <a:rPr lang="en-US" sz="1250" b="1" spc="120" kern="0" dirty="0">
                <a:solidFill>
                  <a:srgbClr val="F75A3C"/>
                </a:solidFill>
                <a:latin typeface="Arial" pitchFamily="34" charset="0"/>
                <a:ea typeface="Arial" pitchFamily="34" charset="-122"/>
                <a:cs typeface="Arial" pitchFamily="34" charset="-120"/>
              </a:rPr>
              <a:t>WHAT THE DIRECTIVE SAYS</a:t>
            </a:r>
            <a:endParaRPr lang="en-US" sz="1250" dirty="0"/>
          </a:p>
        </p:txBody>
      </p:sp>
      <p:sp>
        <p:nvSpPr>
          <p:cNvPr id="7" name="Text 5"/>
          <p:cNvSpPr/>
          <p:nvPr/>
        </p:nvSpPr>
        <p:spPr>
          <a:xfrm>
            <a:off x="841248" y="2591054"/>
            <a:ext cx="4824832" cy="1920113"/>
          </a:xfrm>
          <a:prstGeom prst="rect">
            <a:avLst/>
          </a:prstGeom>
          <a:noFill/>
          <a:ln/>
        </p:spPr>
        <p:txBody>
          <a:bodyPr wrap="square" lIns="0" tIns="0" rIns="0" bIns="0" rtlCol="0" anchor="t"/>
          <a:lstStyle/>
          <a:p>
            <a:pPr marL="177800" indent="-177800">
              <a:lnSpc>
                <a:spcPct val="110000"/>
              </a:lnSpc>
              <a:spcAft>
                <a:spcPts val="600"/>
              </a:spcAft>
              <a:buSzPct val="100000"/>
              <a:buChar char="•"/>
            </a:pPr>
            <a:r>
              <a:rPr lang="en-US" sz="1300" dirty="0">
                <a:solidFill>
                  <a:srgbClr val="2A2434"/>
                </a:solidFill>
                <a:latin typeface="Arial" pitchFamily="34" charset="0"/>
                <a:ea typeface="Arial" pitchFamily="34" charset="-122"/>
                <a:cs typeface="Arial" pitchFamily="34" charset="-120"/>
              </a:rPr>
              <a:t>Article 3 sets the criteria for essential and important entities by sector, size and criticality</a:t>
            </a:r>
            <a:endParaRPr lang="en-US" sz="1300" dirty="0"/>
          </a:p>
          <a:p>
            <a:pPr marL="177800" indent="-177800">
              <a:lnSpc>
                <a:spcPct val="110000"/>
              </a:lnSpc>
              <a:spcAft>
                <a:spcPts val="600"/>
              </a:spcAft>
              <a:buSzPct val="100000"/>
              <a:buChar char="•"/>
            </a:pPr>
            <a:r>
              <a:rPr lang="en-US" sz="1300" dirty="0">
                <a:solidFill>
                  <a:srgbClr val="2A2434"/>
                </a:solidFill>
                <a:latin typeface="Arial" pitchFamily="34" charset="0"/>
                <a:ea typeface="Arial" pitchFamily="34" charset="-122"/>
                <a:cs typeface="Arial" pitchFamily="34" charset="-120"/>
              </a:rPr>
              <a:t>By 17 April 2025, Member States shall establish a list of essential and important entities, and review it at least every two years</a:t>
            </a:r>
            <a:endParaRPr lang="en-US" sz="1300" dirty="0"/>
          </a:p>
          <a:p>
            <a:pPr marL="177800" indent="-177800">
              <a:lnSpc>
                <a:spcPct val="110000"/>
              </a:lnSpc>
              <a:spcAft>
                <a:spcPts val="600"/>
              </a:spcAft>
              <a:buSzPct val="100000"/>
              <a:buChar char="•"/>
            </a:pPr>
            <a:r>
              <a:rPr lang="en-US" sz="1300" dirty="0">
                <a:solidFill>
                  <a:srgbClr val="2A2434"/>
                </a:solidFill>
                <a:latin typeface="Arial" pitchFamily="34" charset="0"/>
                <a:ea typeface="Arial" pitchFamily="34" charset="-122"/>
                <a:cs typeface="Arial" pitchFamily="34" charset="-120"/>
              </a:rPr>
              <a:t>Member States identify entities and, where relevant, inform them of their classification</a:t>
            </a:r>
            <a:endParaRPr lang="en-US" sz="1300" dirty="0"/>
          </a:p>
        </p:txBody>
      </p:sp>
      <p:sp>
        <p:nvSpPr>
          <p:cNvPr id="8" name="Shape 6"/>
          <p:cNvSpPr/>
          <p:nvPr/>
        </p:nvSpPr>
        <p:spPr>
          <a:xfrm>
            <a:off x="6251296" y="2005838"/>
            <a:ext cx="5373472" cy="2651633"/>
          </a:xfrm>
          <a:prstGeom prst="roundRect">
            <a:avLst>
              <a:gd name="adj" fmla="val 2069"/>
            </a:avLst>
          </a:prstGeom>
          <a:solidFill>
            <a:srgbClr val="F5F2F7"/>
          </a:solidFill>
          <a:ln w="9525">
            <a:solidFill>
              <a:srgbClr val="E4DEEC"/>
            </a:solidFill>
            <a:prstDash val="solid"/>
          </a:ln>
        </p:spPr>
      </p:sp>
      <p:sp>
        <p:nvSpPr>
          <p:cNvPr id="9" name="Text 7"/>
          <p:cNvSpPr/>
          <p:nvPr/>
        </p:nvSpPr>
        <p:spPr>
          <a:xfrm>
            <a:off x="6525616" y="2207006"/>
            <a:ext cx="4824832" cy="310896"/>
          </a:xfrm>
          <a:prstGeom prst="rect">
            <a:avLst/>
          </a:prstGeom>
          <a:noFill/>
          <a:ln/>
        </p:spPr>
        <p:txBody>
          <a:bodyPr wrap="square" lIns="0" tIns="0" rIns="0" bIns="0" rtlCol="0" anchor="ctr"/>
          <a:lstStyle/>
          <a:p>
            <a:pPr indent="0" marL="0">
              <a:buNone/>
            </a:pPr>
            <a:r>
              <a:rPr lang="en-US" sz="1250" b="1" spc="120" kern="0" dirty="0">
                <a:solidFill>
                  <a:srgbClr val="F75A3C"/>
                </a:solidFill>
                <a:latin typeface="Arial" pitchFamily="34" charset="0"/>
                <a:ea typeface="Arial" pitchFamily="34" charset="-122"/>
                <a:cs typeface="Arial" pitchFamily="34" charset="-120"/>
              </a:rPr>
              <a:t>WHAT IT MEANS FOR YOU</a:t>
            </a:r>
            <a:endParaRPr lang="en-US" sz="1250" dirty="0"/>
          </a:p>
        </p:txBody>
      </p:sp>
      <p:sp>
        <p:nvSpPr>
          <p:cNvPr id="10" name="Text 8"/>
          <p:cNvSpPr/>
          <p:nvPr/>
        </p:nvSpPr>
        <p:spPr>
          <a:xfrm>
            <a:off x="6525616" y="2591054"/>
            <a:ext cx="4824832" cy="1920113"/>
          </a:xfrm>
          <a:prstGeom prst="rect">
            <a:avLst/>
          </a:prstGeom>
          <a:noFill/>
          <a:ln/>
        </p:spPr>
        <p:txBody>
          <a:bodyPr wrap="square" lIns="0" tIns="0" rIns="0" bIns="0" rtlCol="0" anchor="t"/>
          <a:lstStyle/>
          <a:p>
            <a:pPr marL="177800" indent="-177800">
              <a:lnSpc>
                <a:spcPct val="110000"/>
              </a:lnSpc>
              <a:spcAft>
                <a:spcPts val="600"/>
              </a:spcAft>
              <a:buSzPct val="100000"/>
              <a:buChar char="•"/>
            </a:pPr>
            <a:r>
              <a:rPr lang="en-US" sz="1300" dirty="0">
                <a:solidFill>
                  <a:srgbClr val="2A2434"/>
                </a:solidFill>
                <a:latin typeface="Arial" pitchFamily="34" charset="0"/>
                <a:ea typeface="Arial" pitchFamily="34" charset="-122"/>
                <a:cs typeface="Arial" pitchFamily="34" charset="-120"/>
              </a:rPr>
              <a:t>Obligations apply by operation of law, not only once an authority notifies you</a:t>
            </a:r>
            <a:endParaRPr lang="en-US" sz="1300" dirty="0"/>
          </a:p>
          <a:p>
            <a:pPr marL="177800" indent="-177800">
              <a:lnSpc>
                <a:spcPct val="110000"/>
              </a:lnSpc>
              <a:spcAft>
                <a:spcPts val="600"/>
              </a:spcAft>
              <a:buSzPct val="100000"/>
              <a:buChar char="•"/>
            </a:pPr>
            <a:r>
              <a:rPr lang="en-US" sz="1300" dirty="0">
                <a:solidFill>
                  <a:srgbClr val="2A2434"/>
                </a:solidFill>
                <a:latin typeface="Arial" pitchFamily="34" charset="0"/>
                <a:ea typeface="Arial" pitchFamily="34" charset="-122"/>
                <a:cs typeface="Arial" pitchFamily="34" charset="-120"/>
              </a:rPr>
              <a:t>You are expected to understand your own likely classification and not wait passively</a:t>
            </a:r>
            <a:endParaRPr lang="en-US" sz="1300" dirty="0"/>
          </a:p>
          <a:p>
            <a:pPr marL="177800" indent="-177800">
              <a:lnSpc>
                <a:spcPct val="110000"/>
              </a:lnSpc>
              <a:spcAft>
                <a:spcPts val="600"/>
              </a:spcAft>
              <a:buSzPct val="100000"/>
              <a:buChar char="•"/>
            </a:pPr>
            <a:r>
              <a:rPr lang="en-US" sz="1300" dirty="0">
                <a:solidFill>
                  <a:srgbClr val="2A2434"/>
                </a:solidFill>
                <a:latin typeface="Arial" pitchFamily="34" charset="0"/>
                <a:ea typeface="Arial" pitchFamily="34" charset="-122"/>
                <a:cs typeface="Arial" pitchFamily="34" charset="-120"/>
              </a:rPr>
              <a:t>Even if not directly classified, customers and regulators expect you to have assessed your position</a:t>
            </a:r>
            <a:endParaRPr lang="en-US" sz="1300" dirty="0"/>
          </a:p>
        </p:txBody>
      </p:sp>
      <p:sp>
        <p:nvSpPr>
          <p:cNvPr id="11" name="Shape 9"/>
          <p:cNvSpPr/>
          <p:nvPr/>
        </p:nvSpPr>
        <p:spPr>
          <a:xfrm>
            <a:off x="566928" y="4858639"/>
            <a:ext cx="11057839" cy="1829816"/>
          </a:xfrm>
          <a:prstGeom prst="roundRect">
            <a:avLst>
              <a:gd name="adj" fmla="val 2998"/>
            </a:avLst>
          </a:prstGeom>
          <a:solidFill>
            <a:srgbClr val="FDEDE8"/>
          </a:solidFill>
          <a:ln w="9525">
            <a:solidFill>
              <a:srgbClr val="F6D3C6"/>
            </a:solidFill>
            <a:prstDash val="solid"/>
          </a:ln>
        </p:spPr>
      </p:sp>
      <p:sp>
        <p:nvSpPr>
          <p:cNvPr id="12" name="Shape 10"/>
          <p:cNvSpPr/>
          <p:nvPr/>
        </p:nvSpPr>
        <p:spPr>
          <a:xfrm>
            <a:off x="877824" y="5114671"/>
            <a:ext cx="310896" cy="310896"/>
          </a:xfrm>
          <a:prstGeom prst="ellipse">
            <a:avLst/>
          </a:prstGeom>
          <a:solidFill>
            <a:srgbClr val="F75A3C"/>
          </a:solidFill>
          <a:ln/>
        </p:spPr>
      </p:sp>
      <p:sp>
        <p:nvSpPr>
          <p:cNvPr id="13" name="Text 11"/>
          <p:cNvSpPr/>
          <p:nvPr/>
        </p:nvSpPr>
        <p:spPr>
          <a:xfrm>
            <a:off x="877824" y="5105527"/>
            <a:ext cx="310896" cy="310896"/>
          </a:xfrm>
          <a:prstGeom prst="rect">
            <a:avLst/>
          </a:prstGeom>
          <a:noFill/>
          <a:ln/>
        </p:spPr>
        <p:txBody>
          <a:bodyPr wrap="square" lIns="0" tIns="0" rIns="0" bIns="0" rtlCol="0" anchor="ctr"/>
          <a:lstStyle/>
          <a:p>
            <a:pPr algn="ctr" indent="0" marL="0">
              <a:buNone/>
            </a:pPr>
            <a:r>
              <a:rPr lang="en-US" sz="1900" b="1" dirty="0">
                <a:solidFill>
                  <a:srgbClr val="FFFFFF"/>
                </a:solidFill>
                <a:latin typeface="Arial" pitchFamily="34" charset="0"/>
                <a:ea typeface="Arial" pitchFamily="34" charset="-122"/>
                <a:cs typeface="Arial" pitchFamily="34" charset="-120"/>
              </a:rPr>
              <a:t>?</a:t>
            </a:r>
            <a:endParaRPr lang="en-US" sz="1900" dirty="0"/>
          </a:p>
        </p:txBody>
      </p:sp>
      <p:sp>
        <p:nvSpPr>
          <p:cNvPr id="14" name="Text 12"/>
          <p:cNvSpPr/>
          <p:nvPr/>
        </p:nvSpPr>
        <p:spPr>
          <a:xfrm>
            <a:off x="1353312" y="5114671"/>
            <a:ext cx="9978847" cy="274320"/>
          </a:xfrm>
          <a:prstGeom prst="rect">
            <a:avLst/>
          </a:prstGeom>
          <a:noFill/>
          <a:ln/>
        </p:spPr>
        <p:txBody>
          <a:bodyPr wrap="square" lIns="0" tIns="0" rIns="0" bIns="0" rtlCol="0" anchor="ctr"/>
          <a:lstStyle/>
          <a:p>
            <a:pPr indent="0" marL="0">
              <a:buNone/>
            </a:pPr>
            <a:r>
              <a:rPr lang="en-US" sz="1200" b="1" spc="150" kern="0" dirty="0">
                <a:solidFill>
                  <a:srgbClr val="F75A3C"/>
                </a:solidFill>
                <a:latin typeface="Arial" pitchFamily="34" charset="0"/>
                <a:ea typeface="Arial" pitchFamily="34" charset="-122"/>
                <a:cs typeface="Arial" pitchFamily="34" charset="-120"/>
              </a:rPr>
              <a:t>DISCUSSION</a:t>
            </a:r>
            <a:endParaRPr lang="en-US" sz="1200" dirty="0"/>
          </a:p>
        </p:txBody>
      </p:sp>
      <p:sp>
        <p:nvSpPr>
          <p:cNvPr id="15" name="Text 13"/>
          <p:cNvSpPr/>
          <p:nvPr/>
        </p:nvSpPr>
        <p:spPr>
          <a:xfrm>
            <a:off x="1353312" y="5443855"/>
            <a:ext cx="9978847" cy="1098296"/>
          </a:xfrm>
          <a:prstGeom prst="rect">
            <a:avLst/>
          </a:prstGeom>
          <a:noFill/>
          <a:ln/>
        </p:spPr>
        <p:txBody>
          <a:bodyPr wrap="square" lIns="0" tIns="0" rIns="0" bIns="0" rtlCol="0" anchor="t"/>
          <a:lstStyle/>
          <a:p>
            <a:pPr marL="177800" indent="-177800">
              <a:lnSpc>
                <a:spcPct val="114000"/>
              </a:lnSpc>
              <a:spcAft>
                <a:spcPts val="500"/>
              </a:spcAft>
              <a:buSzPct val="100000"/>
              <a:buChar char="•"/>
            </a:pPr>
            <a:r>
              <a:rPr lang="en-US" sz="1300" dirty="0">
                <a:solidFill>
                  <a:srgbClr val="2A2434"/>
                </a:solidFill>
                <a:latin typeface="Arial" pitchFamily="34" charset="0"/>
                <a:ea typeface="Arial" pitchFamily="34" charset="-122"/>
                <a:cs typeface="Arial" pitchFamily="34" charset="-120"/>
              </a:rPr>
              <a:t>Have you formally assessed whether you could be an essential or important entity in any Member State where you operate?</a:t>
            </a:r>
            <a:endParaRPr lang="en-US" sz="1300" dirty="0"/>
          </a:p>
          <a:p>
            <a:pPr marL="177800" indent="-177800">
              <a:lnSpc>
                <a:spcPct val="114000"/>
              </a:lnSpc>
              <a:spcAft>
                <a:spcPts val="500"/>
              </a:spcAft>
              <a:buSzPct val="100000"/>
              <a:buChar char="•"/>
            </a:pPr>
            <a:r>
              <a:rPr lang="en-US" sz="1300" dirty="0">
                <a:solidFill>
                  <a:srgbClr val="2A2434"/>
                </a:solidFill>
                <a:latin typeface="Arial" pitchFamily="34" charset="0"/>
                <a:ea typeface="Arial" pitchFamily="34" charset="-122"/>
                <a:cs typeface="Arial" pitchFamily="34" charset="-120"/>
              </a:rPr>
              <a:t>If you are not directly classified, how will you evidence your role as a critical supplier to entities that are in scope?</a:t>
            </a:r>
            <a:endParaRPr lang="en-US" sz="1300" dirty="0"/>
          </a:p>
        </p:txBody>
      </p:sp>
      <p:pic>
        <p:nvPicPr>
          <p:cNvPr id="17"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18" name="Text 14"/>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16</a:t>
            </a:r>
            <a:endParaRPr lang="en-US" sz="1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SCOPE &amp; CLASSIFICATION: WHAT TO HAVE IN PLACE</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Turn scope into a document you can defend</a:t>
            </a:r>
            <a:endParaRPr lang="en-US" sz="3000" dirty="0"/>
          </a:p>
        </p:txBody>
      </p:sp>
      <p:sp>
        <p:nvSpPr>
          <p:cNvPr id="4" name="Shape 2"/>
          <p:cNvSpPr/>
          <p:nvPr/>
        </p:nvSpPr>
        <p:spPr>
          <a:xfrm>
            <a:off x="566928" y="1453896"/>
            <a:ext cx="3515258" cy="2344928"/>
          </a:xfrm>
          <a:prstGeom prst="roundRect">
            <a:avLst>
              <a:gd name="adj" fmla="val 2730"/>
            </a:avLst>
          </a:prstGeom>
          <a:solidFill>
            <a:srgbClr val="F5F2F7"/>
          </a:solidFill>
          <a:ln w="9525">
            <a:solidFill>
              <a:srgbClr val="E4DEEC"/>
            </a:solidFill>
            <a:prstDash val="solid"/>
          </a:ln>
        </p:spPr>
      </p:sp>
      <p:sp>
        <p:nvSpPr>
          <p:cNvPr id="5" name="Text 3"/>
          <p:cNvSpPr/>
          <p:nvPr/>
        </p:nvSpPr>
        <p:spPr>
          <a:xfrm>
            <a:off x="804672" y="1673352"/>
            <a:ext cx="3039770" cy="402336"/>
          </a:xfrm>
          <a:prstGeom prst="rect">
            <a:avLst/>
          </a:prstGeom>
          <a:noFill/>
          <a:ln/>
        </p:spPr>
        <p:txBody>
          <a:bodyPr wrap="square" lIns="0" tIns="0" rIns="0" bIns="0" rtlCol="0" anchor="ctr"/>
          <a:lstStyle/>
          <a:p>
            <a:pPr algn="l" indent="0" marL="0">
              <a:buNone/>
            </a:pPr>
            <a:r>
              <a:rPr lang="en-US" sz="2600" b="1" dirty="0">
                <a:solidFill>
                  <a:srgbClr val="F75A3C"/>
                </a:solidFill>
                <a:latin typeface="Arial" pitchFamily="34" charset="0"/>
                <a:ea typeface="Arial" pitchFamily="34" charset="-122"/>
                <a:cs typeface="Arial" pitchFamily="34" charset="-120"/>
              </a:rPr>
              <a:t>01</a:t>
            </a:r>
            <a:endParaRPr lang="en-US" sz="2600" dirty="0"/>
          </a:p>
        </p:txBody>
      </p:sp>
      <p:sp>
        <p:nvSpPr>
          <p:cNvPr id="6" name="Text 4"/>
          <p:cNvSpPr/>
          <p:nvPr/>
        </p:nvSpPr>
        <p:spPr>
          <a:xfrm>
            <a:off x="804672" y="2148840"/>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Assess</a:t>
            </a:r>
            <a:endParaRPr lang="en-US" sz="1500" dirty="0"/>
          </a:p>
        </p:txBody>
      </p:sp>
      <p:sp>
        <p:nvSpPr>
          <p:cNvPr id="7" name="Text 5"/>
          <p:cNvSpPr/>
          <p:nvPr/>
        </p:nvSpPr>
        <p:spPr>
          <a:xfrm>
            <a:off x="804672" y="2453640"/>
            <a:ext cx="3039770" cy="1016000"/>
          </a:xfrm>
          <a:prstGeom prst="rect">
            <a:avLst/>
          </a:prstGeom>
          <a:noFill/>
          <a:ln/>
        </p:spPr>
        <p:txBody>
          <a:bodyPr wrap="square" lIns="0" tIns="0" rIns="0" bIns="0" rtlCol="0" anchor="t"/>
          <a:lstStyle/>
          <a:p>
            <a:pPr algn="l" indent="0" marL="0">
              <a:lnSpc>
                <a:spcPct val="112000"/>
              </a:lnSpc>
              <a:buNone/>
            </a:pPr>
            <a:r>
              <a:rPr lang="en-US" sz="1250" dirty="0">
                <a:solidFill>
                  <a:srgbClr val="6B6478"/>
                </a:solidFill>
                <a:latin typeface="Arial" pitchFamily="34" charset="0"/>
                <a:ea typeface="Arial" pitchFamily="34" charset="-122"/>
                <a:cs typeface="Arial" pitchFamily="34" charset="-120"/>
              </a:rPr>
              <a:t>Determine your likely classification from the nature and criticality of your services and the applicable size thresholds or exemptions, per Member State.</a:t>
            </a:r>
            <a:endParaRPr lang="en-US" sz="1250" dirty="0"/>
          </a:p>
        </p:txBody>
      </p:sp>
      <p:sp>
        <p:nvSpPr>
          <p:cNvPr id="8" name="Shape 6"/>
          <p:cNvSpPr/>
          <p:nvPr/>
        </p:nvSpPr>
        <p:spPr>
          <a:xfrm>
            <a:off x="4338218" y="1453896"/>
            <a:ext cx="3515258" cy="2344928"/>
          </a:xfrm>
          <a:prstGeom prst="roundRect">
            <a:avLst>
              <a:gd name="adj" fmla="val 2730"/>
            </a:avLst>
          </a:prstGeom>
          <a:solidFill>
            <a:srgbClr val="F5F2F7"/>
          </a:solidFill>
          <a:ln w="9525">
            <a:solidFill>
              <a:srgbClr val="E4DEEC"/>
            </a:solidFill>
            <a:prstDash val="solid"/>
          </a:ln>
        </p:spPr>
      </p:sp>
      <p:sp>
        <p:nvSpPr>
          <p:cNvPr id="9" name="Text 7"/>
          <p:cNvSpPr/>
          <p:nvPr/>
        </p:nvSpPr>
        <p:spPr>
          <a:xfrm>
            <a:off x="4575962" y="1673352"/>
            <a:ext cx="3039770" cy="402336"/>
          </a:xfrm>
          <a:prstGeom prst="rect">
            <a:avLst/>
          </a:prstGeom>
          <a:noFill/>
          <a:ln/>
        </p:spPr>
        <p:txBody>
          <a:bodyPr wrap="square" lIns="0" tIns="0" rIns="0" bIns="0" rtlCol="0" anchor="ctr"/>
          <a:lstStyle/>
          <a:p>
            <a:pPr algn="l" indent="0" marL="0">
              <a:buNone/>
            </a:pPr>
            <a:r>
              <a:rPr lang="en-US" sz="2600" b="1" dirty="0">
                <a:solidFill>
                  <a:srgbClr val="F75A3C"/>
                </a:solidFill>
                <a:latin typeface="Arial" pitchFamily="34" charset="0"/>
                <a:ea typeface="Arial" pitchFamily="34" charset="-122"/>
                <a:cs typeface="Arial" pitchFamily="34" charset="-120"/>
              </a:rPr>
              <a:t>02</a:t>
            </a:r>
            <a:endParaRPr lang="en-US" sz="2600" dirty="0"/>
          </a:p>
        </p:txBody>
      </p:sp>
      <p:sp>
        <p:nvSpPr>
          <p:cNvPr id="10" name="Text 8"/>
          <p:cNvSpPr/>
          <p:nvPr/>
        </p:nvSpPr>
        <p:spPr>
          <a:xfrm>
            <a:off x="4575962" y="2148840"/>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Document</a:t>
            </a:r>
            <a:endParaRPr lang="en-US" sz="1500" dirty="0"/>
          </a:p>
        </p:txBody>
      </p:sp>
      <p:sp>
        <p:nvSpPr>
          <p:cNvPr id="11" name="Text 9"/>
          <p:cNvSpPr/>
          <p:nvPr/>
        </p:nvSpPr>
        <p:spPr>
          <a:xfrm>
            <a:off x="4575962" y="2453640"/>
            <a:ext cx="3039770" cy="812800"/>
          </a:xfrm>
          <a:prstGeom prst="rect">
            <a:avLst/>
          </a:prstGeom>
          <a:noFill/>
          <a:ln/>
        </p:spPr>
        <p:txBody>
          <a:bodyPr wrap="square" lIns="0" tIns="0" rIns="0" bIns="0" rtlCol="0" anchor="t"/>
          <a:lstStyle/>
          <a:p>
            <a:pPr algn="l" indent="0" marL="0">
              <a:lnSpc>
                <a:spcPct val="112000"/>
              </a:lnSpc>
              <a:buNone/>
            </a:pPr>
            <a:r>
              <a:rPr lang="en-US" sz="1250" dirty="0">
                <a:solidFill>
                  <a:srgbClr val="6B6478"/>
                </a:solidFill>
                <a:latin typeface="Arial" pitchFamily="34" charset="0"/>
                <a:ea typeface="Arial" pitchFamily="34" charset="-122"/>
                <a:cs typeface="Arial" pitchFamily="34" charset="-120"/>
              </a:rPr>
              <a:t>Record the assessment, dated and signed, so you can explain your NIS2 position clearly to customers, auditors and authorities.</a:t>
            </a:r>
            <a:endParaRPr lang="en-US" sz="1250" dirty="0"/>
          </a:p>
        </p:txBody>
      </p:sp>
      <p:sp>
        <p:nvSpPr>
          <p:cNvPr id="12" name="Shape 10"/>
          <p:cNvSpPr/>
          <p:nvPr/>
        </p:nvSpPr>
        <p:spPr>
          <a:xfrm>
            <a:off x="8109509" y="1453896"/>
            <a:ext cx="3515258" cy="2344928"/>
          </a:xfrm>
          <a:prstGeom prst="roundRect">
            <a:avLst>
              <a:gd name="adj" fmla="val 2730"/>
            </a:avLst>
          </a:prstGeom>
          <a:solidFill>
            <a:srgbClr val="F5F2F7"/>
          </a:solidFill>
          <a:ln w="9525">
            <a:solidFill>
              <a:srgbClr val="E4DEEC"/>
            </a:solidFill>
            <a:prstDash val="solid"/>
          </a:ln>
        </p:spPr>
      </p:sp>
      <p:sp>
        <p:nvSpPr>
          <p:cNvPr id="13" name="Text 11"/>
          <p:cNvSpPr/>
          <p:nvPr/>
        </p:nvSpPr>
        <p:spPr>
          <a:xfrm>
            <a:off x="8347253" y="1673352"/>
            <a:ext cx="3039770" cy="402336"/>
          </a:xfrm>
          <a:prstGeom prst="rect">
            <a:avLst/>
          </a:prstGeom>
          <a:noFill/>
          <a:ln/>
        </p:spPr>
        <p:txBody>
          <a:bodyPr wrap="square" lIns="0" tIns="0" rIns="0" bIns="0" rtlCol="0" anchor="ctr"/>
          <a:lstStyle/>
          <a:p>
            <a:pPr algn="l" indent="0" marL="0">
              <a:buNone/>
            </a:pPr>
            <a:r>
              <a:rPr lang="en-US" sz="2600" b="1" dirty="0">
                <a:solidFill>
                  <a:srgbClr val="F75A3C"/>
                </a:solidFill>
                <a:latin typeface="Arial" pitchFamily="34" charset="0"/>
                <a:ea typeface="Arial" pitchFamily="34" charset="-122"/>
                <a:cs typeface="Arial" pitchFamily="34" charset="-120"/>
              </a:rPr>
              <a:t>03</a:t>
            </a:r>
            <a:endParaRPr lang="en-US" sz="2600" dirty="0"/>
          </a:p>
        </p:txBody>
      </p:sp>
      <p:sp>
        <p:nvSpPr>
          <p:cNvPr id="14" name="Text 12"/>
          <p:cNvSpPr/>
          <p:nvPr/>
        </p:nvSpPr>
        <p:spPr>
          <a:xfrm>
            <a:off x="8347253" y="2148840"/>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Maintain</a:t>
            </a:r>
            <a:endParaRPr lang="en-US" sz="1500" dirty="0"/>
          </a:p>
        </p:txBody>
      </p:sp>
      <p:sp>
        <p:nvSpPr>
          <p:cNvPr id="15" name="Text 13"/>
          <p:cNvSpPr/>
          <p:nvPr/>
        </p:nvSpPr>
        <p:spPr>
          <a:xfrm>
            <a:off x="8347253" y="2453640"/>
            <a:ext cx="3039770" cy="812800"/>
          </a:xfrm>
          <a:prstGeom prst="rect">
            <a:avLst/>
          </a:prstGeom>
          <a:noFill/>
          <a:ln/>
        </p:spPr>
        <p:txBody>
          <a:bodyPr wrap="square" lIns="0" tIns="0" rIns="0" bIns="0" rtlCol="0" anchor="t"/>
          <a:lstStyle/>
          <a:p>
            <a:pPr algn="l" indent="0" marL="0">
              <a:lnSpc>
                <a:spcPct val="112000"/>
              </a:lnSpc>
              <a:buNone/>
            </a:pPr>
            <a:r>
              <a:rPr lang="en-US" sz="1250" dirty="0">
                <a:solidFill>
                  <a:srgbClr val="6B6478"/>
                </a:solidFill>
                <a:latin typeface="Arial" pitchFamily="34" charset="0"/>
                <a:ea typeface="Arial" pitchFamily="34" charset="-122"/>
                <a:cs typeface="Arial" pitchFamily="34" charset="-120"/>
              </a:rPr>
              <a:t>Track national transposition and re-test the position when your services, footprint or the national law materially change.</a:t>
            </a:r>
            <a:endParaRPr lang="en-US" sz="1250" dirty="0"/>
          </a:p>
        </p:txBody>
      </p:sp>
      <p:sp>
        <p:nvSpPr>
          <p:cNvPr id="16" name="Shape 14"/>
          <p:cNvSpPr/>
          <p:nvPr/>
        </p:nvSpPr>
        <p:spPr>
          <a:xfrm>
            <a:off x="566928" y="4054856"/>
            <a:ext cx="11057839" cy="1335532"/>
          </a:xfrm>
          <a:prstGeom prst="roundRect">
            <a:avLst>
              <a:gd name="adj" fmla="val 4108"/>
            </a:avLst>
          </a:prstGeom>
          <a:solidFill>
            <a:srgbClr val="FDEDE8"/>
          </a:solidFill>
          <a:ln w="9525">
            <a:solidFill>
              <a:srgbClr val="F6D3C6"/>
            </a:solidFill>
            <a:prstDash val="solid"/>
          </a:ln>
        </p:spPr>
      </p:sp>
      <p:sp>
        <p:nvSpPr>
          <p:cNvPr id="17" name="Shape 15"/>
          <p:cNvSpPr/>
          <p:nvPr/>
        </p:nvSpPr>
        <p:spPr>
          <a:xfrm>
            <a:off x="877824" y="4310888"/>
            <a:ext cx="310896" cy="310896"/>
          </a:xfrm>
          <a:prstGeom prst="ellipse">
            <a:avLst/>
          </a:prstGeom>
          <a:solidFill>
            <a:srgbClr val="F75A3C"/>
          </a:solidFill>
          <a:ln/>
        </p:spPr>
      </p:sp>
      <p:sp>
        <p:nvSpPr>
          <p:cNvPr id="18" name="Text 16"/>
          <p:cNvSpPr/>
          <p:nvPr/>
        </p:nvSpPr>
        <p:spPr>
          <a:xfrm>
            <a:off x="877824" y="4301744"/>
            <a:ext cx="310896" cy="310896"/>
          </a:xfrm>
          <a:prstGeom prst="rect">
            <a:avLst/>
          </a:prstGeom>
          <a:noFill/>
          <a:ln/>
        </p:spPr>
        <p:txBody>
          <a:bodyPr wrap="square" lIns="0" tIns="0" rIns="0" bIns="0" rtlCol="0" anchor="ctr"/>
          <a:lstStyle/>
          <a:p>
            <a:pPr algn="ctr" indent="0" marL="0">
              <a:buNone/>
            </a:pPr>
            <a:r>
              <a:rPr lang="en-US" sz="1900" b="1" dirty="0">
                <a:solidFill>
                  <a:srgbClr val="FFFFFF"/>
                </a:solidFill>
                <a:latin typeface="Arial" pitchFamily="34" charset="0"/>
                <a:ea typeface="Arial" pitchFamily="34" charset="-122"/>
                <a:cs typeface="Arial" pitchFamily="34" charset="-120"/>
              </a:rPr>
              <a:t>!</a:t>
            </a:r>
            <a:endParaRPr lang="en-US" sz="1900" dirty="0"/>
          </a:p>
        </p:txBody>
      </p:sp>
      <p:sp>
        <p:nvSpPr>
          <p:cNvPr id="19" name="Text 17"/>
          <p:cNvSpPr/>
          <p:nvPr/>
        </p:nvSpPr>
        <p:spPr>
          <a:xfrm>
            <a:off x="1353312" y="4310888"/>
            <a:ext cx="9978847" cy="274320"/>
          </a:xfrm>
          <a:prstGeom prst="rect">
            <a:avLst/>
          </a:prstGeom>
          <a:noFill/>
          <a:ln/>
        </p:spPr>
        <p:txBody>
          <a:bodyPr wrap="square" lIns="0" tIns="0" rIns="0" bIns="0" rtlCol="0" anchor="ctr"/>
          <a:lstStyle/>
          <a:p>
            <a:pPr indent="0" marL="0">
              <a:buNone/>
            </a:pPr>
            <a:r>
              <a:rPr lang="en-US" sz="1200" b="1" spc="150" kern="0" dirty="0">
                <a:solidFill>
                  <a:srgbClr val="F75A3C"/>
                </a:solidFill>
                <a:latin typeface="Arial" pitchFamily="34" charset="0"/>
                <a:ea typeface="Arial" pitchFamily="34" charset="-122"/>
                <a:cs typeface="Arial" pitchFamily="34" charset="-120"/>
              </a:rPr>
              <a:t>WHAT YOU NEED THE EXECUTIVE TO OWN</a:t>
            </a:r>
            <a:endParaRPr lang="en-US" sz="1200" dirty="0"/>
          </a:p>
        </p:txBody>
      </p:sp>
      <p:sp>
        <p:nvSpPr>
          <p:cNvPr id="20" name="Text 18"/>
          <p:cNvSpPr/>
          <p:nvPr/>
        </p:nvSpPr>
        <p:spPr>
          <a:xfrm>
            <a:off x="1353312" y="4640072"/>
            <a:ext cx="9978847" cy="604012"/>
          </a:xfrm>
          <a:prstGeom prst="rect">
            <a:avLst/>
          </a:prstGeom>
          <a:noFill/>
          <a:ln/>
        </p:spPr>
        <p:txBody>
          <a:bodyPr wrap="square" lIns="0" tIns="0" rIns="0" bIns="0" rtlCol="0" anchor="t"/>
          <a:lstStyle/>
          <a:p>
            <a:pPr indent="0" marL="0">
              <a:lnSpc>
                <a:spcPct val="114000"/>
              </a:lnSpc>
              <a:spcAft>
                <a:spcPts val="500"/>
              </a:spcAft>
              <a:buNone/>
            </a:pPr>
            <a:r>
              <a:rPr lang="en-US" sz="1300" dirty="0">
                <a:solidFill>
                  <a:srgbClr val="2A2434"/>
                </a:solidFill>
                <a:latin typeface="Arial" pitchFamily="34" charset="0"/>
                <a:ea typeface="Arial" pitchFamily="34" charset="-122"/>
                <a:cs typeface="Arial" pitchFamily="34" charset="-120"/>
              </a:rPr>
              <a:t>“We assumed we were out of scope” is not a defensible position. The scope assessment should be commissioned and signed off at leadership level; it is itself a piece of Article 20 evidence.</a:t>
            </a:r>
            <a:endParaRPr lang="en-US" sz="1300" dirty="0"/>
          </a:p>
        </p:txBody>
      </p:sp>
      <p:pic>
        <p:nvPicPr>
          <p:cNvPr id="22"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23" name="Text 19"/>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17</a:t>
            </a:r>
            <a:endParaRPr lang="en-US" sz="1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SECTOR LENS</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How scope &amp; criticality land in your sector</a:t>
            </a:r>
            <a:endParaRPr lang="en-US" sz="3000" dirty="0"/>
          </a:p>
        </p:txBody>
      </p:sp>
      <p:sp>
        <p:nvSpPr>
          <p:cNvPr id="4" name="Text 2"/>
          <p:cNvSpPr/>
          <p:nvPr/>
        </p:nvSpPr>
        <p:spPr>
          <a:xfrm>
            <a:off x="566928" y="1335024"/>
            <a:ext cx="11057839" cy="27432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Same rule, different stakes. Use the row for the organisation in the room.</a:t>
            </a:r>
            <a:endParaRPr lang="en-US" sz="1450" dirty="0"/>
          </a:p>
        </p:txBody>
      </p:sp>
      <p:sp>
        <p:nvSpPr>
          <p:cNvPr id="5" name="Shape 3"/>
          <p:cNvSpPr/>
          <p:nvPr/>
        </p:nvSpPr>
        <p:spPr>
          <a:xfrm>
            <a:off x="566928" y="1801368"/>
            <a:ext cx="11057839" cy="537024"/>
          </a:xfrm>
          <a:prstGeom prst="roundRect">
            <a:avLst>
              <a:gd name="adj" fmla="val 10216"/>
            </a:avLst>
          </a:prstGeom>
          <a:solidFill>
            <a:srgbClr val="F5F2F7"/>
          </a:solidFill>
          <a:ln w="7620">
            <a:solidFill>
              <a:srgbClr val="E4DEEC"/>
            </a:solidFill>
            <a:prstDash val="solid"/>
          </a:ln>
        </p:spPr>
      </p:sp>
      <p:sp>
        <p:nvSpPr>
          <p:cNvPr id="6" name="Shape 4"/>
          <p:cNvSpPr/>
          <p:nvPr/>
        </p:nvSpPr>
        <p:spPr>
          <a:xfrm>
            <a:off x="694944" y="1868712"/>
            <a:ext cx="2103120" cy="402336"/>
          </a:xfrm>
          <a:prstGeom prst="roundRect">
            <a:avLst>
              <a:gd name="adj" fmla="val 13636"/>
            </a:avLst>
          </a:prstGeom>
          <a:solidFill>
            <a:srgbClr val="270949"/>
          </a:solidFill>
          <a:ln/>
        </p:spPr>
      </p:sp>
      <p:sp>
        <p:nvSpPr>
          <p:cNvPr id="7" name="Text 5"/>
          <p:cNvSpPr/>
          <p:nvPr/>
        </p:nvSpPr>
        <p:spPr>
          <a:xfrm>
            <a:off x="694944" y="1859568"/>
            <a:ext cx="2103120" cy="402336"/>
          </a:xfrm>
          <a:prstGeom prst="rect">
            <a:avLst/>
          </a:prstGeom>
          <a:noFill/>
          <a:ln/>
        </p:spPr>
        <p:txBody>
          <a:bodyPr wrap="square" lIns="0" tIns="0" rIns="0" bIns="0"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Energy</a:t>
            </a:r>
            <a:endParaRPr lang="en-US" sz="1150" dirty="0"/>
          </a:p>
        </p:txBody>
      </p:sp>
      <p:sp>
        <p:nvSpPr>
          <p:cNvPr id="8" name="Text 6"/>
          <p:cNvSpPr/>
          <p:nvPr/>
        </p:nvSpPr>
        <p:spPr>
          <a:xfrm>
            <a:off x="2962656" y="1801368"/>
            <a:ext cx="8460943" cy="537024"/>
          </a:xfrm>
          <a:prstGeom prst="rect">
            <a:avLst/>
          </a:prstGeom>
          <a:noFill/>
          <a:ln/>
        </p:spPr>
        <p:txBody>
          <a:bodyPr wrap="square" lIns="0" tIns="0" rIns="0" bIns="0" rtlCol="0" anchor="ctr"/>
          <a:lstStyle/>
          <a:p>
            <a:pPr algn="l" indent="0" marL="0">
              <a:lnSpc>
                <a:spcPct val="110000"/>
              </a:lnSpc>
              <a:buNone/>
            </a:pPr>
            <a:r>
              <a:rPr lang="en-US" sz="1200" dirty="0">
                <a:solidFill>
                  <a:srgbClr val="2A2434"/>
                </a:solidFill>
                <a:latin typeface="Arial" pitchFamily="34" charset="0"/>
                <a:ea typeface="Arial" pitchFamily="34" charset="-122"/>
                <a:cs typeface="Arial" pitchFamily="34" charset="-120"/>
              </a:rPr>
              <a:t>Annex I, high-criticality. Grid, generation and metering; most operators are essential entities; supply-chain reach is wide.</a:t>
            </a:r>
            <a:endParaRPr lang="en-US" sz="1200" dirty="0"/>
          </a:p>
        </p:txBody>
      </p:sp>
      <p:sp>
        <p:nvSpPr>
          <p:cNvPr id="9" name="Shape 7"/>
          <p:cNvSpPr/>
          <p:nvPr/>
        </p:nvSpPr>
        <p:spPr>
          <a:xfrm>
            <a:off x="566928" y="2435764"/>
            <a:ext cx="11057839" cy="537024"/>
          </a:xfrm>
          <a:prstGeom prst="roundRect">
            <a:avLst>
              <a:gd name="adj" fmla="val 10216"/>
            </a:avLst>
          </a:prstGeom>
          <a:solidFill>
            <a:srgbClr val="FBFAFC"/>
          </a:solidFill>
          <a:ln w="7620">
            <a:solidFill>
              <a:srgbClr val="E4DEEC"/>
            </a:solidFill>
            <a:prstDash val="solid"/>
          </a:ln>
        </p:spPr>
      </p:sp>
      <p:sp>
        <p:nvSpPr>
          <p:cNvPr id="10" name="Shape 8"/>
          <p:cNvSpPr/>
          <p:nvPr/>
        </p:nvSpPr>
        <p:spPr>
          <a:xfrm>
            <a:off x="694944" y="2503108"/>
            <a:ext cx="2103120" cy="402336"/>
          </a:xfrm>
          <a:prstGeom prst="roundRect">
            <a:avLst>
              <a:gd name="adj" fmla="val 13636"/>
            </a:avLst>
          </a:prstGeom>
          <a:solidFill>
            <a:srgbClr val="270949"/>
          </a:solidFill>
          <a:ln/>
        </p:spPr>
      </p:sp>
      <p:sp>
        <p:nvSpPr>
          <p:cNvPr id="11" name="Text 9"/>
          <p:cNvSpPr/>
          <p:nvPr/>
        </p:nvSpPr>
        <p:spPr>
          <a:xfrm>
            <a:off x="694944" y="2493964"/>
            <a:ext cx="2103120" cy="402336"/>
          </a:xfrm>
          <a:prstGeom prst="rect">
            <a:avLst/>
          </a:prstGeom>
          <a:noFill/>
          <a:ln/>
        </p:spPr>
        <p:txBody>
          <a:bodyPr wrap="square" lIns="0" tIns="0" rIns="0" bIns="0"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Health</a:t>
            </a:r>
            <a:endParaRPr lang="en-US" sz="1150" dirty="0"/>
          </a:p>
        </p:txBody>
      </p:sp>
      <p:sp>
        <p:nvSpPr>
          <p:cNvPr id="12" name="Text 10"/>
          <p:cNvSpPr/>
          <p:nvPr/>
        </p:nvSpPr>
        <p:spPr>
          <a:xfrm>
            <a:off x="2962656" y="2435764"/>
            <a:ext cx="8460943" cy="537024"/>
          </a:xfrm>
          <a:prstGeom prst="rect">
            <a:avLst/>
          </a:prstGeom>
          <a:noFill/>
          <a:ln/>
        </p:spPr>
        <p:txBody>
          <a:bodyPr wrap="square" lIns="0" tIns="0" rIns="0" bIns="0" rtlCol="0" anchor="ctr"/>
          <a:lstStyle/>
          <a:p>
            <a:pPr algn="l" indent="0" marL="0">
              <a:lnSpc>
                <a:spcPct val="110000"/>
              </a:lnSpc>
              <a:buNone/>
            </a:pPr>
            <a:r>
              <a:rPr lang="en-US" sz="1200" dirty="0">
                <a:solidFill>
                  <a:srgbClr val="2A2434"/>
                </a:solidFill>
                <a:latin typeface="Arial" pitchFamily="34" charset="0"/>
                <a:ea typeface="Arial" pitchFamily="34" charset="-122"/>
                <a:cs typeface="Arial" pitchFamily="34" charset="-120"/>
              </a:rPr>
              <a:t>Annex I. Hospitals and health providers; ENISA flags health as high-criticality but lower-maturity; expect early supervisory attention.</a:t>
            </a:r>
            <a:endParaRPr lang="en-US" sz="1200" dirty="0"/>
          </a:p>
        </p:txBody>
      </p:sp>
      <p:sp>
        <p:nvSpPr>
          <p:cNvPr id="13" name="Shape 11"/>
          <p:cNvSpPr/>
          <p:nvPr/>
        </p:nvSpPr>
        <p:spPr>
          <a:xfrm>
            <a:off x="566928" y="3070160"/>
            <a:ext cx="11057839" cy="537024"/>
          </a:xfrm>
          <a:prstGeom prst="roundRect">
            <a:avLst>
              <a:gd name="adj" fmla="val 10216"/>
            </a:avLst>
          </a:prstGeom>
          <a:solidFill>
            <a:srgbClr val="F5F2F7"/>
          </a:solidFill>
          <a:ln w="7620">
            <a:solidFill>
              <a:srgbClr val="E4DEEC"/>
            </a:solidFill>
            <a:prstDash val="solid"/>
          </a:ln>
        </p:spPr>
      </p:sp>
      <p:sp>
        <p:nvSpPr>
          <p:cNvPr id="14" name="Shape 12"/>
          <p:cNvSpPr/>
          <p:nvPr/>
        </p:nvSpPr>
        <p:spPr>
          <a:xfrm>
            <a:off x="694944" y="3137504"/>
            <a:ext cx="2103120" cy="402336"/>
          </a:xfrm>
          <a:prstGeom prst="roundRect">
            <a:avLst>
              <a:gd name="adj" fmla="val 13636"/>
            </a:avLst>
          </a:prstGeom>
          <a:solidFill>
            <a:srgbClr val="270949"/>
          </a:solidFill>
          <a:ln/>
        </p:spPr>
      </p:sp>
      <p:sp>
        <p:nvSpPr>
          <p:cNvPr id="15" name="Text 13"/>
          <p:cNvSpPr/>
          <p:nvPr/>
        </p:nvSpPr>
        <p:spPr>
          <a:xfrm>
            <a:off x="694944" y="3128360"/>
            <a:ext cx="2103120" cy="402336"/>
          </a:xfrm>
          <a:prstGeom prst="rect">
            <a:avLst/>
          </a:prstGeom>
          <a:noFill/>
          <a:ln/>
        </p:spPr>
        <p:txBody>
          <a:bodyPr wrap="square" lIns="0" tIns="0" rIns="0" bIns="0"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Transport</a:t>
            </a:r>
            <a:endParaRPr lang="en-US" sz="1150" dirty="0"/>
          </a:p>
        </p:txBody>
      </p:sp>
      <p:sp>
        <p:nvSpPr>
          <p:cNvPr id="16" name="Text 14"/>
          <p:cNvSpPr/>
          <p:nvPr/>
        </p:nvSpPr>
        <p:spPr>
          <a:xfrm>
            <a:off x="2962656" y="3070160"/>
            <a:ext cx="8460943" cy="537024"/>
          </a:xfrm>
          <a:prstGeom prst="rect">
            <a:avLst/>
          </a:prstGeom>
          <a:noFill/>
          <a:ln/>
        </p:spPr>
        <p:txBody>
          <a:bodyPr wrap="square" lIns="0" tIns="0" rIns="0" bIns="0" rtlCol="0" anchor="ctr"/>
          <a:lstStyle/>
          <a:p>
            <a:pPr algn="l" indent="0" marL="0">
              <a:lnSpc>
                <a:spcPct val="110000"/>
              </a:lnSpc>
              <a:buNone/>
            </a:pPr>
            <a:r>
              <a:rPr lang="en-US" sz="1200" dirty="0">
                <a:solidFill>
                  <a:srgbClr val="2A2434"/>
                </a:solidFill>
                <a:latin typeface="Arial" pitchFamily="34" charset="0"/>
                <a:ea typeface="Arial" pitchFamily="34" charset="-122"/>
                <a:cs typeface="Arial" pitchFamily="34" charset="-120"/>
              </a:rPr>
              <a:t>Annex I. Aviation, rail, maritime and road each carry safety-critical operations; sub-sector thresholds vary by national law.</a:t>
            </a:r>
            <a:endParaRPr lang="en-US" sz="1200" dirty="0"/>
          </a:p>
        </p:txBody>
      </p:sp>
      <p:sp>
        <p:nvSpPr>
          <p:cNvPr id="17" name="Shape 15"/>
          <p:cNvSpPr/>
          <p:nvPr/>
        </p:nvSpPr>
        <p:spPr>
          <a:xfrm>
            <a:off x="566928" y="3704556"/>
            <a:ext cx="11057839" cy="537024"/>
          </a:xfrm>
          <a:prstGeom prst="roundRect">
            <a:avLst>
              <a:gd name="adj" fmla="val 10216"/>
            </a:avLst>
          </a:prstGeom>
          <a:solidFill>
            <a:srgbClr val="FBFAFC"/>
          </a:solidFill>
          <a:ln w="7620">
            <a:solidFill>
              <a:srgbClr val="E4DEEC"/>
            </a:solidFill>
            <a:prstDash val="solid"/>
          </a:ln>
        </p:spPr>
      </p:sp>
      <p:sp>
        <p:nvSpPr>
          <p:cNvPr id="18" name="Shape 16"/>
          <p:cNvSpPr/>
          <p:nvPr/>
        </p:nvSpPr>
        <p:spPr>
          <a:xfrm>
            <a:off x="694944" y="3771900"/>
            <a:ext cx="2103120" cy="402336"/>
          </a:xfrm>
          <a:prstGeom prst="roundRect">
            <a:avLst>
              <a:gd name="adj" fmla="val 13636"/>
            </a:avLst>
          </a:prstGeom>
          <a:solidFill>
            <a:srgbClr val="270949"/>
          </a:solidFill>
          <a:ln/>
        </p:spPr>
      </p:sp>
      <p:sp>
        <p:nvSpPr>
          <p:cNvPr id="19" name="Text 17"/>
          <p:cNvSpPr/>
          <p:nvPr/>
        </p:nvSpPr>
        <p:spPr>
          <a:xfrm>
            <a:off x="694944" y="3762756"/>
            <a:ext cx="2103120" cy="402336"/>
          </a:xfrm>
          <a:prstGeom prst="rect">
            <a:avLst/>
          </a:prstGeom>
          <a:noFill/>
          <a:ln/>
        </p:spPr>
        <p:txBody>
          <a:bodyPr wrap="square" lIns="0" tIns="0" rIns="0" bIns="0"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Banking &amp; Finance</a:t>
            </a:r>
            <a:endParaRPr lang="en-US" sz="1150" dirty="0"/>
          </a:p>
        </p:txBody>
      </p:sp>
      <p:sp>
        <p:nvSpPr>
          <p:cNvPr id="20" name="Text 18"/>
          <p:cNvSpPr/>
          <p:nvPr/>
        </p:nvSpPr>
        <p:spPr>
          <a:xfrm>
            <a:off x="2962656" y="3704556"/>
            <a:ext cx="8460943" cy="537024"/>
          </a:xfrm>
          <a:prstGeom prst="rect">
            <a:avLst/>
          </a:prstGeom>
          <a:noFill/>
          <a:ln/>
        </p:spPr>
        <p:txBody>
          <a:bodyPr wrap="square" lIns="0" tIns="0" rIns="0" bIns="0" rtlCol="0" anchor="ctr"/>
          <a:lstStyle/>
          <a:p>
            <a:pPr algn="l" indent="0" marL="0">
              <a:lnSpc>
                <a:spcPct val="110000"/>
              </a:lnSpc>
              <a:buNone/>
            </a:pPr>
            <a:r>
              <a:rPr lang="en-US" sz="1200" dirty="0">
                <a:solidFill>
                  <a:srgbClr val="2A2434"/>
                </a:solidFill>
                <a:latin typeface="Arial" pitchFamily="34" charset="0"/>
                <a:ea typeface="Arial" pitchFamily="34" charset="-122"/>
                <a:cs typeface="Arial" pitchFamily="34" charset="-120"/>
              </a:rPr>
              <a:t>Annex I, but DORA (Reg. (EU) 2022/2554) applies as lex specialis. For financial entities DORA takes precedence over NIS2.</a:t>
            </a:r>
            <a:endParaRPr lang="en-US" sz="1200" dirty="0"/>
          </a:p>
        </p:txBody>
      </p:sp>
      <p:sp>
        <p:nvSpPr>
          <p:cNvPr id="21" name="Shape 19"/>
          <p:cNvSpPr/>
          <p:nvPr/>
        </p:nvSpPr>
        <p:spPr>
          <a:xfrm>
            <a:off x="566928" y="4338952"/>
            <a:ext cx="11057839" cy="537024"/>
          </a:xfrm>
          <a:prstGeom prst="roundRect">
            <a:avLst>
              <a:gd name="adj" fmla="val 10216"/>
            </a:avLst>
          </a:prstGeom>
          <a:solidFill>
            <a:srgbClr val="F5F2F7"/>
          </a:solidFill>
          <a:ln w="7620">
            <a:solidFill>
              <a:srgbClr val="E4DEEC"/>
            </a:solidFill>
            <a:prstDash val="solid"/>
          </a:ln>
        </p:spPr>
      </p:sp>
      <p:sp>
        <p:nvSpPr>
          <p:cNvPr id="22" name="Shape 20"/>
          <p:cNvSpPr/>
          <p:nvPr/>
        </p:nvSpPr>
        <p:spPr>
          <a:xfrm>
            <a:off x="694944" y="4406296"/>
            <a:ext cx="2103120" cy="402336"/>
          </a:xfrm>
          <a:prstGeom prst="roundRect">
            <a:avLst>
              <a:gd name="adj" fmla="val 13636"/>
            </a:avLst>
          </a:prstGeom>
          <a:solidFill>
            <a:srgbClr val="270949"/>
          </a:solidFill>
          <a:ln/>
        </p:spPr>
      </p:sp>
      <p:sp>
        <p:nvSpPr>
          <p:cNvPr id="23" name="Text 21"/>
          <p:cNvSpPr/>
          <p:nvPr/>
        </p:nvSpPr>
        <p:spPr>
          <a:xfrm>
            <a:off x="694944" y="4397152"/>
            <a:ext cx="2103120" cy="402336"/>
          </a:xfrm>
          <a:prstGeom prst="rect">
            <a:avLst/>
          </a:prstGeom>
          <a:noFill/>
          <a:ln/>
        </p:spPr>
        <p:txBody>
          <a:bodyPr wrap="square" lIns="0" tIns="0" rIns="0" bIns="0"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Water</a:t>
            </a:r>
            <a:endParaRPr lang="en-US" sz="1150" dirty="0"/>
          </a:p>
        </p:txBody>
      </p:sp>
      <p:sp>
        <p:nvSpPr>
          <p:cNvPr id="24" name="Text 22"/>
          <p:cNvSpPr/>
          <p:nvPr/>
        </p:nvSpPr>
        <p:spPr>
          <a:xfrm>
            <a:off x="2962656" y="4338952"/>
            <a:ext cx="8460943" cy="537024"/>
          </a:xfrm>
          <a:prstGeom prst="rect">
            <a:avLst/>
          </a:prstGeom>
          <a:noFill/>
          <a:ln/>
        </p:spPr>
        <p:txBody>
          <a:bodyPr wrap="square" lIns="0" tIns="0" rIns="0" bIns="0" rtlCol="0" anchor="ctr"/>
          <a:lstStyle/>
          <a:p>
            <a:pPr algn="l" indent="0" marL="0">
              <a:lnSpc>
                <a:spcPct val="110000"/>
              </a:lnSpc>
              <a:buNone/>
            </a:pPr>
            <a:r>
              <a:rPr lang="en-US" sz="1200" dirty="0">
                <a:solidFill>
                  <a:srgbClr val="2A2434"/>
                </a:solidFill>
                <a:latin typeface="Arial" pitchFamily="34" charset="0"/>
                <a:ea typeface="Arial" pitchFamily="34" charset="-122"/>
                <a:cs typeface="Arial" pitchFamily="34" charset="-120"/>
              </a:rPr>
              <a:t>Annex I. Drinking and waste water; often essential given public-health impact, even at modest size.</a:t>
            </a:r>
            <a:endParaRPr lang="en-US" sz="1200" dirty="0"/>
          </a:p>
        </p:txBody>
      </p:sp>
      <p:sp>
        <p:nvSpPr>
          <p:cNvPr id="25" name="Shape 23"/>
          <p:cNvSpPr/>
          <p:nvPr/>
        </p:nvSpPr>
        <p:spPr>
          <a:xfrm>
            <a:off x="566928" y="4973348"/>
            <a:ext cx="11057839" cy="537024"/>
          </a:xfrm>
          <a:prstGeom prst="roundRect">
            <a:avLst>
              <a:gd name="adj" fmla="val 10216"/>
            </a:avLst>
          </a:prstGeom>
          <a:solidFill>
            <a:srgbClr val="FBFAFC"/>
          </a:solidFill>
          <a:ln w="7620">
            <a:solidFill>
              <a:srgbClr val="E4DEEC"/>
            </a:solidFill>
            <a:prstDash val="solid"/>
          </a:ln>
        </p:spPr>
      </p:sp>
      <p:sp>
        <p:nvSpPr>
          <p:cNvPr id="26" name="Shape 24"/>
          <p:cNvSpPr/>
          <p:nvPr/>
        </p:nvSpPr>
        <p:spPr>
          <a:xfrm>
            <a:off x="694944" y="5040692"/>
            <a:ext cx="2103120" cy="402336"/>
          </a:xfrm>
          <a:prstGeom prst="roundRect">
            <a:avLst>
              <a:gd name="adj" fmla="val 13636"/>
            </a:avLst>
          </a:prstGeom>
          <a:solidFill>
            <a:srgbClr val="270949"/>
          </a:solidFill>
          <a:ln/>
        </p:spPr>
      </p:sp>
      <p:sp>
        <p:nvSpPr>
          <p:cNvPr id="27" name="Text 25"/>
          <p:cNvSpPr/>
          <p:nvPr/>
        </p:nvSpPr>
        <p:spPr>
          <a:xfrm>
            <a:off x="694944" y="5031548"/>
            <a:ext cx="2103120" cy="402336"/>
          </a:xfrm>
          <a:prstGeom prst="rect">
            <a:avLst/>
          </a:prstGeom>
          <a:noFill/>
          <a:ln/>
        </p:spPr>
        <p:txBody>
          <a:bodyPr wrap="square" lIns="0" tIns="0" rIns="0" bIns="0"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Digital &amp; ICT</a:t>
            </a:r>
            <a:endParaRPr lang="en-US" sz="1150" dirty="0"/>
          </a:p>
        </p:txBody>
      </p:sp>
      <p:sp>
        <p:nvSpPr>
          <p:cNvPr id="28" name="Text 26"/>
          <p:cNvSpPr/>
          <p:nvPr/>
        </p:nvSpPr>
        <p:spPr>
          <a:xfrm>
            <a:off x="2962656" y="4973348"/>
            <a:ext cx="8460943" cy="537024"/>
          </a:xfrm>
          <a:prstGeom prst="rect">
            <a:avLst/>
          </a:prstGeom>
          <a:noFill/>
          <a:ln/>
        </p:spPr>
        <p:txBody>
          <a:bodyPr wrap="square" lIns="0" tIns="0" rIns="0" bIns="0" rtlCol="0" anchor="ctr"/>
          <a:lstStyle/>
          <a:p>
            <a:pPr algn="l" indent="0" marL="0">
              <a:lnSpc>
                <a:spcPct val="110000"/>
              </a:lnSpc>
              <a:buNone/>
            </a:pPr>
            <a:r>
              <a:rPr lang="en-US" sz="1200" dirty="0">
                <a:solidFill>
                  <a:srgbClr val="2A2434"/>
                </a:solidFill>
                <a:latin typeface="Arial" pitchFamily="34" charset="0"/>
                <a:ea typeface="Arial" pitchFamily="34" charset="-122"/>
                <a:cs typeface="Arial" pitchFamily="34" charset="-120"/>
              </a:rPr>
              <a:t>Annex I. Cloud, data centres, DNS, TLD registries and trust services; many in scope regardless of size.</a:t>
            </a:r>
            <a:endParaRPr lang="en-US" sz="1200" dirty="0"/>
          </a:p>
        </p:txBody>
      </p:sp>
      <p:sp>
        <p:nvSpPr>
          <p:cNvPr id="29" name="Shape 27"/>
          <p:cNvSpPr/>
          <p:nvPr/>
        </p:nvSpPr>
        <p:spPr>
          <a:xfrm>
            <a:off x="566928" y="5607744"/>
            <a:ext cx="11057839" cy="537024"/>
          </a:xfrm>
          <a:prstGeom prst="roundRect">
            <a:avLst>
              <a:gd name="adj" fmla="val 10216"/>
            </a:avLst>
          </a:prstGeom>
          <a:solidFill>
            <a:srgbClr val="F5F2F7"/>
          </a:solidFill>
          <a:ln w="7620">
            <a:solidFill>
              <a:srgbClr val="E4DEEC"/>
            </a:solidFill>
            <a:prstDash val="solid"/>
          </a:ln>
        </p:spPr>
      </p:sp>
      <p:sp>
        <p:nvSpPr>
          <p:cNvPr id="30" name="Shape 28"/>
          <p:cNvSpPr/>
          <p:nvPr/>
        </p:nvSpPr>
        <p:spPr>
          <a:xfrm>
            <a:off x="694944" y="5675088"/>
            <a:ext cx="2103120" cy="402336"/>
          </a:xfrm>
          <a:prstGeom prst="roundRect">
            <a:avLst>
              <a:gd name="adj" fmla="val 13636"/>
            </a:avLst>
          </a:prstGeom>
          <a:solidFill>
            <a:srgbClr val="270949"/>
          </a:solidFill>
          <a:ln/>
        </p:spPr>
      </p:sp>
      <p:sp>
        <p:nvSpPr>
          <p:cNvPr id="31" name="Text 29"/>
          <p:cNvSpPr/>
          <p:nvPr/>
        </p:nvSpPr>
        <p:spPr>
          <a:xfrm>
            <a:off x="694944" y="5665944"/>
            <a:ext cx="2103120" cy="402336"/>
          </a:xfrm>
          <a:prstGeom prst="rect">
            <a:avLst/>
          </a:prstGeom>
          <a:noFill/>
          <a:ln/>
        </p:spPr>
        <p:txBody>
          <a:bodyPr wrap="square" lIns="0" tIns="0" rIns="0" bIns="0"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Manufacturing</a:t>
            </a:r>
            <a:endParaRPr lang="en-US" sz="1150" dirty="0"/>
          </a:p>
        </p:txBody>
      </p:sp>
      <p:sp>
        <p:nvSpPr>
          <p:cNvPr id="32" name="Text 30"/>
          <p:cNvSpPr/>
          <p:nvPr/>
        </p:nvSpPr>
        <p:spPr>
          <a:xfrm>
            <a:off x="2962656" y="5607744"/>
            <a:ext cx="8460943" cy="537024"/>
          </a:xfrm>
          <a:prstGeom prst="rect">
            <a:avLst/>
          </a:prstGeom>
          <a:noFill/>
          <a:ln/>
        </p:spPr>
        <p:txBody>
          <a:bodyPr wrap="square" lIns="0" tIns="0" rIns="0" bIns="0" rtlCol="0" anchor="ctr"/>
          <a:lstStyle/>
          <a:p>
            <a:pPr algn="l" indent="0" marL="0">
              <a:lnSpc>
                <a:spcPct val="110000"/>
              </a:lnSpc>
              <a:buNone/>
            </a:pPr>
            <a:r>
              <a:rPr lang="en-US" sz="1200" dirty="0">
                <a:solidFill>
                  <a:srgbClr val="2A2434"/>
                </a:solidFill>
                <a:latin typeface="Arial" pitchFamily="34" charset="0"/>
                <a:ea typeface="Arial" pitchFamily="34" charset="-122"/>
                <a:cs typeface="Arial" pitchFamily="34" charset="-120"/>
              </a:rPr>
              <a:t>Annex II (important entity by default). In scope by size, and pulled in further as a supplier to essential entities.</a:t>
            </a:r>
            <a:endParaRPr lang="en-US" sz="1200" dirty="0"/>
          </a:p>
        </p:txBody>
      </p:sp>
      <p:pic>
        <p:nvPicPr>
          <p:cNvPr id="34"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35" name="Text 31"/>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18</a:t>
            </a:r>
            <a:endParaRPr lang="en-US" sz="1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270949"/>
        </a:solidFill>
      </p:bgPr>
    </p:bg>
    <p:spTree>
      <p:nvGrpSpPr>
        <p:cNvPr id="1" name=""/>
        <p:cNvGrpSpPr/>
        <p:nvPr/>
      </p:nvGrpSpPr>
      <p:grpSpPr>
        <a:xfrm>
          <a:off x="0" y="0"/>
          <a:ext cx="0" cy="0"/>
          <a:chOff x="0" y="0"/>
          <a:chExt cx="0" cy="0"/>
        </a:xfrm>
      </p:grpSpPr>
      <p:sp>
        <p:nvSpPr>
          <p:cNvPr id="2" name="Shape 0"/>
          <p:cNvSpPr/>
          <p:nvPr/>
        </p:nvSpPr>
        <p:spPr>
          <a:xfrm>
            <a:off x="566928" y="2212848"/>
            <a:ext cx="502920" cy="50292"/>
          </a:xfrm>
          <a:prstGeom prst="rect">
            <a:avLst/>
          </a:prstGeom>
          <a:solidFill>
            <a:srgbClr val="F75A3C"/>
          </a:solidFill>
          <a:ln/>
        </p:spPr>
      </p:sp>
      <p:sp>
        <p:nvSpPr>
          <p:cNvPr id="3" name="Text 1"/>
          <p:cNvSpPr/>
          <p:nvPr/>
        </p:nvSpPr>
        <p:spPr>
          <a:xfrm>
            <a:off x="566928" y="2487168"/>
            <a:ext cx="8229600" cy="292608"/>
          </a:xfrm>
          <a:prstGeom prst="rect">
            <a:avLst/>
          </a:prstGeom>
          <a:noFill/>
          <a:ln/>
        </p:spPr>
        <p:txBody>
          <a:bodyPr wrap="square" lIns="0" tIns="0" rIns="0" bIns="0" rtlCol="0" anchor="ctr"/>
          <a:lstStyle/>
          <a:p>
            <a:pPr indent="0" marL="0">
              <a:buNone/>
            </a:pPr>
            <a:r>
              <a:rPr lang="en-US" sz="1300" b="1" spc="300" kern="0" dirty="0">
                <a:solidFill>
                  <a:srgbClr val="F75A3C"/>
                </a:solidFill>
                <a:latin typeface="Arial" pitchFamily="34" charset="0"/>
                <a:ea typeface="Arial" pitchFamily="34" charset="-122"/>
                <a:cs typeface="Arial" pitchFamily="34" charset="-120"/>
              </a:rPr>
              <a:t>PART TWO · ARTICLE 20</a:t>
            </a:r>
            <a:endParaRPr lang="en-US" sz="1300" dirty="0"/>
          </a:p>
        </p:txBody>
      </p:sp>
      <p:sp>
        <p:nvSpPr>
          <p:cNvPr id="4" name="Text 2"/>
          <p:cNvSpPr/>
          <p:nvPr/>
        </p:nvSpPr>
        <p:spPr>
          <a:xfrm>
            <a:off x="566928" y="2962656"/>
            <a:ext cx="8869680" cy="1117600"/>
          </a:xfrm>
          <a:prstGeom prst="rect">
            <a:avLst/>
          </a:prstGeom>
          <a:noFill/>
          <a:ln/>
        </p:spPr>
        <p:txBody>
          <a:bodyPr wrap="square" lIns="0" tIns="0" rIns="0" bIns="0" rtlCol="0" anchor="t"/>
          <a:lstStyle/>
          <a:p>
            <a:pPr indent="0" marL="0">
              <a:buNone/>
            </a:pPr>
            <a:r>
              <a:rPr lang="en-US" sz="4000" b="1" dirty="0">
                <a:solidFill>
                  <a:srgbClr val="FFFFFF"/>
                </a:solidFill>
                <a:latin typeface="Arial" pitchFamily="34" charset="0"/>
                <a:ea typeface="Arial" pitchFamily="34" charset="-122"/>
                <a:cs typeface="Arial" pitchFamily="34" charset="-120"/>
              </a:rPr>
              <a:t>The layer that cannot be delegated</a:t>
            </a:r>
            <a:endParaRPr lang="en-US" sz="4000" dirty="0"/>
          </a:p>
        </p:txBody>
      </p:sp>
      <p:sp>
        <p:nvSpPr>
          <p:cNvPr id="5" name="Text 3"/>
          <p:cNvSpPr/>
          <p:nvPr/>
        </p:nvSpPr>
        <p:spPr>
          <a:xfrm>
            <a:off x="566928" y="4244848"/>
            <a:ext cx="8503920" cy="822960"/>
          </a:xfrm>
          <a:prstGeom prst="rect">
            <a:avLst/>
          </a:prstGeom>
          <a:noFill/>
          <a:ln/>
        </p:spPr>
        <p:txBody>
          <a:bodyPr wrap="square" lIns="0" tIns="0" rIns="0" bIns="0" rtlCol="0" anchor="t"/>
          <a:lstStyle/>
          <a:p>
            <a:pPr indent="0" marL="0">
              <a:lnSpc>
                <a:spcPct val="120000"/>
              </a:lnSpc>
              <a:buNone/>
            </a:pPr>
            <a:r>
              <a:rPr lang="en-US" sz="1500" dirty="0">
                <a:solidFill>
                  <a:srgbClr val="CFC6DC"/>
                </a:solidFill>
                <a:latin typeface="Arial" pitchFamily="34" charset="0"/>
                <a:ea typeface="Arial" pitchFamily="34" charset="-122"/>
                <a:cs typeface="Arial" pitchFamily="34" charset="-120"/>
              </a:rPr>
              <a:t>Management body responsibility: approve, oversee, be trained, be liable. This is the part your executive must own.</a:t>
            </a:r>
            <a:endParaRPr lang="en-US" sz="1500" dirty="0"/>
          </a:p>
        </p:txBody>
      </p:sp>
      <p:pic>
        <p:nvPicPr>
          <p:cNvPr id="6" name="Image 0" descr="/home/claude/logo1.png">    </p:cNvPr>
          <p:cNvPicPr>
            <a:picLocks noChangeAspect="1"/>
          </p:cNvPicPr>
          <p:nvPr/>
        </p:nvPicPr>
        <p:blipFill>
          <a:blip r:embed="rId1"/>
          <a:stretch>
            <a:fillRect/>
          </a:stretch>
        </p:blipFill>
        <p:spPr>
          <a:xfrm>
            <a:off x="10545775" y="6382512"/>
            <a:ext cx="1078992" cy="258350"/>
          </a:xfrm>
          <a:prstGeom prst="rect">
            <a:avLst/>
          </a:prstGeom>
        </p:spPr>
      </p:pic>
      <p:sp>
        <p:nvSpPr>
          <p:cNvPr id="7" name="Text 4"/>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9A8FB0"/>
                </a:solidFill>
                <a:latin typeface="Arial" pitchFamily="34" charset="0"/>
                <a:ea typeface="Arial" pitchFamily="34" charset="-122"/>
                <a:cs typeface="Arial" pitchFamily="34" charset="-120"/>
              </a:rPr>
              <a:t>19</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02336"/>
            <a:ext cx="11057839" cy="310896"/>
          </a:xfrm>
          <a:prstGeom prst="rect">
            <a:avLst/>
          </a:prstGeom>
          <a:noFill/>
          <a:ln/>
        </p:spPr>
        <p:txBody>
          <a:bodyPr wrap="square" lIns="0" tIns="0" rIns="0" bIns="0" rtlCol="0" anchor="ctr"/>
          <a:lstStyle/>
          <a:p>
            <a:pPr algn="ctr" indent="0" marL="0">
              <a:buNone/>
            </a:pPr>
            <a:r>
              <a:rPr lang="en-US" sz="1400" b="1" dirty="0">
                <a:solidFill>
                  <a:srgbClr val="2E9BD6"/>
                </a:solidFill>
                <a:latin typeface="Arial" pitchFamily="34" charset="0"/>
                <a:ea typeface="Arial" pitchFamily="34" charset="-122"/>
                <a:cs typeface="Arial" pitchFamily="34" charset="-120"/>
              </a:rPr>
              <a:t>Technical implementation can be delegated.  Executive responsibility cannot.</a:t>
            </a:r>
            <a:endParaRPr lang="en-US" sz="1400" dirty="0"/>
          </a:p>
        </p:txBody>
      </p:sp>
      <p:sp>
        <p:nvSpPr>
          <p:cNvPr id="3" name="Text 1"/>
          <p:cNvSpPr/>
          <p:nvPr/>
        </p:nvSpPr>
        <p:spPr>
          <a:xfrm>
            <a:off x="566928" y="768096"/>
            <a:ext cx="11057839" cy="640080"/>
          </a:xfrm>
          <a:prstGeom prst="rect">
            <a:avLst/>
          </a:prstGeom>
          <a:noFill/>
          <a:ln/>
        </p:spPr>
        <p:txBody>
          <a:bodyPr wrap="square" lIns="0" tIns="0" rIns="0" bIns="0" rtlCol="0" anchor="ctr"/>
          <a:lstStyle/>
          <a:p>
            <a:pPr algn="ctr" indent="0" marL="0">
              <a:buNone/>
            </a:pPr>
            <a:r>
              <a:rPr lang="en-US" sz="3400" b="1" dirty="0">
                <a:solidFill>
                  <a:srgbClr val="F75A3C"/>
                </a:solidFill>
                <a:latin typeface="Arial" pitchFamily="34" charset="0"/>
                <a:ea typeface="Arial" pitchFamily="34" charset="-122"/>
                <a:cs typeface="Arial" pitchFamily="34" charset="-120"/>
              </a:rPr>
              <a:t>NIS2 Executive Assurance Assessment</a:t>
            </a:r>
            <a:endParaRPr lang="en-US" sz="3400" dirty="0"/>
          </a:p>
        </p:txBody>
      </p:sp>
      <p:sp>
        <p:nvSpPr>
          <p:cNvPr id="4" name="Text 2"/>
          <p:cNvSpPr/>
          <p:nvPr/>
        </p:nvSpPr>
        <p:spPr>
          <a:xfrm>
            <a:off x="566928" y="1426464"/>
            <a:ext cx="11057839" cy="310896"/>
          </a:xfrm>
          <a:prstGeom prst="rect">
            <a:avLst/>
          </a:prstGeom>
          <a:noFill/>
          <a:ln/>
        </p:spPr>
        <p:txBody>
          <a:bodyPr wrap="square" lIns="0" tIns="0" rIns="0" bIns="0" rtlCol="0" anchor="ctr"/>
          <a:lstStyle/>
          <a:p>
            <a:pPr algn="ctr" indent="0" marL="0">
              <a:buNone/>
            </a:pPr>
            <a:r>
              <a:rPr lang="en-US" sz="1450" dirty="0">
                <a:solidFill>
                  <a:srgbClr val="F75A3C"/>
                </a:solidFill>
                <a:latin typeface="Arial" pitchFamily="34" charset="0"/>
                <a:ea typeface="Arial" pitchFamily="34" charset="-122"/>
                <a:cs typeface="Arial" pitchFamily="34" charset="-120"/>
              </a:rPr>
              <a:t>2-Day  ·  Fixed fee  ·  Remote delivery  ·  One senior independent practitioner</a:t>
            </a:r>
            <a:endParaRPr lang="en-US" sz="1450" dirty="0"/>
          </a:p>
        </p:txBody>
      </p:sp>
      <p:sp>
        <p:nvSpPr>
          <p:cNvPr id="5" name="Text 3"/>
          <p:cNvSpPr/>
          <p:nvPr/>
        </p:nvSpPr>
        <p:spPr>
          <a:xfrm>
            <a:off x="566928" y="1938528"/>
            <a:ext cx="11057839" cy="868680"/>
          </a:xfrm>
          <a:prstGeom prst="rect">
            <a:avLst/>
          </a:prstGeom>
          <a:noFill/>
          <a:ln/>
        </p:spPr>
        <p:txBody>
          <a:bodyPr wrap="square" lIns="0" tIns="0" rIns="0" bIns="0" rtlCol="0" anchor="t"/>
          <a:lstStyle/>
          <a:p>
            <a:pPr algn="ctr" indent="0" marL="0">
              <a:lnSpc>
                <a:spcPct val="120000"/>
              </a:lnSpc>
              <a:buNone/>
            </a:pPr>
            <a:r>
              <a:rPr lang="en-US" sz="1350" dirty="0">
                <a:solidFill>
                  <a:srgbClr val="2A2434"/>
                </a:solidFill>
                <a:latin typeface="Arial" pitchFamily="34" charset="0"/>
                <a:ea typeface="Arial" pitchFamily="34" charset="-122"/>
                <a:cs typeface="Arial" pitchFamily="34" charset="-120"/>
              </a:rPr>
              <a:t>Most organisations have implemented the technical requirements of NIS2. Far fewer have independently confirmed that the </a:t>
            </a:r>
            <a:pPr algn="ctr" indent="0" marL="0">
              <a:lnSpc>
                <a:spcPct val="120000"/>
              </a:lnSpc>
              <a:buNone/>
            </a:pPr>
            <a:r>
              <a:rPr lang="en-US" sz="1350" b="1" dirty="0">
                <a:solidFill>
                  <a:srgbClr val="2A2434"/>
                </a:solidFill>
                <a:latin typeface="Arial" pitchFamily="34" charset="0"/>
                <a:ea typeface="Arial" pitchFamily="34" charset="-122"/>
                <a:cs typeface="Arial" pitchFamily="34" charset="-120"/>
              </a:rPr>
              <a:t>management body can demonstrate it has fulfilled its own responsibilities</a:t>
            </a:r>
            <a:pPr algn="ctr" indent="0" marL="0">
              <a:lnSpc>
                <a:spcPct val="120000"/>
              </a:lnSpc>
              <a:buNone/>
            </a:pPr>
            <a:r>
              <a:rPr lang="en-US" sz="1350" dirty="0">
                <a:solidFill>
                  <a:srgbClr val="2A2434"/>
                </a:solidFill>
                <a:latin typeface="Arial" pitchFamily="34" charset="0"/>
                <a:ea typeface="Arial" pitchFamily="34" charset="-122"/>
                <a:cs typeface="Arial" pitchFamily="34" charset="-120"/>
              </a:rPr>
              <a:t> under the Directive. The technical layer is usually competent, ISO 27001 certified, internal teams or advisers in place. An independent check that the executive layer is demonstrable is what is outstanding.</a:t>
            </a:r>
            <a:endParaRPr lang="en-US" sz="1350" dirty="0"/>
          </a:p>
        </p:txBody>
      </p:sp>
      <p:sp>
        <p:nvSpPr>
          <p:cNvPr id="6" name="Text 4"/>
          <p:cNvSpPr/>
          <p:nvPr/>
        </p:nvSpPr>
        <p:spPr>
          <a:xfrm>
            <a:off x="566928" y="2889504"/>
            <a:ext cx="11057839" cy="274320"/>
          </a:xfrm>
          <a:prstGeom prst="rect">
            <a:avLst/>
          </a:prstGeom>
          <a:noFill/>
          <a:ln/>
        </p:spPr>
        <p:txBody>
          <a:bodyPr wrap="square" lIns="0" tIns="0" rIns="0" bIns="0" rtlCol="0" anchor="ctr"/>
          <a:lstStyle/>
          <a:p>
            <a:pPr algn="ctr" indent="0" marL="0">
              <a:buNone/>
            </a:pPr>
            <a:r>
              <a:rPr lang="en-US" sz="1250" i="1" dirty="0">
                <a:solidFill>
                  <a:srgbClr val="6B6478"/>
                </a:solidFill>
                <a:latin typeface="Arial" pitchFamily="34" charset="0"/>
                <a:ea typeface="Arial" pitchFamily="34" charset="-122"/>
                <a:cs typeface="Arial" pitchFamily="34" charset="-120"/>
              </a:rPr>
              <a:t>We don't implement what we verify, and we don't verify what we've implemented. This is a standalone engagement.</a:t>
            </a:r>
            <a:endParaRPr lang="en-US" sz="1250" dirty="0"/>
          </a:p>
        </p:txBody>
      </p:sp>
      <p:sp>
        <p:nvSpPr>
          <p:cNvPr id="7" name="Shape 5"/>
          <p:cNvSpPr/>
          <p:nvPr/>
        </p:nvSpPr>
        <p:spPr>
          <a:xfrm>
            <a:off x="566928" y="3310128"/>
            <a:ext cx="2421560" cy="1691640"/>
          </a:xfrm>
          <a:prstGeom prst="roundRect">
            <a:avLst>
              <a:gd name="adj" fmla="val 3243"/>
            </a:avLst>
          </a:prstGeom>
          <a:solidFill>
            <a:srgbClr val="270949"/>
          </a:solidFill>
          <a:ln/>
        </p:spPr>
      </p:sp>
      <p:sp>
        <p:nvSpPr>
          <p:cNvPr id="8" name="Text 6"/>
          <p:cNvSpPr/>
          <p:nvPr/>
        </p:nvSpPr>
        <p:spPr>
          <a:xfrm>
            <a:off x="749808" y="3456432"/>
            <a:ext cx="2055800" cy="274320"/>
          </a:xfrm>
          <a:prstGeom prst="rect">
            <a:avLst/>
          </a:prstGeom>
          <a:noFill/>
          <a:ln/>
        </p:spPr>
        <p:txBody>
          <a:bodyPr wrap="square" lIns="0" tIns="0" rIns="0" bIns="0" rtlCol="0" anchor="ctr"/>
          <a:lstStyle/>
          <a:p>
            <a:pPr algn="ctr" indent="0" marL="0">
              <a:buNone/>
            </a:pPr>
            <a:r>
              <a:rPr lang="en-US" sz="1100" b="1" spc="100" kern="0" dirty="0">
                <a:solidFill>
                  <a:srgbClr val="CFC6DC"/>
                </a:solidFill>
                <a:latin typeface="Arial" pitchFamily="34" charset="0"/>
                <a:ea typeface="Arial" pitchFamily="34" charset="-122"/>
                <a:cs typeface="Arial" pitchFamily="34" charset="-120"/>
              </a:rPr>
              <a:t>ASCERTAIN</a:t>
            </a:r>
            <a:endParaRPr lang="en-US" sz="1100" dirty="0"/>
          </a:p>
        </p:txBody>
      </p:sp>
      <p:sp>
        <p:nvSpPr>
          <p:cNvPr id="9" name="Text 7"/>
          <p:cNvSpPr/>
          <p:nvPr/>
        </p:nvSpPr>
        <p:spPr>
          <a:xfrm>
            <a:off x="749808" y="3730752"/>
            <a:ext cx="2055800" cy="310896"/>
          </a:xfrm>
          <a:prstGeom prst="rect">
            <a:avLst/>
          </a:prstGeom>
          <a:noFill/>
          <a:ln/>
        </p:spPr>
        <p:txBody>
          <a:bodyPr wrap="square" lIns="0" tIns="0" rIns="0" bIns="0" rtlCol="0" anchor="ctr"/>
          <a:lstStyle/>
          <a:p>
            <a:pPr algn="ctr" indent="0" marL="0">
              <a:buNone/>
            </a:pPr>
            <a:r>
              <a:rPr lang="en-US" sz="1500" b="1" dirty="0">
                <a:solidFill>
                  <a:srgbClr val="FFFFFF"/>
                </a:solidFill>
                <a:latin typeface="Arial" pitchFamily="34" charset="0"/>
                <a:ea typeface="Arial" pitchFamily="34" charset="-122"/>
                <a:cs typeface="Arial" pitchFamily="34" charset="-120"/>
              </a:rPr>
              <a:t>Fit</a:t>
            </a:r>
            <a:endParaRPr lang="en-US" sz="1500" dirty="0"/>
          </a:p>
        </p:txBody>
      </p:sp>
      <p:sp>
        <p:nvSpPr>
          <p:cNvPr id="10" name="Text 8"/>
          <p:cNvSpPr/>
          <p:nvPr/>
        </p:nvSpPr>
        <p:spPr>
          <a:xfrm>
            <a:off x="749808" y="4078224"/>
            <a:ext cx="2055800" cy="777240"/>
          </a:xfrm>
          <a:prstGeom prst="rect">
            <a:avLst/>
          </a:prstGeom>
          <a:noFill/>
          <a:ln/>
        </p:spPr>
        <p:txBody>
          <a:bodyPr wrap="square" lIns="0" tIns="0" rIns="0" bIns="0" rtlCol="0" anchor="t"/>
          <a:lstStyle/>
          <a:p>
            <a:pPr algn="ctr" indent="0" marL="0">
              <a:lnSpc>
                <a:spcPct val="112000"/>
              </a:lnSpc>
              <a:buNone/>
            </a:pPr>
            <a:r>
              <a:rPr lang="en-US" sz="1050" dirty="0">
                <a:solidFill>
                  <a:srgbClr val="CFC6DC"/>
                </a:solidFill>
                <a:latin typeface="Arial" pitchFamily="34" charset="0"/>
                <a:ea typeface="Arial" pitchFamily="34" charset="-122"/>
                <a:cs typeface="Arial" pitchFamily="34" charset="-120"/>
              </a:rPr>
              <a:t>30-minute, no-obligation initial consult to confirm fit, before any fee is agreed.</a:t>
            </a:r>
            <a:endParaRPr lang="en-US" sz="1050" dirty="0"/>
          </a:p>
        </p:txBody>
      </p:sp>
      <p:sp>
        <p:nvSpPr>
          <p:cNvPr id="11" name="Shape 9"/>
          <p:cNvSpPr/>
          <p:nvPr/>
        </p:nvSpPr>
        <p:spPr>
          <a:xfrm>
            <a:off x="3116504" y="4064508"/>
            <a:ext cx="201168" cy="182880"/>
          </a:xfrm>
          <a:prstGeom prst="rightTriangle">
            <a:avLst/>
          </a:prstGeom>
          <a:solidFill>
            <a:srgbClr val="F75A3C"/>
          </a:solidFill>
          <a:ln/>
        </p:spPr>
      </p:sp>
      <p:sp>
        <p:nvSpPr>
          <p:cNvPr id="12" name="Shape 10"/>
          <p:cNvSpPr/>
          <p:nvPr/>
        </p:nvSpPr>
        <p:spPr>
          <a:xfrm>
            <a:off x="3445688" y="3310128"/>
            <a:ext cx="2421560" cy="1691640"/>
          </a:xfrm>
          <a:prstGeom prst="roundRect">
            <a:avLst>
              <a:gd name="adj" fmla="val 3243"/>
            </a:avLst>
          </a:prstGeom>
          <a:solidFill>
            <a:srgbClr val="270949"/>
          </a:solidFill>
          <a:ln/>
        </p:spPr>
      </p:sp>
      <p:sp>
        <p:nvSpPr>
          <p:cNvPr id="13" name="Text 11"/>
          <p:cNvSpPr/>
          <p:nvPr/>
        </p:nvSpPr>
        <p:spPr>
          <a:xfrm>
            <a:off x="3628568" y="3456432"/>
            <a:ext cx="2055800" cy="274320"/>
          </a:xfrm>
          <a:prstGeom prst="rect">
            <a:avLst/>
          </a:prstGeom>
          <a:noFill/>
          <a:ln/>
        </p:spPr>
        <p:txBody>
          <a:bodyPr wrap="square" lIns="0" tIns="0" rIns="0" bIns="0" rtlCol="0" anchor="ctr"/>
          <a:lstStyle/>
          <a:p>
            <a:pPr algn="ctr" indent="0" marL="0">
              <a:buNone/>
            </a:pPr>
            <a:r>
              <a:rPr lang="en-US" sz="1100" b="1" spc="100" kern="0" dirty="0">
                <a:solidFill>
                  <a:srgbClr val="CFC6DC"/>
                </a:solidFill>
                <a:latin typeface="Arial" pitchFamily="34" charset="0"/>
                <a:ea typeface="Arial" pitchFamily="34" charset="-122"/>
                <a:cs typeface="Arial" pitchFamily="34" charset="-120"/>
              </a:rPr>
              <a:t>ACQUAINT</a:t>
            </a:r>
            <a:endParaRPr lang="en-US" sz="1100" dirty="0"/>
          </a:p>
        </p:txBody>
      </p:sp>
      <p:sp>
        <p:nvSpPr>
          <p:cNvPr id="14" name="Text 12"/>
          <p:cNvSpPr/>
          <p:nvPr/>
        </p:nvSpPr>
        <p:spPr>
          <a:xfrm>
            <a:off x="3628568" y="3730752"/>
            <a:ext cx="2055800" cy="310896"/>
          </a:xfrm>
          <a:prstGeom prst="rect">
            <a:avLst/>
          </a:prstGeom>
          <a:noFill/>
          <a:ln/>
        </p:spPr>
        <p:txBody>
          <a:bodyPr wrap="square" lIns="0" tIns="0" rIns="0" bIns="0" rtlCol="0" anchor="ctr"/>
          <a:lstStyle/>
          <a:p>
            <a:pPr algn="ctr" indent="0" marL="0">
              <a:buNone/>
            </a:pPr>
            <a:r>
              <a:rPr lang="en-US" sz="1500" b="1" dirty="0">
                <a:solidFill>
                  <a:srgbClr val="FFFFFF"/>
                </a:solidFill>
                <a:latin typeface="Arial" pitchFamily="34" charset="0"/>
                <a:ea typeface="Arial" pitchFamily="34" charset="-122"/>
                <a:cs typeface="Arial" pitchFamily="34" charset="-120"/>
              </a:rPr>
              <a:t>Scope</a:t>
            </a:r>
            <a:endParaRPr lang="en-US" sz="1500" dirty="0"/>
          </a:p>
        </p:txBody>
      </p:sp>
      <p:sp>
        <p:nvSpPr>
          <p:cNvPr id="15" name="Text 13"/>
          <p:cNvSpPr/>
          <p:nvPr/>
        </p:nvSpPr>
        <p:spPr>
          <a:xfrm>
            <a:off x="3628568" y="4078224"/>
            <a:ext cx="2055800" cy="777240"/>
          </a:xfrm>
          <a:prstGeom prst="rect">
            <a:avLst/>
          </a:prstGeom>
          <a:noFill/>
          <a:ln/>
        </p:spPr>
        <p:txBody>
          <a:bodyPr wrap="square" lIns="0" tIns="0" rIns="0" bIns="0" rtlCol="0" anchor="t"/>
          <a:lstStyle/>
          <a:p>
            <a:pPr algn="ctr" indent="0" marL="0">
              <a:lnSpc>
                <a:spcPct val="112000"/>
              </a:lnSpc>
              <a:buNone/>
            </a:pPr>
            <a:r>
              <a:rPr lang="en-US" sz="1050" dirty="0">
                <a:solidFill>
                  <a:srgbClr val="CFC6DC"/>
                </a:solidFill>
                <a:latin typeface="Arial" pitchFamily="34" charset="0"/>
                <a:ea typeface="Arial" pitchFamily="34" charset="-122"/>
                <a:cs typeface="Arial" pitchFamily="34" charset="-120"/>
              </a:rPr>
              <a:t>45-minute scope call, with staff interviews, to establish where your organisation stands.</a:t>
            </a:r>
            <a:endParaRPr lang="en-US" sz="1050" dirty="0"/>
          </a:p>
        </p:txBody>
      </p:sp>
      <p:sp>
        <p:nvSpPr>
          <p:cNvPr id="16" name="Shape 14"/>
          <p:cNvSpPr/>
          <p:nvPr/>
        </p:nvSpPr>
        <p:spPr>
          <a:xfrm>
            <a:off x="5995264" y="4064508"/>
            <a:ext cx="201168" cy="182880"/>
          </a:xfrm>
          <a:prstGeom prst="rightTriangle">
            <a:avLst/>
          </a:prstGeom>
          <a:solidFill>
            <a:srgbClr val="F75A3C"/>
          </a:solidFill>
          <a:ln/>
        </p:spPr>
      </p:sp>
      <p:sp>
        <p:nvSpPr>
          <p:cNvPr id="17" name="Shape 15"/>
          <p:cNvSpPr/>
          <p:nvPr/>
        </p:nvSpPr>
        <p:spPr>
          <a:xfrm>
            <a:off x="6324448" y="3310128"/>
            <a:ext cx="2421560" cy="1691640"/>
          </a:xfrm>
          <a:prstGeom prst="roundRect">
            <a:avLst>
              <a:gd name="adj" fmla="val 3243"/>
            </a:avLst>
          </a:prstGeom>
          <a:solidFill>
            <a:srgbClr val="270949"/>
          </a:solidFill>
          <a:ln/>
        </p:spPr>
      </p:sp>
      <p:sp>
        <p:nvSpPr>
          <p:cNvPr id="18" name="Text 16"/>
          <p:cNvSpPr/>
          <p:nvPr/>
        </p:nvSpPr>
        <p:spPr>
          <a:xfrm>
            <a:off x="6507328" y="3456432"/>
            <a:ext cx="2055800" cy="274320"/>
          </a:xfrm>
          <a:prstGeom prst="rect">
            <a:avLst/>
          </a:prstGeom>
          <a:noFill/>
          <a:ln/>
        </p:spPr>
        <p:txBody>
          <a:bodyPr wrap="square" lIns="0" tIns="0" rIns="0" bIns="0" rtlCol="0" anchor="ctr"/>
          <a:lstStyle/>
          <a:p>
            <a:pPr algn="ctr" indent="0" marL="0">
              <a:buNone/>
            </a:pPr>
            <a:r>
              <a:rPr lang="en-US" sz="1100" b="1" spc="100" kern="0" dirty="0">
                <a:solidFill>
                  <a:srgbClr val="CFC6DC"/>
                </a:solidFill>
                <a:latin typeface="Arial" pitchFamily="34" charset="0"/>
                <a:ea typeface="Arial" pitchFamily="34" charset="-122"/>
                <a:cs typeface="Arial" pitchFamily="34" charset="-120"/>
              </a:rPr>
              <a:t>ASSESS</a:t>
            </a:r>
            <a:endParaRPr lang="en-US" sz="1100" dirty="0"/>
          </a:p>
        </p:txBody>
      </p:sp>
      <p:sp>
        <p:nvSpPr>
          <p:cNvPr id="19" name="Text 17"/>
          <p:cNvSpPr/>
          <p:nvPr/>
        </p:nvSpPr>
        <p:spPr>
          <a:xfrm>
            <a:off x="6507328" y="3730752"/>
            <a:ext cx="2055800" cy="310896"/>
          </a:xfrm>
          <a:prstGeom prst="rect">
            <a:avLst/>
          </a:prstGeom>
          <a:noFill/>
          <a:ln/>
        </p:spPr>
        <p:txBody>
          <a:bodyPr wrap="square" lIns="0" tIns="0" rIns="0" bIns="0" rtlCol="0" anchor="ctr"/>
          <a:lstStyle/>
          <a:p>
            <a:pPr algn="ctr" indent="0" marL="0">
              <a:buNone/>
            </a:pPr>
            <a:r>
              <a:rPr lang="en-US" sz="1500" b="1" dirty="0">
                <a:solidFill>
                  <a:srgbClr val="FFFFFF"/>
                </a:solidFill>
                <a:latin typeface="Arial" pitchFamily="34" charset="0"/>
                <a:ea typeface="Arial" pitchFamily="34" charset="-122"/>
                <a:cs typeface="Arial" pitchFamily="34" charset="-120"/>
              </a:rPr>
              <a:t>Review</a:t>
            </a:r>
            <a:endParaRPr lang="en-US" sz="1500" dirty="0"/>
          </a:p>
        </p:txBody>
      </p:sp>
      <p:sp>
        <p:nvSpPr>
          <p:cNvPr id="20" name="Text 18"/>
          <p:cNvSpPr/>
          <p:nvPr/>
        </p:nvSpPr>
        <p:spPr>
          <a:xfrm>
            <a:off x="6507328" y="4078224"/>
            <a:ext cx="2055800" cy="777240"/>
          </a:xfrm>
          <a:prstGeom prst="rect">
            <a:avLst/>
          </a:prstGeom>
          <a:noFill/>
          <a:ln/>
        </p:spPr>
        <p:txBody>
          <a:bodyPr wrap="square" lIns="0" tIns="0" rIns="0" bIns="0" rtlCol="0" anchor="t"/>
          <a:lstStyle/>
          <a:p>
            <a:pPr algn="ctr" indent="0" marL="0">
              <a:lnSpc>
                <a:spcPct val="112000"/>
              </a:lnSpc>
              <a:buNone/>
            </a:pPr>
            <a:r>
              <a:rPr lang="en-US" sz="1050" dirty="0">
                <a:solidFill>
                  <a:srgbClr val="CFC6DC"/>
                </a:solidFill>
                <a:latin typeface="Arial" pitchFamily="34" charset="0"/>
                <a:ea typeface="Arial" pitchFamily="34" charset="-122"/>
                <a:cs typeface="Arial" pitchFamily="34" charset="-120"/>
              </a:rPr>
              <a:t>1.5–2 working days reviewing existing evidence against NIS2. If it runs longer, the fee does not change.</a:t>
            </a:r>
            <a:endParaRPr lang="en-US" sz="1050" dirty="0"/>
          </a:p>
        </p:txBody>
      </p:sp>
      <p:sp>
        <p:nvSpPr>
          <p:cNvPr id="21" name="Shape 19"/>
          <p:cNvSpPr/>
          <p:nvPr/>
        </p:nvSpPr>
        <p:spPr>
          <a:xfrm>
            <a:off x="8874023" y="4064508"/>
            <a:ext cx="201168" cy="182880"/>
          </a:xfrm>
          <a:prstGeom prst="rightTriangle">
            <a:avLst/>
          </a:prstGeom>
          <a:solidFill>
            <a:srgbClr val="F75A3C"/>
          </a:solidFill>
          <a:ln/>
        </p:spPr>
      </p:sp>
      <p:sp>
        <p:nvSpPr>
          <p:cNvPr id="22" name="Shape 20"/>
          <p:cNvSpPr/>
          <p:nvPr/>
        </p:nvSpPr>
        <p:spPr>
          <a:xfrm>
            <a:off x="9203207" y="3310128"/>
            <a:ext cx="2421560" cy="1691640"/>
          </a:xfrm>
          <a:prstGeom prst="roundRect">
            <a:avLst>
              <a:gd name="adj" fmla="val 3243"/>
            </a:avLst>
          </a:prstGeom>
          <a:solidFill>
            <a:srgbClr val="F75A3C"/>
          </a:solidFill>
          <a:ln/>
        </p:spPr>
      </p:sp>
      <p:sp>
        <p:nvSpPr>
          <p:cNvPr id="23" name="Text 21"/>
          <p:cNvSpPr/>
          <p:nvPr/>
        </p:nvSpPr>
        <p:spPr>
          <a:xfrm>
            <a:off x="9386087" y="3456432"/>
            <a:ext cx="2055800" cy="274320"/>
          </a:xfrm>
          <a:prstGeom prst="rect">
            <a:avLst/>
          </a:prstGeom>
          <a:noFill/>
          <a:ln/>
        </p:spPr>
        <p:txBody>
          <a:bodyPr wrap="square" lIns="0" tIns="0" rIns="0" bIns="0" rtlCol="0" anchor="ctr"/>
          <a:lstStyle/>
          <a:p>
            <a:pPr algn="ctr" indent="0" marL="0">
              <a:buNone/>
            </a:pPr>
            <a:r>
              <a:rPr lang="en-US" sz="1100" b="1" spc="100" kern="0" dirty="0">
                <a:solidFill>
                  <a:srgbClr val="FFFFFF"/>
                </a:solidFill>
                <a:latin typeface="Arial" pitchFamily="34" charset="0"/>
                <a:ea typeface="Arial" pitchFamily="34" charset="-122"/>
                <a:cs typeface="Arial" pitchFamily="34" charset="-120"/>
              </a:rPr>
              <a:t>ASSURE</a:t>
            </a:r>
            <a:endParaRPr lang="en-US" sz="1100" dirty="0"/>
          </a:p>
        </p:txBody>
      </p:sp>
      <p:sp>
        <p:nvSpPr>
          <p:cNvPr id="24" name="Text 22"/>
          <p:cNvSpPr/>
          <p:nvPr/>
        </p:nvSpPr>
        <p:spPr>
          <a:xfrm>
            <a:off x="9386087" y="3730752"/>
            <a:ext cx="2055800" cy="310896"/>
          </a:xfrm>
          <a:prstGeom prst="rect">
            <a:avLst/>
          </a:prstGeom>
          <a:noFill/>
          <a:ln/>
        </p:spPr>
        <p:txBody>
          <a:bodyPr wrap="square" lIns="0" tIns="0" rIns="0" bIns="0" rtlCol="0" anchor="ctr"/>
          <a:lstStyle/>
          <a:p>
            <a:pPr algn="ctr" indent="0" marL="0">
              <a:buNone/>
            </a:pPr>
            <a:r>
              <a:rPr lang="en-US" sz="1500" b="1" dirty="0">
                <a:solidFill>
                  <a:srgbClr val="FFFFFF"/>
                </a:solidFill>
                <a:latin typeface="Arial" pitchFamily="34" charset="0"/>
                <a:ea typeface="Arial" pitchFamily="34" charset="-122"/>
                <a:cs typeface="Arial" pitchFamily="34" charset="-120"/>
              </a:rPr>
              <a:t>Debrief</a:t>
            </a:r>
            <a:endParaRPr lang="en-US" sz="1500" dirty="0"/>
          </a:p>
        </p:txBody>
      </p:sp>
      <p:sp>
        <p:nvSpPr>
          <p:cNvPr id="25" name="Text 23"/>
          <p:cNvSpPr/>
          <p:nvPr/>
        </p:nvSpPr>
        <p:spPr>
          <a:xfrm>
            <a:off x="9386087" y="4078224"/>
            <a:ext cx="2055800" cy="777240"/>
          </a:xfrm>
          <a:prstGeom prst="rect">
            <a:avLst/>
          </a:prstGeom>
          <a:noFill/>
          <a:ln/>
        </p:spPr>
        <p:txBody>
          <a:bodyPr wrap="square" lIns="0" tIns="0" rIns="0" bIns="0" rtlCol="0" anchor="t"/>
          <a:lstStyle/>
          <a:p>
            <a:pPr algn="ctr" indent="0" marL="0">
              <a:lnSpc>
                <a:spcPct val="112000"/>
              </a:lnSpc>
              <a:buNone/>
            </a:pPr>
            <a:r>
              <a:rPr lang="en-US" sz="1050" dirty="0">
                <a:solidFill>
                  <a:srgbClr val="FFFFFF"/>
                </a:solidFill>
                <a:latin typeface="Arial" pitchFamily="34" charset="0"/>
                <a:ea typeface="Arial" pitchFamily="34" charset="-122"/>
                <a:cs typeface="Arial" pitchFamily="34" charset="-120"/>
              </a:rPr>
              <a:t>60-minute debrief where leadership gets an answer straight from the person who did the work.</a:t>
            </a:r>
            <a:endParaRPr lang="en-US" sz="1050" dirty="0"/>
          </a:p>
        </p:txBody>
      </p:sp>
      <p:sp>
        <p:nvSpPr>
          <p:cNvPr id="26" name="Shape 24"/>
          <p:cNvSpPr/>
          <p:nvPr/>
        </p:nvSpPr>
        <p:spPr>
          <a:xfrm>
            <a:off x="566928" y="5029200"/>
            <a:ext cx="5346040" cy="822960"/>
          </a:xfrm>
          <a:prstGeom prst="roundRect">
            <a:avLst>
              <a:gd name="adj" fmla="val 6667"/>
            </a:avLst>
          </a:prstGeom>
          <a:solidFill>
            <a:srgbClr val="270949"/>
          </a:solidFill>
          <a:ln/>
        </p:spPr>
      </p:sp>
      <p:sp>
        <p:nvSpPr>
          <p:cNvPr id="27" name="Text 25"/>
          <p:cNvSpPr/>
          <p:nvPr/>
        </p:nvSpPr>
        <p:spPr>
          <a:xfrm>
            <a:off x="786384" y="5148072"/>
            <a:ext cx="4907128" cy="274320"/>
          </a:xfrm>
          <a:prstGeom prst="rect">
            <a:avLst/>
          </a:prstGeom>
          <a:noFill/>
          <a:ln/>
        </p:spPr>
        <p:txBody>
          <a:bodyPr wrap="square" lIns="0" tIns="0" rIns="0" bIns="0" rtlCol="0" anchor="ctr"/>
          <a:lstStyle/>
          <a:p>
            <a:pPr indent="0" marL="0">
              <a:buNone/>
            </a:pPr>
            <a:r>
              <a:rPr lang="en-US" sz="1300" b="1" dirty="0">
                <a:solidFill>
                  <a:srgbClr val="FFFFFF"/>
                </a:solidFill>
                <a:latin typeface="Arial" pitchFamily="34" charset="0"/>
                <a:ea typeface="Arial" pitchFamily="34" charset="-122"/>
                <a:cs typeface="Arial" pitchFamily="34" charset="-120"/>
              </a:rPr>
              <a:t>Executive Briefing Note</a:t>
            </a:r>
            <a:endParaRPr lang="en-US" sz="1300" dirty="0"/>
          </a:p>
        </p:txBody>
      </p:sp>
      <p:sp>
        <p:nvSpPr>
          <p:cNvPr id="28" name="Text 26"/>
          <p:cNvSpPr/>
          <p:nvPr/>
        </p:nvSpPr>
        <p:spPr>
          <a:xfrm>
            <a:off x="786384" y="5431536"/>
            <a:ext cx="4907128" cy="329184"/>
          </a:xfrm>
          <a:prstGeom prst="rect">
            <a:avLst/>
          </a:prstGeom>
          <a:noFill/>
          <a:ln/>
        </p:spPr>
        <p:txBody>
          <a:bodyPr wrap="square" lIns="0" tIns="0" rIns="0" bIns="0" rtlCol="0" anchor="t"/>
          <a:lstStyle/>
          <a:p>
            <a:pPr indent="0" marL="0">
              <a:lnSpc>
                <a:spcPct val="110000"/>
              </a:lnSpc>
              <a:buNone/>
            </a:pPr>
            <a:r>
              <a:rPr lang="en-US" sz="1150" dirty="0">
                <a:solidFill>
                  <a:srgbClr val="CFC6DC"/>
                </a:solidFill>
                <a:latin typeface="Arial" pitchFamily="34" charset="0"/>
                <a:ea typeface="Arial" pitchFamily="34" charset="-122"/>
                <a:cs typeface="Arial" pitchFamily="34" charset="-120"/>
              </a:rPr>
              <a:t>Compliance posture, material risks and priorities, written for the boardroom.</a:t>
            </a:r>
            <a:endParaRPr lang="en-US" sz="1150" dirty="0"/>
          </a:p>
        </p:txBody>
      </p:sp>
      <p:sp>
        <p:nvSpPr>
          <p:cNvPr id="29" name="Shape 27"/>
          <p:cNvSpPr/>
          <p:nvPr/>
        </p:nvSpPr>
        <p:spPr>
          <a:xfrm>
            <a:off x="6278728" y="5029200"/>
            <a:ext cx="5346040" cy="822960"/>
          </a:xfrm>
          <a:prstGeom prst="roundRect">
            <a:avLst>
              <a:gd name="adj" fmla="val 6667"/>
            </a:avLst>
          </a:prstGeom>
          <a:solidFill>
            <a:srgbClr val="270949"/>
          </a:solidFill>
          <a:ln/>
        </p:spPr>
      </p:sp>
      <p:sp>
        <p:nvSpPr>
          <p:cNvPr id="30" name="Text 28"/>
          <p:cNvSpPr/>
          <p:nvPr/>
        </p:nvSpPr>
        <p:spPr>
          <a:xfrm>
            <a:off x="6498184" y="5148072"/>
            <a:ext cx="4907128" cy="274320"/>
          </a:xfrm>
          <a:prstGeom prst="rect">
            <a:avLst/>
          </a:prstGeom>
          <a:noFill/>
          <a:ln/>
        </p:spPr>
        <p:txBody>
          <a:bodyPr wrap="square" lIns="0" tIns="0" rIns="0" bIns="0" rtlCol="0" anchor="ctr"/>
          <a:lstStyle/>
          <a:p>
            <a:pPr indent="0" marL="0">
              <a:buNone/>
            </a:pPr>
            <a:r>
              <a:rPr lang="en-US" sz="1300" b="1" dirty="0">
                <a:solidFill>
                  <a:srgbClr val="FFFFFF"/>
                </a:solidFill>
                <a:latin typeface="Arial" pitchFamily="34" charset="0"/>
                <a:ea typeface="Arial" pitchFamily="34" charset="-122"/>
                <a:cs typeface="Arial" pitchFamily="34" charset="-120"/>
              </a:rPr>
              <a:t>Detailed Technical Report</a:t>
            </a:r>
            <a:endParaRPr lang="en-US" sz="1300" dirty="0"/>
          </a:p>
        </p:txBody>
      </p:sp>
      <p:sp>
        <p:nvSpPr>
          <p:cNvPr id="31" name="Text 29"/>
          <p:cNvSpPr/>
          <p:nvPr/>
        </p:nvSpPr>
        <p:spPr>
          <a:xfrm>
            <a:off x="6498184" y="5431536"/>
            <a:ext cx="4907128" cy="329184"/>
          </a:xfrm>
          <a:prstGeom prst="rect">
            <a:avLst/>
          </a:prstGeom>
          <a:noFill/>
          <a:ln/>
        </p:spPr>
        <p:txBody>
          <a:bodyPr wrap="square" lIns="0" tIns="0" rIns="0" bIns="0" rtlCol="0" anchor="t"/>
          <a:lstStyle/>
          <a:p>
            <a:pPr indent="0" marL="0">
              <a:lnSpc>
                <a:spcPct val="110000"/>
              </a:lnSpc>
              <a:buNone/>
            </a:pPr>
            <a:r>
              <a:rPr lang="en-US" sz="1150" dirty="0">
                <a:solidFill>
                  <a:srgbClr val="CFC6DC"/>
                </a:solidFill>
                <a:latin typeface="Arial" pitchFamily="34" charset="0"/>
                <a:ea typeface="Arial" pitchFamily="34" charset="-122"/>
                <a:cs typeface="Arial" pitchFamily="34" charset="-120"/>
              </a:rPr>
              <a:t>The full gap analysis, with a prioritised remediation roadmap and effort estimates.</a:t>
            </a:r>
            <a:endParaRPr lang="en-US" sz="1150" dirty="0"/>
          </a:p>
        </p:txBody>
      </p:sp>
      <p:sp>
        <p:nvSpPr>
          <p:cNvPr id="32" name="Text 30"/>
          <p:cNvSpPr/>
          <p:nvPr/>
        </p:nvSpPr>
        <p:spPr>
          <a:xfrm>
            <a:off x="566928" y="6035040"/>
            <a:ext cx="11057839" cy="274320"/>
          </a:xfrm>
          <a:prstGeom prst="rect">
            <a:avLst/>
          </a:prstGeom>
          <a:noFill/>
          <a:ln/>
        </p:spPr>
        <p:txBody>
          <a:bodyPr wrap="square" lIns="0" tIns="0" rIns="0" bIns="0" rtlCol="0" anchor="ctr"/>
          <a:lstStyle/>
          <a:p>
            <a:pPr algn="ctr" indent="0" marL="0">
              <a:buNone/>
            </a:pPr>
            <a:r>
              <a:rPr lang="en-US" sz="1150" b="1" dirty="0">
                <a:solidFill>
                  <a:srgbClr val="F75A3C"/>
                </a:solidFill>
                <a:latin typeface="Arial" pitchFamily="34" charset="0"/>
                <a:ea typeface="Arial" pitchFamily="34" charset="-122"/>
                <a:cs typeface="Arial" pitchFamily="34" charset="-120"/>
              </a:rPr>
              <a:t>Next step: </a:t>
            </a:r>
            <a:pPr algn="ctr" indent="0" marL="0">
              <a:buNone/>
            </a:pPr>
            <a:r>
              <a:rPr lang="en-US" sz="1150" dirty="0">
                <a:solidFill>
                  <a:srgbClr val="2A2434"/>
                </a:solidFill>
                <a:latin typeface="Arial" pitchFamily="34" charset="0"/>
                <a:ea typeface="Arial" pitchFamily="34" charset="-122"/>
                <a:cs typeface="Arial" pitchFamily="34" charset="-120"/>
              </a:rPr>
              <a:t>a 30-minute, no-obligation consult.    </a:t>
            </a:r>
            <a:pPr algn="ctr" indent="0" marL="0">
              <a:buNone/>
            </a:pPr>
            <a:r>
              <a:rPr lang="en-US" sz="1150" b="1" dirty="0">
                <a:solidFill>
                  <a:srgbClr val="2A2434"/>
                </a:solidFill>
                <a:latin typeface="Arial" pitchFamily="34" charset="0"/>
                <a:ea typeface="Arial" pitchFamily="34" charset="-122"/>
                <a:cs typeface="Arial" pitchFamily="34" charset="-120"/>
              </a:rPr>
              <a:t>Jonathan Main  ·  jonathan@isometri.net  ·  +49 173 727 5823</a:t>
            </a:r>
            <a:endParaRPr lang="en-US" sz="1150" dirty="0"/>
          </a:p>
        </p:txBody>
      </p:sp>
      <p:pic>
        <p:nvPicPr>
          <p:cNvPr id="34"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35" name="Text 31"/>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2</a:t>
            </a:r>
            <a:endParaRPr lang="en-US" sz="1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ARTICLE 20: THE TEXT</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What Article 20 actually says</a:t>
            </a:r>
            <a:endParaRPr lang="en-US" sz="3000" dirty="0"/>
          </a:p>
        </p:txBody>
      </p:sp>
      <p:sp>
        <p:nvSpPr>
          <p:cNvPr id="4" name="Shape 2"/>
          <p:cNvSpPr/>
          <p:nvPr/>
        </p:nvSpPr>
        <p:spPr>
          <a:xfrm>
            <a:off x="566928" y="1453896"/>
            <a:ext cx="5373472" cy="2022539"/>
          </a:xfrm>
          <a:prstGeom prst="roundRect">
            <a:avLst>
              <a:gd name="adj" fmla="val 2713"/>
            </a:avLst>
          </a:prstGeom>
          <a:solidFill>
            <a:srgbClr val="F5F2F7"/>
          </a:solidFill>
          <a:ln w="9525">
            <a:solidFill>
              <a:srgbClr val="E4DEEC"/>
            </a:solidFill>
            <a:prstDash val="solid"/>
          </a:ln>
        </p:spPr>
      </p:sp>
      <p:sp>
        <p:nvSpPr>
          <p:cNvPr id="5" name="Text 3"/>
          <p:cNvSpPr/>
          <p:nvPr/>
        </p:nvSpPr>
        <p:spPr>
          <a:xfrm>
            <a:off x="841248" y="1655064"/>
            <a:ext cx="4824832" cy="310896"/>
          </a:xfrm>
          <a:prstGeom prst="rect">
            <a:avLst/>
          </a:prstGeom>
          <a:noFill/>
          <a:ln/>
        </p:spPr>
        <p:txBody>
          <a:bodyPr wrap="square" lIns="0" tIns="0" rIns="0" bIns="0" rtlCol="0" anchor="ctr"/>
          <a:lstStyle/>
          <a:p>
            <a:pPr indent="0" marL="0">
              <a:buNone/>
            </a:pPr>
            <a:r>
              <a:rPr lang="en-US" sz="1250" b="1" spc="120" kern="0" dirty="0">
                <a:solidFill>
                  <a:srgbClr val="F75A3C"/>
                </a:solidFill>
                <a:latin typeface="Arial" pitchFamily="34" charset="0"/>
                <a:ea typeface="Arial" pitchFamily="34" charset="-122"/>
                <a:cs typeface="Arial" pitchFamily="34" charset="-120"/>
              </a:rPr>
              <a:t>ARTICLE 20(1)</a:t>
            </a:r>
            <a:endParaRPr lang="en-US" sz="1250" dirty="0"/>
          </a:p>
        </p:txBody>
      </p:sp>
      <p:sp>
        <p:nvSpPr>
          <p:cNvPr id="6" name="Text 4"/>
          <p:cNvSpPr/>
          <p:nvPr/>
        </p:nvSpPr>
        <p:spPr>
          <a:xfrm>
            <a:off x="841248" y="2039112"/>
            <a:ext cx="4824832" cy="1291019"/>
          </a:xfrm>
          <a:prstGeom prst="rect">
            <a:avLst/>
          </a:prstGeom>
          <a:noFill/>
          <a:ln/>
        </p:spPr>
        <p:txBody>
          <a:bodyPr wrap="square" lIns="0" tIns="0" rIns="0" bIns="0" rtlCol="0" anchor="t"/>
          <a:lstStyle/>
          <a:p>
            <a:pPr marL="177800" indent="-177800">
              <a:lnSpc>
                <a:spcPct val="110000"/>
              </a:lnSpc>
              <a:spcAft>
                <a:spcPts val="600"/>
              </a:spcAft>
              <a:buSzPct val="100000"/>
              <a:buChar char="•"/>
            </a:pPr>
            <a:r>
              <a:rPr lang="en-US" sz="1350" dirty="0">
                <a:solidFill>
                  <a:srgbClr val="2A2434"/>
                </a:solidFill>
                <a:latin typeface="Arial" pitchFamily="34" charset="0"/>
                <a:ea typeface="Arial" pitchFamily="34" charset="-122"/>
                <a:cs typeface="Arial" pitchFamily="34" charset="-120"/>
              </a:rPr>
              <a:t>Member States shall ensure that the management bodies of essential and important entities approve the cybersecurity risk-management measures taken by those entities, oversee their implementation, and can be held liable for infringements of this Directive.</a:t>
            </a:r>
            <a:endParaRPr lang="en-US" sz="1350" dirty="0"/>
          </a:p>
        </p:txBody>
      </p:sp>
      <p:sp>
        <p:nvSpPr>
          <p:cNvPr id="7" name="Shape 5"/>
          <p:cNvSpPr/>
          <p:nvPr/>
        </p:nvSpPr>
        <p:spPr>
          <a:xfrm>
            <a:off x="6251296" y="1453896"/>
            <a:ext cx="5373472" cy="2022539"/>
          </a:xfrm>
          <a:prstGeom prst="roundRect">
            <a:avLst>
              <a:gd name="adj" fmla="val 2713"/>
            </a:avLst>
          </a:prstGeom>
          <a:solidFill>
            <a:srgbClr val="F5F2F7"/>
          </a:solidFill>
          <a:ln w="9525">
            <a:solidFill>
              <a:srgbClr val="E4DEEC"/>
            </a:solidFill>
            <a:prstDash val="solid"/>
          </a:ln>
        </p:spPr>
      </p:sp>
      <p:sp>
        <p:nvSpPr>
          <p:cNvPr id="8" name="Text 6"/>
          <p:cNvSpPr/>
          <p:nvPr/>
        </p:nvSpPr>
        <p:spPr>
          <a:xfrm>
            <a:off x="6525616" y="1655064"/>
            <a:ext cx="4824832" cy="310896"/>
          </a:xfrm>
          <a:prstGeom prst="rect">
            <a:avLst/>
          </a:prstGeom>
          <a:noFill/>
          <a:ln/>
        </p:spPr>
        <p:txBody>
          <a:bodyPr wrap="square" lIns="0" tIns="0" rIns="0" bIns="0" rtlCol="0" anchor="ctr"/>
          <a:lstStyle/>
          <a:p>
            <a:pPr indent="0" marL="0">
              <a:buNone/>
            </a:pPr>
            <a:r>
              <a:rPr lang="en-US" sz="1250" b="1" spc="120" kern="0" dirty="0">
                <a:solidFill>
                  <a:srgbClr val="F75A3C"/>
                </a:solidFill>
                <a:latin typeface="Arial" pitchFamily="34" charset="0"/>
                <a:ea typeface="Arial" pitchFamily="34" charset="-122"/>
                <a:cs typeface="Arial" pitchFamily="34" charset="-120"/>
              </a:rPr>
              <a:t>ARTICLE 20(2)</a:t>
            </a:r>
            <a:endParaRPr lang="en-US" sz="1250" dirty="0"/>
          </a:p>
        </p:txBody>
      </p:sp>
      <p:sp>
        <p:nvSpPr>
          <p:cNvPr id="9" name="Text 7"/>
          <p:cNvSpPr/>
          <p:nvPr/>
        </p:nvSpPr>
        <p:spPr>
          <a:xfrm>
            <a:off x="6525616" y="2039112"/>
            <a:ext cx="4824832" cy="1291019"/>
          </a:xfrm>
          <a:prstGeom prst="rect">
            <a:avLst/>
          </a:prstGeom>
          <a:noFill/>
          <a:ln/>
        </p:spPr>
        <p:txBody>
          <a:bodyPr wrap="square" lIns="0" tIns="0" rIns="0" bIns="0" rtlCol="0" anchor="t"/>
          <a:lstStyle/>
          <a:p>
            <a:pPr marL="177800" indent="-177800">
              <a:lnSpc>
                <a:spcPct val="110000"/>
              </a:lnSpc>
              <a:spcAft>
                <a:spcPts val="600"/>
              </a:spcAft>
              <a:buSzPct val="100000"/>
              <a:buChar char="•"/>
            </a:pPr>
            <a:r>
              <a:rPr lang="en-US" sz="1350" dirty="0">
                <a:solidFill>
                  <a:srgbClr val="2A2434"/>
                </a:solidFill>
                <a:latin typeface="Arial" pitchFamily="34" charset="0"/>
                <a:ea typeface="Arial" pitchFamily="34" charset="-122"/>
                <a:cs typeface="Arial" pitchFamily="34" charset="-120"/>
              </a:rPr>
              <a:t>Member States shall ensure that the members of the management bodies are required to follow training to gain sufficient knowledge and skills to identify risks and assess cybersecurity risk-management practices and their impact on the services provided.</a:t>
            </a:r>
            <a:endParaRPr lang="en-US" sz="1350" dirty="0"/>
          </a:p>
        </p:txBody>
      </p:sp>
      <p:sp>
        <p:nvSpPr>
          <p:cNvPr id="10" name="Text 8"/>
          <p:cNvSpPr/>
          <p:nvPr/>
        </p:nvSpPr>
        <p:spPr>
          <a:xfrm>
            <a:off x="566928" y="3750755"/>
            <a:ext cx="11057839" cy="457200"/>
          </a:xfrm>
          <a:prstGeom prst="rect">
            <a:avLst/>
          </a:prstGeom>
          <a:noFill/>
          <a:ln/>
        </p:spPr>
        <p:txBody>
          <a:bodyPr wrap="square" lIns="0" tIns="0" rIns="0" bIns="0" rtlCol="0" anchor="t"/>
          <a:lstStyle/>
          <a:p>
            <a:pPr indent="0" marL="0">
              <a:buNone/>
            </a:pPr>
            <a:r>
              <a:rPr lang="en-US" sz="1400" b="1" i="1" dirty="0">
                <a:solidFill>
                  <a:srgbClr val="2A2434"/>
                </a:solidFill>
                <a:latin typeface="Arial" pitchFamily="34" charset="0"/>
                <a:ea typeface="Arial" pitchFamily="34" charset="-122"/>
                <a:cs typeface="Arial" pitchFamily="34" charset="-120"/>
              </a:rPr>
              <a:t>Four verbs, four duties: approve · oversee · be trained · be liable. None of them is satisfied by having a good IT function.</a:t>
            </a:r>
            <a:endParaRPr lang="en-US" sz="1400" dirty="0"/>
          </a:p>
        </p:txBody>
      </p:sp>
      <p:pic>
        <p:nvPicPr>
          <p:cNvPr id="12"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13" name="Text 9"/>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20</a:t>
            </a:r>
            <a:endParaRPr lang="en-US" sz="1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ARTICLE 20 IN PRACTICE</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Four duties, four pieces of evidence</a:t>
            </a:r>
            <a:endParaRPr lang="en-US" sz="3000" dirty="0"/>
          </a:p>
        </p:txBody>
      </p:sp>
      <p:sp>
        <p:nvSpPr>
          <p:cNvPr id="4" name="Text 2"/>
          <p:cNvSpPr/>
          <p:nvPr/>
        </p:nvSpPr>
        <p:spPr>
          <a:xfrm>
            <a:off x="731520" y="1453896"/>
            <a:ext cx="1440070" cy="365760"/>
          </a:xfrm>
          <a:prstGeom prst="rect">
            <a:avLst/>
          </a:prstGeom>
          <a:noFill/>
          <a:ln/>
        </p:spPr>
        <p:txBody>
          <a:bodyPr wrap="square" lIns="0" tIns="0" rIns="0" bIns="0" rtlCol="0" anchor="ctr"/>
          <a:lstStyle/>
          <a:p>
            <a:pPr indent="0" marL="0">
              <a:buNone/>
            </a:pPr>
            <a:r>
              <a:rPr lang="en-US" sz="1100" b="1" spc="120" kern="0" dirty="0">
                <a:solidFill>
                  <a:srgbClr val="F75A3C"/>
                </a:solidFill>
                <a:latin typeface="Arial" pitchFamily="34" charset="0"/>
                <a:ea typeface="Arial" pitchFamily="34" charset="-122"/>
                <a:cs typeface="Arial" pitchFamily="34" charset="-120"/>
              </a:rPr>
              <a:t>DUTY</a:t>
            </a:r>
            <a:endParaRPr lang="en-US" sz="1100" dirty="0"/>
          </a:p>
        </p:txBody>
      </p:sp>
      <p:sp>
        <p:nvSpPr>
          <p:cNvPr id="5" name="Text 3"/>
          <p:cNvSpPr/>
          <p:nvPr/>
        </p:nvSpPr>
        <p:spPr>
          <a:xfrm>
            <a:off x="2500774" y="1453896"/>
            <a:ext cx="4536265" cy="365760"/>
          </a:xfrm>
          <a:prstGeom prst="rect">
            <a:avLst/>
          </a:prstGeom>
          <a:noFill/>
          <a:ln/>
        </p:spPr>
        <p:txBody>
          <a:bodyPr wrap="square" lIns="0" tIns="0" rIns="0" bIns="0" rtlCol="0" anchor="ctr"/>
          <a:lstStyle/>
          <a:p>
            <a:pPr indent="0" marL="0">
              <a:buNone/>
            </a:pPr>
            <a:r>
              <a:rPr lang="en-US" sz="1100" b="1" spc="120" kern="0" dirty="0">
                <a:solidFill>
                  <a:srgbClr val="F75A3C"/>
                </a:solidFill>
                <a:latin typeface="Arial" pitchFamily="34" charset="0"/>
                <a:ea typeface="Arial" pitchFamily="34" charset="-122"/>
                <a:cs typeface="Arial" pitchFamily="34" charset="-120"/>
              </a:rPr>
              <a:t>WHAT IT REQUIRES</a:t>
            </a:r>
            <a:endParaRPr lang="en-US" sz="1100" dirty="0"/>
          </a:p>
        </p:txBody>
      </p:sp>
      <p:sp>
        <p:nvSpPr>
          <p:cNvPr id="6" name="Text 4"/>
          <p:cNvSpPr/>
          <p:nvPr/>
        </p:nvSpPr>
        <p:spPr>
          <a:xfrm>
            <a:off x="7366224" y="1453896"/>
            <a:ext cx="4093952" cy="365760"/>
          </a:xfrm>
          <a:prstGeom prst="rect">
            <a:avLst/>
          </a:prstGeom>
          <a:noFill/>
          <a:ln/>
        </p:spPr>
        <p:txBody>
          <a:bodyPr wrap="square" lIns="0" tIns="0" rIns="0" bIns="0" rtlCol="0" anchor="ctr"/>
          <a:lstStyle/>
          <a:p>
            <a:pPr indent="0" marL="0">
              <a:buNone/>
            </a:pPr>
            <a:r>
              <a:rPr lang="en-US" sz="1100" b="1" spc="120" kern="0" dirty="0">
                <a:solidFill>
                  <a:srgbClr val="F75A3C"/>
                </a:solidFill>
                <a:latin typeface="Arial" pitchFamily="34" charset="0"/>
                <a:ea typeface="Arial" pitchFamily="34" charset="-122"/>
                <a:cs typeface="Arial" pitchFamily="34" charset="-120"/>
              </a:rPr>
              <a:t>WHAT PROVES IT</a:t>
            </a:r>
            <a:endParaRPr lang="en-US" sz="1100" dirty="0"/>
          </a:p>
        </p:txBody>
      </p:sp>
      <p:sp>
        <p:nvSpPr>
          <p:cNvPr id="7" name="Shape 5"/>
          <p:cNvSpPr/>
          <p:nvPr/>
        </p:nvSpPr>
        <p:spPr>
          <a:xfrm>
            <a:off x="566928" y="1856232"/>
            <a:ext cx="11057839" cy="804672"/>
          </a:xfrm>
          <a:prstGeom prst="roundRect">
            <a:avLst>
              <a:gd name="adj" fmla="val 5682"/>
            </a:avLst>
          </a:prstGeom>
          <a:solidFill>
            <a:srgbClr val="F5F2F7"/>
          </a:solidFill>
          <a:ln w="6350">
            <a:solidFill>
              <a:srgbClr val="E4DEEC"/>
            </a:solidFill>
            <a:prstDash val="solid"/>
          </a:ln>
        </p:spPr>
      </p:sp>
      <p:sp>
        <p:nvSpPr>
          <p:cNvPr id="8" name="Text 6"/>
          <p:cNvSpPr/>
          <p:nvPr/>
        </p:nvSpPr>
        <p:spPr>
          <a:xfrm>
            <a:off x="731520" y="1911096"/>
            <a:ext cx="1440070" cy="694944"/>
          </a:xfrm>
          <a:prstGeom prst="rect">
            <a:avLst/>
          </a:prstGeom>
          <a:noFill/>
          <a:ln/>
        </p:spPr>
        <p:txBody>
          <a:bodyPr wrap="square" lIns="0" tIns="0" rIns="0" bIns="0" rtlCol="0" anchor="ctr"/>
          <a:lstStyle/>
          <a:p>
            <a:pPr algn="l" indent="0" marL="0">
              <a:lnSpc>
                <a:spcPct val="110000"/>
              </a:lnSpc>
              <a:buNone/>
            </a:pPr>
            <a:r>
              <a:rPr lang="en-US" sz="1200" b="1" dirty="0">
                <a:solidFill>
                  <a:srgbClr val="F75A3C"/>
                </a:solidFill>
                <a:latin typeface="Arial" pitchFamily="34" charset="0"/>
                <a:ea typeface="Arial" pitchFamily="34" charset="-122"/>
                <a:cs typeface="Arial" pitchFamily="34" charset="-120"/>
              </a:rPr>
              <a:t>Approve</a:t>
            </a:r>
            <a:endParaRPr lang="en-US" sz="1200" dirty="0"/>
          </a:p>
        </p:txBody>
      </p:sp>
      <p:sp>
        <p:nvSpPr>
          <p:cNvPr id="9" name="Text 7"/>
          <p:cNvSpPr/>
          <p:nvPr/>
        </p:nvSpPr>
        <p:spPr>
          <a:xfrm>
            <a:off x="2500774" y="1911096"/>
            <a:ext cx="4536265" cy="694944"/>
          </a:xfrm>
          <a:prstGeom prst="rect">
            <a:avLst/>
          </a:prstGeom>
          <a:noFill/>
          <a:ln/>
        </p:spPr>
        <p:txBody>
          <a:bodyPr wrap="square" lIns="0" tIns="0" rIns="0" bIns="0" rtlCol="0" anchor="ctr"/>
          <a:lstStyle/>
          <a:p>
            <a:pPr algn="l" indent="0" marL="0">
              <a:lnSpc>
                <a:spcPct val="110000"/>
              </a:lnSpc>
              <a:buNone/>
            </a:pPr>
            <a:r>
              <a:rPr lang="en-US" sz="1200" dirty="0">
                <a:solidFill>
                  <a:srgbClr val="2A2434"/>
                </a:solidFill>
                <a:latin typeface="Arial" pitchFamily="34" charset="0"/>
                <a:ea typeface="Arial" pitchFamily="34" charset="-122"/>
                <a:cs typeface="Arial" pitchFamily="34" charset="-120"/>
              </a:rPr>
              <a:t>The management body formally approves the risk-management measures: the measures themselves, not the ISMS policy in the abstract.</a:t>
            </a:r>
            <a:endParaRPr lang="en-US" sz="1200" dirty="0"/>
          </a:p>
        </p:txBody>
      </p:sp>
      <p:sp>
        <p:nvSpPr>
          <p:cNvPr id="10" name="Text 8"/>
          <p:cNvSpPr/>
          <p:nvPr/>
        </p:nvSpPr>
        <p:spPr>
          <a:xfrm>
            <a:off x="7366224" y="1911096"/>
            <a:ext cx="4093952" cy="694944"/>
          </a:xfrm>
          <a:prstGeom prst="rect">
            <a:avLst/>
          </a:prstGeom>
          <a:noFill/>
          <a:ln/>
        </p:spPr>
        <p:txBody>
          <a:bodyPr wrap="square" lIns="0" tIns="0" rIns="0" bIns="0" rtlCol="0" anchor="ctr"/>
          <a:lstStyle/>
          <a:p>
            <a:pPr algn="l" indent="0" marL="0">
              <a:lnSpc>
                <a:spcPct val="110000"/>
              </a:lnSpc>
              <a:buNone/>
            </a:pPr>
            <a:r>
              <a:rPr lang="en-US" sz="1200" dirty="0">
                <a:solidFill>
                  <a:srgbClr val="2A2434"/>
                </a:solidFill>
                <a:latin typeface="Arial" pitchFamily="34" charset="0"/>
                <a:ea typeface="Arial" pitchFamily="34" charset="-122"/>
                <a:cs typeface="Arial" pitchFamily="34" charset="-120"/>
              </a:rPr>
              <a:t>A dated decision record naming what was approved, on what basis, and by whom.</a:t>
            </a:r>
            <a:endParaRPr lang="en-US" sz="1200" dirty="0"/>
          </a:p>
        </p:txBody>
      </p:sp>
      <p:sp>
        <p:nvSpPr>
          <p:cNvPr id="11" name="Shape 9"/>
          <p:cNvSpPr/>
          <p:nvPr/>
        </p:nvSpPr>
        <p:spPr>
          <a:xfrm>
            <a:off x="566928" y="2752344"/>
            <a:ext cx="11057839" cy="615696"/>
          </a:xfrm>
          <a:prstGeom prst="roundRect">
            <a:avLst>
              <a:gd name="adj" fmla="val 7426"/>
            </a:avLst>
          </a:prstGeom>
          <a:solidFill>
            <a:srgbClr val="FBFAFC"/>
          </a:solidFill>
          <a:ln w="6350">
            <a:solidFill>
              <a:srgbClr val="E4DEEC"/>
            </a:solidFill>
            <a:prstDash val="solid"/>
          </a:ln>
        </p:spPr>
      </p:sp>
      <p:sp>
        <p:nvSpPr>
          <p:cNvPr id="12" name="Text 10"/>
          <p:cNvSpPr/>
          <p:nvPr/>
        </p:nvSpPr>
        <p:spPr>
          <a:xfrm>
            <a:off x="731520" y="2807208"/>
            <a:ext cx="1440070" cy="505968"/>
          </a:xfrm>
          <a:prstGeom prst="rect">
            <a:avLst/>
          </a:prstGeom>
          <a:noFill/>
          <a:ln/>
        </p:spPr>
        <p:txBody>
          <a:bodyPr wrap="square" lIns="0" tIns="0" rIns="0" bIns="0" rtlCol="0" anchor="ctr"/>
          <a:lstStyle/>
          <a:p>
            <a:pPr algn="l" indent="0" marL="0">
              <a:lnSpc>
                <a:spcPct val="110000"/>
              </a:lnSpc>
              <a:buNone/>
            </a:pPr>
            <a:r>
              <a:rPr lang="en-US" sz="1200" b="1" dirty="0">
                <a:solidFill>
                  <a:srgbClr val="F75A3C"/>
                </a:solidFill>
                <a:latin typeface="Arial" pitchFamily="34" charset="0"/>
                <a:ea typeface="Arial" pitchFamily="34" charset="-122"/>
                <a:cs typeface="Arial" pitchFamily="34" charset="-120"/>
              </a:rPr>
              <a:t>Oversee</a:t>
            </a:r>
            <a:endParaRPr lang="en-US" sz="1200" dirty="0"/>
          </a:p>
        </p:txBody>
      </p:sp>
      <p:sp>
        <p:nvSpPr>
          <p:cNvPr id="13" name="Text 11"/>
          <p:cNvSpPr/>
          <p:nvPr/>
        </p:nvSpPr>
        <p:spPr>
          <a:xfrm>
            <a:off x="2500774" y="2807208"/>
            <a:ext cx="4536265" cy="505968"/>
          </a:xfrm>
          <a:prstGeom prst="rect">
            <a:avLst/>
          </a:prstGeom>
          <a:noFill/>
          <a:ln/>
        </p:spPr>
        <p:txBody>
          <a:bodyPr wrap="square" lIns="0" tIns="0" rIns="0" bIns="0" rtlCol="0" anchor="ctr"/>
          <a:lstStyle/>
          <a:p>
            <a:pPr algn="l" indent="0" marL="0">
              <a:lnSpc>
                <a:spcPct val="110000"/>
              </a:lnSpc>
              <a:buNone/>
            </a:pPr>
            <a:r>
              <a:rPr lang="en-US" sz="1200" dirty="0">
                <a:solidFill>
                  <a:srgbClr val="2A2434"/>
                </a:solidFill>
                <a:latin typeface="Arial" pitchFamily="34" charset="0"/>
                <a:ea typeface="Arial" pitchFamily="34" charset="-122"/>
                <a:cs typeface="Arial" pitchFamily="34" charset="-120"/>
              </a:rPr>
              <a:t>The body actively supervises implementation and challenges it, on a defined cadence, not a one-off.</a:t>
            </a:r>
            <a:endParaRPr lang="en-US" sz="1200" dirty="0"/>
          </a:p>
        </p:txBody>
      </p:sp>
      <p:sp>
        <p:nvSpPr>
          <p:cNvPr id="14" name="Text 12"/>
          <p:cNvSpPr/>
          <p:nvPr/>
        </p:nvSpPr>
        <p:spPr>
          <a:xfrm>
            <a:off x="7366224" y="2807208"/>
            <a:ext cx="4093952" cy="505968"/>
          </a:xfrm>
          <a:prstGeom prst="rect">
            <a:avLst/>
          </a:prstGeom>
          <a:noFill/>
          <a:ln/>
        </p:spPr>
        <p:txBody>
          <a:bodyPr wrap="square" lIns="0" tIns="0" rIns="0" bIns="0" rtlCol="0" anchor="ctr"/>
          <a:lstStyle/>
          <a:p>
            <a:pPr algn="l" indent="0" marL="0">
              <a:lnSpc>
                <a:spcPct val="110000"/>
              </a:lnSpc>
              <a:buNone/>
            </a:pPr>
            <a:r>
              <a:rPr lang="en-US" sz="1200" dirty="0">
                <a:solidFill>
                  <a:srgbClr val="2A2434"/>
                </a:solidFill>
                <a:latin typeface="Arial" pitchFamily="34" charset="0"/>
                <a:ea typeface="Arial" pitchFamily="34" charset="-122"/>
                <a:cs typeface="Arial" pitchFamily="34" charset="-120"/>
              </a:rPr>
              <a:t>A standing agenda item, metrics reviewed, decisions and challenges minuted over time.</a:t>
            </a:r>
            <a:endParaRPr lang="en-US" sz="1200" dirty="0"/>
          </a:p>
        </p:txBody>
      </p:sp>
      <p:sp>
        <p:nvSpPr>
          <p:cNvPr id="15" name="Shape 13"/>
          <p:cNvSpPr/>
          <p:nvPr/>
        </p:nvSpPr>
        <p:spPr>
          <a:xfrm>
            <a:off x="566928" y="3459480"/>
            <a:ext cx="11057839" cy="615696"/>
          </a:xfrm>
          <a:prstGeom prst="roundRect">
            <a:avLst>
              <a:gd name="adj" fmla="val 7426"/>
            </a:avLst>
          </a:prstGeom>
          <a:solidFill>
            <a:srgbClr val="F5F2F7"/>
          </a:solidFill>
          <a:ln w="6350">
            <a:solidFill>
              <a:srgbClr val="E4DEEC"/>
            </a:solidFill>
            <a:prstDash val="solid"/>
          </a:ln>
        </p:spPr>
      </p:sp>
      <p:sp>
        <p:nvSpPr>
          <p:cNvPr id="16" name="Text 14"/>
          <p:cNvSpPr/>
          <p:nvPr/>
        </p:nvSpPr>
        <p:spPr>
          <a:xfrm>
            <a:off x="731520" y="3514344"/>
            <a:ext cx="1440070" cy="505968"/>
          </a:xfrm>
          <a:prstGeom prst="rect">
            <a:avLst/>
          </a:prstGeom>
          <a:noFill/>
          <a:ln/>
        </p:spPr>
        <p:txBody>
          <a:bodyPr wrap="square" lIns="0" tIns="0" rIns="0" bIns="0" rtlCol="0" anchor="ctr"/>
          <a:lstStyle/>
          <a:p>
            <a:pPr algn="l" indent="0" marL="0">
              <a:lnSpc>
                <a:spcPct val="110000"/>
              </a:lnSpc>
              <a:buNone/>
            </a:pPr>
            <a:r>
              <a:rPr lang="en-US" sz="1200" b="1" dirty="0">
                <a:solidFill>
                  <a:srgbClr val="F75A3C"/>
                </a:solidFill>
                <a:latin typeface="Arial" pitchFamily="34" charset="0"/>
                <a:ea typeface="Arial" pitchFamily="34" charset="-122"/>
                <a:cs typeface="Arial" pitchFamily="34" charset="-120"/>
              </a:rPr>
              <a:t>Be trained</a:t>
            </a:r>
            <a:endParaRPr lang="en-US" sz="1200" dirty="0"/>
          </a:p>
        </p:txBody>
      </p:sp>
      <p:sp>
        <p:nvSpPr>
          <p:cNvPr id="17" name="Text 15"/>
          <p:cNvSpPr/>
          <p:nvPr/>
        </p:nvSpPr>
        <p:spPr>
          <a:xfrm>
            <a:off x="2500774" y="3514344"/>
            <a:ext cx="4536265" cy="505968"/>
          </a:xfrm>
          <a:prstGeom prst="rect">
            <a:avLst/>
          </a:prstGeom>
          <a:noFill/>
          <a:ln/>
        </p:spPr>
        <p:txBody>
          <a:bodyPr wrap="square" lIns="0" tIns="0" rIns="0" bIns="0" rtlCol="0" anchor="ctr"/>
          <a:lstStyle/>
          <a:p>
            <a:pPr algn="l" indent="0" marL="0">
              <a:lnSpc>
                <a:spcPct val="110000"/>
              </a:lnSpc>
              <a:buNone/>
            </a:pPr>
            <a:r>
              <a:rPr lang="en-US" sz="1200" dirty="0">
                <a:solidFill>
                  <a:srgbClr val="2A2434"/>
                </a:solidFill>
                <a:latin typeface="Arial" pitchFamily="34" charset="0"/>
                <a:ea typeface="Arial" pitchFamily="34" charset="-122"/>
                <a:cs typeface="Arial" pitchFamily="34" charset="-120"/>
              </a:rPr>
              <a:t>Members have sufficient knowledge to identify risk and assess practices, to judge controls, not run them.</a:t>
            </a:r>
            <a:endParaRPr lang="en-US" sz="1200" dirty="0"/>
          </a:p>
        </p:txBody>
      </p:sp>
      <p:sp>
        <p:nvSpPr>
          <p:cNvPr id="18" name="Text 16"/>
          <p:cNvSpPr/>
          <p:nvPr/>
        </p:nvSpPr>
        <p:spPr>
          <a:xfrm>
            <a:off x="7366224" y="3514344"/>
            <a:ext cx="4093952" cy="505968"/>
          </a:xfrm>
          <a:prstGeom prst="rect">
            <a:avLst/>
          </a:prstGeom>
          <a:noFill/>
          <a:ln/>
        </p:spPr>
        <p:txBody>
          <a:bodyPr wrap="square" lIns="0" tIns="0" rIns="0" bIns="0" rtlCol="0" anchor="ctr"/>
          <a:lstStyle/>
          <a:p>
            <a:pPr algn="l" indent="0" marL="0">
              <a:lnSpc>
                <a:spcPct val="110000"/>
              </a:lnSpc>
              <a:buNone/>
            </a:pPr>
            <a:r>
              <a:rPr lang="en-US" sz="1200" dirty="0">
                <a:solidFill>
                  <a:srgbClr val="2A2434"/>
                </a:solidFill>
                <a:latin typeface="Arial" pitchFamily="34" charset="0"/>
                <a:ea typeface="Arial" pitchFamily="34" charset="-122"/>
                <a:cs typeface="Arial" pitchFamily="34" charset="-120"/>
              </a:rPr>
              <a:t>Training records: content, attendance, date, refresh cycle, and sector relevance.</a:t>
            </a:r>
            <a:endParaRPr lang="en-US" sz="1200" dirty="0"/>
          </a:p>
        </p:txBody>
      </p:sp>
      <p:sp>
        <p:nvSpPr>
          <p:cNvPr id="19" name="Shape 17"/>
          <p:cNvSpPr/>
          <p:nvPr/>
        </p:nvSpPr>
        <p:spPr>
          <a:xfrm>
            <a:off x="566928" y="4166616"/>
            <a:ext cx="11057839" cy="615696"/>
          </a:xfrm>
          <a:prstGeom prst="roundRect">
            <a:avLst>
              <a:gd name="adj" fmla="val 7426"/>
            </a:avLst>
          </a:prstGeom>
          <a:solidFill>
            <a:srgbClr val="FBFAFC"/>
          </a:solidFill>
          <a:ln w="6350">
            <a:solidFill>
              <a:srgbClr val="E4DEEC"/>
            </a:solidFill>
            <a:prstDash val="solid"/>
          </a:ln>
        </p:spPr>
      </p:sp>
      <p:sp>
        <p:nvSpPr>
          <p:cNvPr id="20" name="Text 18"/>
          <p:cNvSpPr/>
          <p:nvPr/>
        </p:nvSpPr>
        <p:spPr>
          <a:xfrm>
            <a:off x="731520" y="4221480"/>
            <a:ext cx="1440070" cy="505968"/>
          </a:xfrm>
          <a:prstGeom prst="rect">
            <a:avLst/>
          </a:prstGeom>
          <a:noFill/>
          <a:ln/>
        </p:spPr>
        <p:txBody>
          <a:bodyPr wrap="square" lIns="0" tIns="0" rIns="0" bIns="0" rtlCol="0" anchor="ctr"/>
          <a:lstStyle/>
          <a:p>
            <a:pPr algn="l" indent="0" marL="0">
              <a:lnSpc>
                <a:spcPct val="110000"/>
              </a:lnSpc>
              <a:buNone/>
            </a:pPr>
            <a:r>
              <a:rPr lang="en-US" sz="1200" b="1" dirty="0">
                <a:solidFill>
                  <a:srgbClr val="F75A3C"/>
                </a:solidFill>
                <a:latin typeface="Arial" pitchFamily="34" charset="0"/>
                <a:ea typeface="Arial" pitchFamily="34" charset="-122"/>
                <a:cs typeface="Arial" pitchFamily="34" charset="-120"/>
              </a:rPr>
              <a:t>Be liable</a:t>
            </a:r>
            <a:endParaRPr lang="en-US" sz="1200" dirty="0"/>
          </a:p>
        </p:txBody>
      </p:sp>
      <p:sp>
        <p:nvSpPr>
          <p:cNvPr id="21" name="Text 19"/>
          <p:cNvSpPr/>
          <p:nvPr/>
        </p:nvSpPr>
        <p:spPr>
          <a:xfrm>
            <a:off x="2500774" y="4221480"/>
            <a:ext cx="4536265" cy="505968"/>
          </a:xfrm>
          <a:prstGeom prst="rect">
            <a:avLst/>
          </a:prstGeom>
          <a:noFill/>
          <a:ln/>
        </p:spPr>
        <p:txBody>
          <a:bodyPr wrap="square" lIns="0" tIns="0" rIns="0" bIns="0" rtlCol="0" anchor="ctr"/>
          <a:lstStyle/>
          <a:p>
            <a:pPr algn="l" indent="0" marL="0">
              <a:lnSpc>
                <a:spcPct val="110000"/>
              </a:lnSpc>
              <a:buNone/>
            </a:pPr>
            <a:r>
              <a:rPr lang="en-US" sz="1200" dirty="0">
                <a:solidFill>
                  <a:srgbClr val="2A2434"/>
                </a:solidFill>
                <a:latin typeface="Arial" pitchFamily="34" charset="0"/>
                <a:ea typeface="Arial" pitchFamily="34" charset="-122"/>
                <a:cs typeface="Arial" pitchFamily="34" charset="-120"/>
              </a:rPr>
              <a:t>Infringements can attach to the management body. Ignorance is not a defence when training is itself a duty.</a:t>
            </a:r>
            <a:endParaRPr lang="en-US" sz="1200" dirty="0"/>
          </a:p>
        </p:txBody>
      </p:sp>
      <p:sp>
        <p:nvSpPr>
          <p:cNvPr id="22" name="Text 20"/>
          <p:cNvSpPr/>
          <p:nvPr/>
        </p:nvSpPr>
        <p:spPr>
          <a:xfrm>
            <a:off x="7366224" y="4221480"/>
            <a:ext cx="4093952" cy="505968"/>
          </a:xfrm>
          <a:prstGeom prst="rect">
            <a:avLst/>
          </a:prstGeom>
          <a:noFill/>
          <a:ln/>
        </p:spPr>
        <p:txBody>
          <a:bodyPr wrap="square" lIns="0" tIns="0" rIns="0" bIns="0" rtlCol="0" anchor="ctr"/>
          <a:lstStyle/>
          <a:p>
            <a:pPr algn="l" indent="0" marL="0">
              <a:lnSpc>
                <a:spcPct val="110000"/>
              </a:lnSpc>
              <a:buNone/>
            </a:pPr>
            <a:r>
              <a:rPr lang="en-US" sz="1200" dirty="0">
                <a:solidFill>
                  <a:srgbClr val="2A2434"/>
                </a:solidFill>
                <a:latin typeface="Arial" pitchFamily="34" charset="0"/>
                <a:ea typeface="Arial" pitchFamily="34" charset="-122"/>
                <a:cs typeface="Arial" pitchFamily="34" charset="-120"/>
              </a:rPr>
              <a:t>The three artefacts above are the defence. Nothing else substitutes for them.</a:t>
            </a:r>
            <a:endParaRPr lang="en-US" sz="1200" dirty="0"/>
          </a:p>
        </p:txBody>
      </p:sp>
      <p:sp>
        <p:nvSpPr>
          <p:cNvPr id="23" name="Text 21"/>
          <p:cNvSpPr/>
          <p:nvPr/>
        </p:nvSpPr>
        <p:spPr>
          <a:xfrm>
            <a:off x="566928" y="5056632"/>
            <a:ext cx="11057839" cy="365760"/>
          </a:xfrm>
          <a:prstGeom prst="rect">
            <a:avLst/>
          </a:prstGeom>
          <a:noFill/>
          <a:ln/>
        </p:spPr>
        <p:txBody>
          <a:bodyPr wrap="square" lIns="0" tIns="0" rIns="0" bIns="0" rtlCol="0" anchor="t"/>
          <a:lstStyle/>
          <a:p>
            <a:pPr indent="0" marL="0">
              <a:buNone/>
            </a:pPr>
            <a:r>
              <a:rPr lang="en-US" sz="1300" i="1" dirty="0">
                <a:solidFill>
                  <a:srgbClr val="2A2434"/>
                </a:solidFill>
                <a:latin typeface="Arial" pitchFamily="34" charset="0"/>
                <a:ea typeface="Arial" pitchFamily="34" charset="-122"/>
                <a:cs typeface="Arial" pitchFamily="34" charset="-120"/>
              </a:rPr>
              <a:t>If a duty has no evidence, the regulator's working assumption is that the duty was not discharged.</a:t>
            </a:r>
            <a:endParaRPr lang="en-US" sz="1300" dirty="0"/>
          </a:p>
        </p:txBody>
      </p:sp>
      <p:pic>
        <p:nvPicPr>
          <p:cNvPr id="25"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26" name="Text 22"/>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21</a:t>
            </a:r>
            <a:endParaRPr lang="en-US" sz="1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ARTICLE 20(1) · DUTY ONE</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Approve</a:t>
            </a:r>
            <a:endParaRPr lang="en-US" sz="3000" dirty="0"/>
          </a:p>
        </p:txBody>
      </p:sp>
      <p:sp>
        <p:nvSpPr>
          <p:cNvPr id="4" name="Text 2"/>
          <p:cNvSpPr/>
          <p:nvPr/>
        </p:nvSpPr>
        <p:spPr>
          <a:xfrm>
            <a:off x="566928" y="1335024"/>
            <a:ext cx="11057839" cy="47879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“Approve” means a decision was taken, on an informed basis, by an identified body, on a specific date, and can be produced later.</a:t>
            </a:r>
            <a:endParaRPr lang="en-US" sz="1450" dirty="0"/>
          </a:p>
        </p:txBody>
      </p:sp>
      <p:sp>
        <p:nvSpPr>
          <p:cNvPr id="5" name="Shape 3"/>
          <p:cNvSpPr/>
          <p:nvPr/>
        </p:nvSpPr>
        <p:spPr>
          <a:xfrm>
            <a:off x="566928" y="2005838"/>
            <a:ext cx="5373472" cy="2986024"/>
          </a:xfrm>
          <a:prstGeom prst="roundRect">
            <a:avLst>
              <a:gd name="adj" fmla="val 1837"/>
            </a:avLst>
          </a:prstGeom>
          <a:solidFill>
            <a:srgbClr val="F5F2F7"/>
          </a:solidFill>
          <a:ln w="9525">
            <a:solidFill>
              <a:srgbClr val="E4DEEC"/>
            </a:solidFill>
            <a:prstDash val="solid"/>
          </a:ln>
        </p:spPr>
      </p:sp>
      <p:sp>
        <p:nvSpPr>
          <p:cNvPr id="6" name="Text 4"/>
          <p:cNvSpPr/>
          <p:nvPr/>
        </p:nvSpPr>
        <p:spPr>
          <a:xfrm>
            <a:off x="841248" y="2207006"/>
            <a:ext cx="4824832" cy="310896"/>
          </a:xfrm>
          <a:prstGeom prst="rect">
            <a:avLst/>
          </a:prstGeom>
          <a:noFill/>
          <a:ln/>
        </p:spPr>
        <p:txBody>
          <a:bodyPr wrap="square" lIns="0" tIns="0" rIns="0" bIns="0" rtlCol="0" anchor="ctr"/>
          <a:lstStyle/>
          <a:p>
            <a:pPr indent="0" marL="0">
              <a:buNone/>
            </a:pPr>
            <a:r>
              <a:rPr lang="en-US" sz="1250" b="1" spc="120" kern="0" dirty="0">
                <a:solidFill>
                  <a:srgbClr val="F75A3C"/>
                </a:solidFill>
                <a:latin typeface="Arial" pitchFamily="34" charset="0"/>
                <a:ea typeface="Arial" pitchFamily="34" charset="-122"/>
                <a:cs typeface="Arial" pitchFamily="34" charset="-120"/>
              </a:rPr>
              <a:t>WHAT USUALLY EXISTS</a:t>
            </a:r>
            <a:endParaRPr lang="en-US" sz="1250" dirty="0"/>
          </a:p>
        </p:txBody>
      </p:sp>
      <p:sp>
        <p:nvSpPr>
          <p:cNvPr id="7" name="Text 5"/>
          <p:cNvSpPr/>
          <p:nvPr/>
        </p:nvSpPr>
        <p:spPr>
          <a:xfrm>
            <a:off x="841248" y="2591054"/>
            <a:ext cx="4824832" cy="2254504"/>
          </a:xfrm>
          <a:prstGeom prst="rect">
            <a:avLst/>
          </a:prstGeom>
          <a:noFill/>
          <a:ln/>
        </p:spPr>
        <p:txBody>
          <a:bodyPr wrap="square" lIns="0" tIns="0" rIns="0" bIns="0" rtlCol="0" anchor="t"/>
          <a:lstStyle/>
          <a:p>
            <a:pPr marL="177800" indent="-177800">
              <a:lnSpc>
                <a:spcPct val="110000"/>
              </a:lnSpc>
              <a:spcAft>
                <a:spcPts val="600"/>
              </a:spcAft>
              <a:buSzPct val="100000"/>
              <a:buChar char="•"/>
            </a:pPr>
            <a:r>
              <a:rPr lang="en-US" sz="1300" dirty="0">
                <a:solidFill>
                  <a:srgbClr val="2A2434"/>
                </a:solidFill>
                <a:latin typeface="Arial" pitchFamily="34" charset="0"/>
                <a:ea typeface="Arial" pitchFamily="34" charset="-122"/>
                <a:cs typeface="Arial" pitchFamily="34" charset="-120"/>
              </a:rPr>
              <a:t>An ISMS management review attended by one executive</a:t>
            </a:r>
            <a:endParaRPr lang="en-US" sz="1300" dirty="0"/>
          </a:p>
          <a:p>
            <a:pPr marL="177800" indent="-177800">
              <a:lnSpc>
                <a:spcPct val="110000"/>
              </a:lnSpc>
              <a:spcAft>
                <a:spcPts val="600"/>
              </a:spcAft>
              <a:buSzPct val="100000"/>
              <a:buChar char="•"/>
            </a:pPr>
            <a:r>
              <a:rPr lang="en-US" sz="1300" dirty="0">
                <a:solidFill>
                  <a:srgbClr val="2A2434"/>
                </a:solidFill>
                <a:latin typeface="Arial" pitchFamily="34" charset="0"/>
                <a:ea typeface="Arial" pitchFamily="34" charset="-122"/>
                <a:cs typeface="Arial" pitchFamily="34" charset="-120"/>
              </a:rPr>
              <a:t>A security update noted in board minutes</a:t>
            </a:r>
            <a:endParaRPr lang="en-US" sz="1300" dirty="0"/>
          </a:p>
          <a:p>
            <a:pPr marL="177800" indent="-177800">
              <a:lnSpc>
                <a:spcPct val="110000"/>
              </a:lnSpc>
              <a:spcAft>
                <a:spcPts val="600"/>
              </a:spcAft>
              <a:buSzPct val="100000"/>
              <a:buChar char="•"/>
            </a:pPr>
            <a:r>
              <a:rPr lang="en-US" sz="1300" dirty="0">
                <a:solidFill>
                  <a:srgbClr val="2A2434"/>
                </a:solidFill>
                <a:latin typeface="Arial" pitchFamily="34" charset="0"/>
                <a:ea typeface="Arial" pitchFamily="34" charset="-122"/>
                <a:cs typeface="Arial" pitchFamily="34" charset="-120"/>
              </a:rPr>
              <a:t>A certificate on the wall and a policy set signed years ago</a:t>
            </a:r>
            <a:endParaRPr lang="en-US" sz="1300" dirty="0"/>
          </a:p>
          <a:p>
            <a:pPr marL="177800" indent="-177800">
              <a:lnSpc>
                <a:spcPct val="110000"/>
              </a:lnSpc>
              <a:spcAft>
                <a:spcPts val="600"/>
              </a:spcAft>
              <a:buSzPct val="100000"/>
              <a:buChar char="•"/>
            </a:pPr>
            <a:r>
              <a:rPr lang="en-US" sz="1300" dirty="0">
                <a:solidFill>
                  <a:srgbClr val="2A2434"/>
                </a:solidFill>
                <a:latin typeface="Arial" pitchFamily="34" charset="0"/>
                <a:ea typeface="Arial" pitchFamily="34" charset="-122"/>
                <a:cs typeface="Arial" pitchFamily="34" charset="-120"/>
              </a:rPr>
              <a:t>A budget line approved without the risk basis recorded</a:t>
            </a:r>
            <a:endParaRPr lang="en-US" sz="1300" dirty="0"/>
          </a:p>
        </p:txBody>
      </p:sp>
      <p:sp>
        <p:nvSpPr>
          <p:cNvPr id="8" name="Shape 6"/>
          <p:cNvSpPr/>
          <p:nvPr/>
        </p:nvSpPr>
        <p:spPr>
          <a:xfrm>
            <a:off x="6251296" y="2005838"/>
            <a:ext cx="5373472" cy="2986024"/>
          </a:xfrm>
          <a:prstGeom prst="roundRect">
            <a:avLst>
              <a:gd name="adj" fmla="val 1837"/>
            </a:avLst>
          </a:prstGeom>
          <a:solidFill>
            <a:srgbClr val="F5F2F7"/>
          </a:solidFill>
          <a:ln w="9525">
            <a:solidFill>
              <a:srgbClr val="E4DEEC"/>
            </a:solidFill>
            <a:prstDash val="solid"/>
          </a:ln>
        </p:spPr>
      </p:sp>
      <p:sp>
        <p:nvSpPr>
          <p:cNvPr id="9" name="Text 7"/>
          <p:cNvSpPr/>
          <p:nvPr/>
        </p:nvSpPr>
        <p:spPr>
          <a:xfrm>
            <a:off x="6525616" y="2207006"/>
            <a:ext cx="4824832" cy="310896"/>
          </a:xfrm>
          <a:prstGeom prst="rect">
            <a:avLst/>
          </a:prstGeom>
          <a:noFill/>
          <a:ln/>
        </p:spPr>
        <p:txBody>
          <a:bodyPr wrap="square" lIns="0" tIns="0" rIns="0" bIns="0" rtlCol="0" anchor="ctr"/>
          <a:lstStyle/>
          <a:p>
            <a:pPr indent="0" marL="0">
              <a:buNone/>
            </a:pPr>
            <a:r>
              <a:rPr lang="en-US" sz="1250" b="1" spc="120" kern="0" dirty="0">
                <a:solidFill>
                  <a:srgbClr val="F75A3C"/>
                </a:solidFill>
                <a:latin typeface="Arial" pitchFamily="34" charset="0"/>
                <a:ea typeface="Arial" pitchFamily="34" charset="-122"/>
                <a:cs typeface="Arial" pitchFamily="34" charset="-120"/>
              </a:rPr>
              <a:t>WHAT ARTICLE 20 EXPECTS</a:t>
            </a:r>
            <a:endParaRPr lang="en-US" sz="1250" dirty="0"/>
          </a:p>
        </p:txBody>
      </p:sp>
      <p:sp>
        <p:nvSpPr>
          <p:cNvPr id="10" name="Text 8"/>
          <p:cNvSpPr/>
          <p:nvPr/>
        </p:nvSpPr>
        <p:spPr>
          <a:xfrm>
            <a:off x="6525616" y="2591054"/>
            <a:ext cx="4824832" cy="2254504"/>
          </a:xfrm>
          <a:prstGeom prst="rect">
            <a:avLst/>
          </a:prstGeom>
          <a:noFill/>
          <a:ln/>
        </p:spPr>
        <p:txBody>
          <a:bodyPr wrap="square" lIns="0" tIns="0" rIns="0" bIns="0" rtlCol="0" anchor="t"/>
          <a:lstStyle/>
          <a:p>
            <a:pPr marL="177800" indent="-177800">
              <a:lnSpc>
                <a:spcPct val="110000"/>
              </a:lnSpc>
              <a:spcAft>
                <a:spcPts val="600"/>
              </a:spcAft>
              <a:buSzPct val="100000"/>
              <a:buChar char="•"/>
            </a:pPr>
            <a:r>
              <a:rPr lang="en-US" sz="1300" dirty="0">
                <a:solidFill>
                  <a:srgbClr val="2A2434"/>
                </a:solidFill>
                <a:latin typeface="Arial" pitchFamily="34" charset="0"/>
                <a:ea typeface="Arial" pitchFamily="34" charset="-122"/>
                <a:cs typeface="Arial" pitchFamily="34" charset="-120"/>
              </a:rPr>
              <a:t>A named body formally identified as the “management body” for NIS2</a:t>
            </a:r>
            <a:endParaRPr lang="en-US" sz="1300" dirty="0"/>
          </a:p>
          <a:p>
            <a:pPr marL="177800" indent="-177800">
              <a:lnSpc>
                <a:spcPct val="110000"/>
              </a:lnSpc>
              <a:spcAft>
                <a:spcPts val="600"/>
              </a:spcAft>
              <a:buSzPct val="100000"/>
              <a:buChar char="•"/>
            </a:pPr>
            <a:r>
              <a:rPr lang="en-US" sz="1300" dirty="0">
                <a:solidFill>
                  <a:srgbClr val="2A2434"/>
                </a:solidFill>
                <a:latin typeface="Arial" pitchFamily="34" charset="0"/>
                <a:ea typeface="Arial" pitchFamily="34" charset="-122"/>
                <a:cs typeface="Arial" pitchFamily="34" charset="-120"/>
              </a:rPr>
              <a:t>An explicit approval of the risk-management measures, referencing the risk assessment they respond to</a:t>
            </a:r>
            <a:endParaRPr lang="en-US" sz="1300" dirty="0"/>
          </a:p>
          <a:p>
            <a:pPr marL="177800" indent="-177800">
              <a:lnSpc>
                <a:spcPct val="110000"/>
              </a:lnSpc>
              <a:spcAft>
                <a:spcPts val="600"/>
              </a:spcAft>
              <a:buSzPct val="100000"/>
              <a:buChar char="•"/>
            </a:pPr>
            <a:r>
              <a:rPr lang="en-US" sz="1300" dirty="0">
                <a:solidFill>
                  <a:srgbClr val="2A2434"/>
                </a:solidFill>
                <a:latin typeface="Arial" pitchFamily="34" charset="0"/>
                <a:ea typeface="Arial" pitchFamily="34" charset="-122"/>
                <a:cs typeface="Arial" pitchFamily="34" charset="-120"/>
              </a:rPr>
              <a:t>A record of what was considered, decided, rejected and why</a:t>
            </a:r>
            <a:endParaRPr lang="en-US" sz="1300" dirty="0"/>
          </a:p>
          <a:p>
            <a:pPr marL="177800" indent="-177800">
              <a:lnSpc>
                <a:spcPct val="110000"/>
              </a:lnSpc>
              <a:spcAft>
                <a:spcPts val="600"/>
              </a:spcAft>
              <a:buSzPct val="100000"/>
              <a:buChar char="•"/>
            </a:pPr>
            <a:r>
              <a:rPr lang="en-US" sz="1300" dirty="0">
                <a:solidFill>
                  <a:srgbClr val="2A2434"/>
                </a:solidFill>
                <a:latin typeface="Arial" pitchFamily="34" charset="0"/>
                <a:ea typeface="Arial" pitchFamily="34" charset="-122"/>
                <a:cs typeface="Arial" pitchFamily="34" charset="-120"/>
              </a:rPr>
              <a:t>Re-approval whenever the risk picture or the measures materially change</a:t>
            </a:r>
            <a:endParaRPr lang="en-US" sz="1300" dirty="0"/>
          </a:p>
        </p:txBody>
      </p:sp>
      <p:sp>
        <p:nvSpPr>
          <p:cNvPr id="11" name="Shape 9"/>
          <p:cNvSpPr/>
          <p:nvPr/>
        </p:nvSpPr>
        <p:spPr>
          <a:xfrm>
            <a:off x="566928" y="5193030"/>
            <a:ext cx="11057839" cy="1628394"/>
          </a:xfrm>
          <a:prstGeom prst="roundRect">
            <a:avLst>
              <a:gd name="adj" fmla="val 3369"/>
            </a:avLst>
          </a:prstGeom>
          <a:solidFill>
            <a:srgbClr val="FDEDE8"/>
          </a:solidFill>
          <a:ln w="9525">
            <a:solidFill>
              <a:srgbClr val="F6D3C6"/>
            </a:solidFill>
            <a:prstDash val="solid"/>
          </a:ln>
        </p:spPr>
      </p:sp>
      <p:sp>
        <p:nvSpPr>
          <p:cNvPr id="12" name="Shape 10"/>
          <p:cNvSpPr/>
          <p:nvPr/>
        </p:nvSpPr>
        <p:spPr>
          <a:xfrm>
            <a:off x="877824" y="5449062"/>
            <a:ext cx="310896" cy="310896"/>
          </a:xfrm>
          <a:prstGeom prst="ellipse">
            <a:avLst/>
          </a:prstGeom>
          <a:solidFill>
            <a:srgbClr val="F75A3C"/>
          </a:solidFill>
          <a:ln/>
        </p:spPr>
      </p:sp>
      <p:sp>
        <p:nvSpPr>
          <p:cNvPr id="13" name="Text 11"/>
          <p:cNvSpPr/>
          <p:nvPr/>
        </p:nvSpPr>
        <p:spPr>
          <a:xfrm>
            <a:off x="877824" y="5439918"/>
            <a:ext cx="310896" cy="310896"/>
          </a:xfrm>
          <a:prstGeom prst="rect">
            <a:avLst/>
          </a:prstGeom>
          <a:noFill/>
          <a:ln/>
        </p:spPr>
        <p:txBody>
          <a:bodyPr wrap="square" lIns="0" tIns="0" rIns="0" bIns="0" rtlCol="0" anchor="ctr"/>
          <a:lstStyle/>
          <a:p>
            <a:pPr algn="ctr" indent="0" marL="0">
              <a:buNone/>
            </a:pPr>
            <a:r>
              <a:rPr lang="en-US" sz="1900" b="1" dirty="0">
                <a:solidFill>
                  <a:srgbClr val="FFFFFF"/>
                </a:solidFill>
                <a:latin typeface="Arial" pitchFamily="34" charset="0"/>
                <a:ea typeface="Arial" pitchFamily="34" charset="-122"/>
                <a:cs typeface="Arial" pitchFamily="34" charset="-120"/>
              </a:rPr>
              <a:t>!</a:t>
            </a:r>
            <a:endParaRPr lang="en-US" sz="1900" dirty="0"/>
          </a:p>
        </p:txBody>
      </p:sp>
      <p:sp>
        <p:nvSpPr>
          <p:cNvPr id="14" name="Text 12"/>
          <p:cNvSpPr/>
          <p:nvPr/>
        </p:nvSpPr>
        <p:spPr>
          <a:xfrm>
            <a:off x="1353312" y="5449062"/>
            <a:ext cx="9978847" cy="274320"/>
          </a:xfrm>
          <a:prstGeom prst="rect">
            <a:avLst/>
          </a:prstGeom>
          <a:noFill/>
          <a:ln/>
        </p:spPr>
        <p:txBody>
          <a:bodyPr wrap="square" lIns="0" tIns="0" rIns="0" bIns="0" rtlCol="0" anchor="ctr"/>
          <a:lstStyle/>
          <a:p>
            <a:pPr indent="0" marL="0">
              <a:buNone/>
            </a:pPr>
            <a:r>
              <a:rPr lang="en-US" sz="1200" b="1" spc="150" kern="0" dirty="0">
                <a:solidFill>
                  <a:srgbClr val="F75A3C"/>
                </a:solidFill>
                <a:latin typeface="Arial" pitchFamily="34" charset="0"/>
                <a:ea typeface="Arial" pitchFamily="34" charset="-122"/>
                <a:cs typeface="Arial" pitchFamily="34" charset="-120"/>
              </a:rPr>
              <a:t>WHAT YOU NEED THE EXECUTIVE TO OWN</a:t>
            </a:r>
            <a:endParaRPr lang="en-US" sz="1200" dirty="0"/>
          </a:p>
        </p:txBody>
      </p:sp>
      <p:sp>
        <p:nvSpPr>
          <p:cNvPr id="15" name="Text 13"/>
          <p:cNvSpPr/>
          <p:nvPr/>
        </p:nvSpPr>
        <p:spPr>
          <a:xfrm>
            <a:off x="1353312" y="5778246"/>
            <a:ext cx="9978847" cy="896874"/>
          </a:xfrm>
          <a:prstGeom prst="rect">
            <a:avLst/>
          </a:prstGeom>
          <a:noFill/>
          <a:ln/>
        </p:spPr>
        <p:txBody>
          <a:bodyPr wrap="square" lIns="0" tIns="0" rIns="0" bIns="0" rtlCol="0" anchor="t"/>
          <a:lstStyle/>
          <a:p>
            <a:pPr marL="177800" indent="-177800">
              <a:lnSpc>
                <a:spcPct val="114000"/>
              </a:lnSpc>
              <a:spcAft>
                <a:spcPts val="500"/>
              </a:spcAft>
              <a:buSzPct val="100000"/>
              <a:buChar char="•"/>
            </a:pPr>
            <a:r>
              <a:rPr lang="en-US" sz="1300" dirty="0">
                <a:solidFill>
                  <a:srgbClr val="2A2434"/>
                </a:solidFill>
                <a:latin typeface="Arial" pitchFamily="34" charset="0"/>
                <a:ea typeface="Arial" pitchFamily="34" charset="-122"/>
                <a:cs typeface="Arial" pitchFamily="34" charset="-120"/>
              </a:rPr>
              <a:t>Decide and minute which body is the “management body” for NIS2; ambiguity here undermines every other piece of evidence.</a:t>
            </a:r>
            <a:endParaRPr lang="en-US" sz="1300" dirty="0"/>
          </a:p>
          <a:p>
            <a:pPr marL="177800" indent="-177800">
              <a:lnSpc>
                <a:spcPct val="114000"/>
              </a:lnSpc>
              <a:spcAft>
                <a:spcPts val="500"/>
              </a:spcAft>
              <a:buSzPct val="100000"/>
              <a:buChar char="•"/>
            </a:pPr>
            <a:r>
              <a:rPr lang="en-US" sz="1300" dirty="0">
                <a:solidFill>
                  <a:srgbClr val="2A2434"/>
                </a:solidFill>
                <a:latin typeface="Arial" pitchFamily="34" charset="0"/>
                <a:ea typeface="Arial" pitchFamily="34" charset="-122"/>
                <a:cs typeface="Arial" pitchFamily="34" charset="-120"/>
              </a:rPr>
              <a:t>Put a formal approval of the measures on the next agenda, with the risk assessment attached, not summarised.</a:t>
            </a:r>
            <a:endParaRPr lang="en-US" sz="1300" dirty="0"/>
          </a:p>
        </p:txBody>
      </p:sp>
      <p:pic>
        <p:nvPicPr>
          <p:cNvPr id="17"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18" name="Text 14"/>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22</a:t>
            </a:r>
            <a:endParaRPr lang="en-US" sz="1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ARTICLE 20(1) · DUTY TWO</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Oversee</a:t>
            </a:r>
            <a:endParaRPr lang="en-US" sz="3000" dirty="0"/>
          </a:p>
        </p:txBody>
      </p:sp>
      <p:sp>
        <p:nvSpPr>
          <p:cNvPr id="4" name="Text 2"/>
          <p:cNvSpPr/>
          <p:nvPr/>
        </p:nvSpPr>
        <p:spPr>
          <a:xfrm>
            <a:off x="566928" y="1335024"/>
            <a:ext cx="11057839" cy="27432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Oversight is continuous and evidenced. A quarterly slide titled “Cyber Update” is reporting, not oversight.</a:t>
            </a:r>
            <a:endParaRPr lang="en-US" sz="1450" dirty="0"/>
          </a:p>
        </p:txBody>
      </p:sp>
      <p:sp>
        <p:nvSpPr>
          <p:cNvPr id="5" name="Shape 3"/>
          <p:cNvSpPr/>
          <p:nvPr/>
        </p:nvSpPr>
        <p:spPr>
          <a:xfrm>
            <a:off x="566928" y="1801368"/>
            <a:ext cx="2572436" cy="1924304"/>
          </a:xfrm>
          <a:prstGeom prst="roundRect">
            <a:avLst>
              <a:gd name="adj" fmla="val 3326"/>
            </a:avLst>
          </a:prstGeom>
          <a:solidFill>
            <a:srgbClr val="F5F2F7"/>
          </a:solidFill>
          <a:ln w="9525">
            <a:solidFill>
              <a:srgbClr val="E4DEEC"/>
            </a:solidFill>
            <a:prstDash val="solid"/>
          </a:ln>
        </p:spPr>
      </p:sp>
      <p:sp>
        <p:nvSpPr>
          <p:cNvPr id="6" name="Text 4"/>
          <p:cNvSpPr/>
          <p:nvPr/>
        </p:nvSpPr>
        <p:spPr>
          <a:xfrm>
            <a:off x="804672" y="2020824"/>
            <a:ext cx="2096948"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Cadence</a:t>
            </a:r>
            <a:endParaRPr lang="en-US" sz="1500" dirty="0"/>
          </a:p>
        </p:txBody>
      </p:sp>
      <p:sp>
        <p:nvSpPr>
          <p:cNvPr id="7" name="Text 5"/>
          <p:cNvSpPr/>
          <p:nvPr/>
        </p:nvSpPr>
        <p:spPr>
          <a:xfrm>
            <a:off x="804672" y="2325624"/>
            <a:ext cx="2096948" cy="812800"/>
          </a:xfrm>
          <a:prstGeom prst="rect">
            <a:avLst/>
          </a:prstGeom>
          <a:noFill/>
          <a:ln/>
        </p:spPr>
        <p:txBody>
          <a:bodyPr wrap="square" lIns="0" tIns="0" rIns="0" bIns="0" rtlCol="0" anchor="t"/>
          <a:lstStyle/>
          <a:p>
            <a:pPr algn="l" indent="0" marL="0">
              <a:lnSpc>
                <a:spcPct val="112000"/>
              </a:lnSpc>
              <a:buNone/>
            </a:pPr>
            <a:r>
              <a:rPr lang="en-US" sz="1250" dirty="0">
                <a:solidFill>
                  <a:srgbClr val="6B6478"/>
                </a:solidFill>
                <a:latin typeface="Arial" pitchFamily="34" charset="0"/>
                <a:ea typeface="Arial" pitchFamily="34" charset="-122"/>
                <a:cs typeface="Arial" pitchFamily="34" charset="-120"/>
              </a:rPr>
              <a:t>A standing item at a defined frequency, attendance recorded, material change triggering review.</a:t>
            </a:r>
            <a:endParaRPr lang="en-US" sz="1250" dirty="0"/>
          </a:p>
        </p:txBody>
      </p:sp>
      <p:sp>
        <p:nvSpPr>
          <p:cNvPr id="8" name="Shape 6"/>
          <p:cNvSpPr/>
          <p:nvPr/>
        </p:nvSpPr>
        <p:spPr>
          <a:xfrm>
            <a:off x="3395396" y="1801368"/>
            <a:ext cx="2572436" cy="1924304"/>
          </a:xfrm>
          <a:prstGeom prst="roundRect">
            <a:avLst>
              <a:gd name="adj" fmla="val 3326"/>
            </a:avLst>
          </a:prstGeom>
          <a:solidFill>
            <a:srgbClr val="F5F2F7"/>
          </a:solidFill>
          <a:ln w="9525">
            <a:solidFill>
              <a:srgbClr val="E4DEEC"/>
            </a:solidFill>
            <a:prstDash val="solid"/>
          </a:ln>
        </p:spPr>
      </p:sp>
      <p:sp>
        <p:nvSpPr>
          <p:cNvPr id="9" name="Text 7"/>
          <p:cNvSpPr/>
          <p:nvPr/>
        </p:nvSpPr>
        <p:spPr>
          <a:xfrm>
            <a:off x="3633140" y="2020824"/>
            <a:ext cx="2096948"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Content</a:t>
            </a:r>
            <a:endParaRPr lang="en-US" sz="1500" dirty="0"/>
          </a:p>
        </p:txBody>
      </p:sp>
      <p:sp>
        <p:nvSpPr>
          <p:cNvPr id="10" name="Text 8"/>
          <p:cNvSpPr/>
          <p:nvPr/>
        </p:nvSpPr>
        <p:spPr>
          <a:xfrm>
            <a:off x="3633140" y="2325624"/>
            <a:ext cx="2096948" cy="1016000"/>
          </a:xfrm>
          <a:prstGeom prst="rect">
            <a:avLst/>
          </a:prstGeom>
          <a:noFill/>
          <a:ln/>
        </p:spPr>
        <p:txBody>
          <a:bodyPr wrap="square" lIns="0" tIns="0" rIns="0" bIns="0" rtlCol="0" anchor="t"/>
          <a:lstStyle/>
          <a:p>
            <a:pPr algn="l" indent="0" marL="0">
              <a:lnSpc>
                <a:spcPct val="112000"/>
              </a:lnSpc>
              <a:buNone/>
            </a:pPr>
            <a:r>
              <a:rPr lang="en-US" sz="1250" dirty="0">
                <a:solidFill>
                  <a:srgbClr val="6B6478"/>
                </a:solidFill>
                <a:latin typeface="Arial" pitchFamily="34" charset="0"/>
                <a:ea typeface="Arial" pitchFamily="34" charset="-122"/>
                <a:cs typeface="Arial" pitchFamily="34" charset="-120"/>
              </a:rPr>
              <a:t>Risk position, control effectiveness, open incidents, remediation progress and any decision required.</a:t>
            </a:r>
            <a:endParaRPr lang="en-US" sz="1250" dirty="0"/>
          </a:p>
        </p:txBody>
      </p:sp>
      <p:sp>
        <p:nvSpPr>
          <p:cNvPr id="11" name="Shape 9"/>
          <p:cNvSpPr/>
          <p:nvPr/>
        </p:nvSpPr>
        <p:spPr>
          <a:xfrm>
            <a:off x="6223864" y="1801368"/>
            <a:ext cx="2572436" cy="1924304"/>
          </a:xfrm>
          <a:prstGeom prst="roundRect">
            <a:avLst>
              <a:gd name="adj" fmla="val 3326"/>
            </a:avLst>
          </a:prstGeom>
          <a:solidFill>
            <a:srgbClr val="F5F2F7"/>
          </a:solidFill>
          <a:ln w="9525">
            <a:solidFill>
              <a:srgbClr val="E4DEEC"/>
            </a:solidFill>
            <a:prstDash val="solid"/>
          </a:ln>
        </p:spPr>
      </p:sp>
      <p:sp>
        <p:nvSpPr>
          <p:cNvPr id="12" name="Text 10"/>
          <p:cNvSpPr/>
          <p:nvPr/>
        </p:nvSpPr>
        <p:spPr>
          <a:xfrm>
            <a:off x="6461608" y="2020824"/>
            <a:ext cx="2096948"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Challenge</a:t>
            </a:r>
            <a:endParaRPr lang="en-US" sz="1500" dirty="0"/>
          </a:p>
        </p:txBody>
      </p:sp>
      <p:sp>
        <p:nvSpPr>
          <p:cNvPr id="13" name="Text 11"/>
          <p:cNvSpPr/>
          <p:nvPr/>
        </p:nvSpPr>
        <p:spPr>
          <a:xfrm>
            <a:off x="6461608" y="2325624"/>
            <a:ext cx="2096948" cy="1016000"/>
          </a:xfrm>
          <a:prstGeom prst="rect">
            <a:avLst/>
          </a:prstGeom>
          <a:noFill/>
          <a:ln/>
        </p:spPr>
        <p:txBody>
          <a:bodyPr wrap="square" lIns="0" tIns="0" rIns="0" bIns="0" rtlCol="0" anchor="t"/>
          <a:lstStyle/>
          <a:p>
            <a:pPr algn="l" indent="0" marL="0">
              <a:lnSpc>
                <a:spcPct val="112000"/>
              </a:lnSpc>
              <a:buNone/>
            </a:pPr>
            <a:r>
              <a:rPr lang="en-US" sz="1250" dirty="0">
                <a:solidFill>
                  <a:srgbClr val="6B6478"/>
                </a:solidFill>
                <a:latin typeface="Arial" pitchFamily="34" charset="0"/>
                <a:ea typeface="Arial" pitchFamily="34" charset="-122"/>
                <a:cs typeface="Arial" pitchFamily="34" charset="-120"/>
              </a:rPr>
              <a:t>Evidence the body questioned what it was told, challenges and decisions minuted, not just acceptance.</a:t>
            </a:r>
            <a:endParaRPr lang="en-US" sz="1250" dirty="0"/>
          </a:p>
        </p:txBody>
      </p:sp>
      <p:sp>
        <p:nvSpPr>
          <p:cNvPr id="14" name="Shape 12"/>
          <p:cNvSpPr/>
          <p:nvPr/>
        </p:nvSpPr>
        <p:spPr>
          <a:xfrm>
            <a:off x="9052331" y="1801368"/>
            <a:ext cx="2572436" cy="1924304"/>
          </a:xfrm>
          <a:prstGeom prst="roundRect">
            <a:avLst>
              <a:gd name="adj" fmla="val 3326"/>
            </a:avLst>
          </a:prstGeom>
          <a:solidFill>
            <a:srgbClr val="F5F2F7"/>
          </a:solidFill>
          <a:ln w="9525">
            <a:solidFill>
              <a:srgbClr val="E4DEEC"/>
            </a:solidFill>
            <a:prstDash val="solid"/>
          </a:ln>
        </p:spPr>
      </p:sp>
      <p:sp>
        <p:nvSpPr>
          <p:cNvPr id="15" name="Text 13"/>
          <p:cNvSpPr/>
          <p:nvPr/>
        </p:nvSpPr>
        <p:spPr>
          <a:xfrm>
            <a:off x="9290075" y="2020824"/>
            <a:ext cx="2096948"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Consequence</a:t>
            </a:r>
            <a:endParaRPr lang="en-US" sz="1500" dirty="0"/>
          </a:p>
        </p:txBody>
      </p:sp>
      <p:sp>
        <p:nvSpPr>
          <p:cNvPr id="16" name="Text 14"/>
          <p:cNvSpPr/>
          <p:nvPr/>
        </p:nvSpPr>
        <p:spPr>
          <a:xfrm>
            <a:off x="9290075" y="2325624"/>
            <a:ext cx="2096948" cy="812800"/>
          </a:xfrm>
          <a:prstGeom prst="rect">
            <a:avLst/>
          </a:prstGeom>
          <a:noFill/>
          <a:ln/>
        </p:spPr>
        <p:txBody>
          <a:bodyPr wrap="square" lIns="0" tIns="0" rIns="0" bIns="0" rtlCol="0" anchor="t"/>
          <a:lstStyle/>
          <a:p>
            <a:pPr algn="l" indent="0" marL="0">
              <a:lnSpc>
                <a:spcPct val="112000"/>
              </a:lnSpc>
              <a:buNone/>
            </a:pPr>
            <a:r>
              <a:rPr lang="en-US" sz="1250" dirty="0">
                <a:solidFill>
                  <a:srgbClr val="6B6478"/>
                </a:solidFill>
                <a:latin typeface="Arial" pitchFamily="34" charset="0"/>
                <a:ea typeface="Arial" pitchFamily="34" charset="-122"/>
                <a:cs typeface="Arial" pitchFamily="34" charset="-120"/>
              </a:rPr>
              <a:t>Overdue remediation escalates, and accountability for slippage is assigned to a named owner.</a:t>
            </a:r>
            <a:endParaRPr lang="en-US" sz="1250" dirty="0"/>
          </a:p>
        </p:txBody>
      </p:sp>
      <p:sp>
        <p:nvSpPr>
          <p:cNvPr id="17" name="Shape 15"/>
          <p:cNvSpPr/>
          <p:nvPr/>
        </p:nvSpPr>
        <p:spPr>
          <a:xfrm>
            <a:off x="566928" y="3981704"/>
            <a:ext cx="11057839" cy="1628394"/>
          </a:xfrm>
          <a:prstGeom prst="roundRect">
            <a:avLst>
              <a:gd name="adj" fmla="val 3369"/>
            </a:avLst>
          </a:prstGeom>
          <a:solidFill>
            <a:srgbClr val="FDEDE8"/>
          </a:solidFill>
          <a:ln w="9525">
            <a:solidFill>
              <a:srgbClr val="F6D3C6"/>
            </a:solidFill>
            <a:prstDash val="solid"/>
          </a:ln>
        </p:spPr>
      </p:sp>
      <p:sp>
        <p:nvSpPr>
          <p:cNvPr id="18" name="Shape 16"/>
          <p:cNvSpPr/>
          <p:nvPr/>
        </p:nvSpPr>
        <p:spPr>
          <a:xfrm>
            <a:off x="877824" y="4237736"/>
            <a:ext cx="310896" cy="310896"/>
          </a:xfrm>
          <a:prstGeom prst="ellipse">
            <a:avLst/>
          </a:prstGeom>
          <a:solidFill>
            <a:srgbClr val="F75A3C"/>
          </a:solidFill>
          <a:ln/>
        </p:spPr>
      </p:sp>
      <p:sp>
        <p:nvSpPr>
          <p:cNvPr id="19" name="Text 17"/>
          <p:cNvSpPr/>
          <p:nvPr/>
        </p:nvSpPr>
        <p:spPr>
          <a:xfrm>
            <a:off x="877824" y="4228592"/>
            <a:ext cx="310896" cy="310896"/>
          </a:xfrm>
          <a:prstGeom prst="rect">
            <a:avLst/>
          </a:prstGeom>
          <a:noFill/>
          <a:ln/>
        </p:spPr>
        <p:txBody>
          <a:bodyPr wrap="square" lIns="0" tIns="0" rIns="0" bIns="0" rtlCol="0" anchor="ctr"/>
          <a:lstStyle/>
          <a:p>
            <a:pPr algn="ctr" indent="0" marL="0">
              <a:buNone/>
            </a:pPr>
            <a:r>
              <a:rPr lang="en-US" sz="1900" b="1" dirty="0">
                <a:solidFill>
                  <a:srgbClr val="FFFFFF"/>
                </a:solidFill>
                <a:latin typeface="Arial" pitchFamily="34" charset="0"/>
                <a:ea typeface="Arial" pitchFamily="34" charset="-122"/>
                <a:cs typeface="Arial" pitchFamily="34" charset="-120"/>
              </a:rPr>
              <a:t>!</a:t>
            </a:r>
            <a:endParaRPr lang="en-US" sz="1900" dirty="0"/>
          </a:p>
        </p:txBody>
      </p:sp>
      <p:sp>
        <p:nvSpPr>
          <p:cNvPr id="20" name="Text 18"/>
          <p:cNvSpPr/>
          <p:nvPr/>
        </p:nvSpPr>
        <p:spPr>
          <a:xfrm>
            <a:off x="1353312" y="4237736"/>
            <a:ext cx="9978847" cy="274320"/>
          </a:xfrm>
          <a:prstGeom prst="rect">
            <a:avLst/>
          </a:prstGeom>
          <a:noFill/>
          <a:ln/>
        </p:spPr>
        <p:txBody>
          <a:bodyPr wrap="square" lIns="0" tIns="0" rIns="0" bIns="0" rtlCol="0" anchor="ctr"/>
          <a:lstStyle/>
          <a:p>
            <a:pPr indent="0" marL="0">
              <a:buNone/>
            </a:pPr>
            <a:r>
              <a:rPr lang="en-US" sz="1200" b="1" spc="150" kern="0" dirty="0">
                <a:solidFill>
                  <a:srgbClr val="F75A3C"/>
                </a:solidFill>
                <a:latin typeface="Arial" pitchFamily="34" charset="0"/>
                <a:ea typeface="Arial" pitchFamily="34" charset="-122"/>
                <a:cs typeface="Arial" pitchFamily="34" charset="-120"/>
              </a:rPr>
              <a:t>WHAT YOU NEED THE EXECUTIVE TO OWN</a:t>
            </a:r>
            <a:endParaRPr lang="en-US" sz="1200" dirty="0"/>
          </a:p>
        </p:txBody>
      </p:sp>
      <p:sp>
        <p:nvSpPr>
          <p:cNvPr id="21" name="Text 19"/>
          <p:cNvSpPr/>
          <p:nvPr/>
        </p:nvSpPr>
        <p:spPr>
          <a:xfrm>
            <a:off x="1353312" y="4566920"/>
            <a:ext cx="9978847" cy="896874"/>
          </a:xfrm>
          <a:prstGeom prst="rect">
            <a:avLst/>
          </a:prstGeom>
          <a:noFill/>
          <a:ln/>
        </p:spPr>
        <p:txBody>
          <a:bodyPr wrap="square" lIns="0" tIns="0" rIns="0" bIns="0" rtlCol="0" anchor="t"/>
          <a:lstStyle/>
          <a:p>
            <a:pPr marL="177800" indent="-177800">
              <a:lnSpc>
                <a:spcPct val="114000"/>
              </a:lnSpc>
              <a:spcAft>
                <a:spcPts val="500"/>
              </a:spcAft>
              <a:buSzPct val="100000"/>
              <a:buChar char="•"/>
            </a:pPr>
            <a:r>
              <a:rPr lang="en-US" sz="1300" dirty="0">
                <a:solidFill>
                  <a:srgbClr val="2A2434"/>
                </a:solidFill>
                <a:latin typeface="Arial" pitchFamily="34" charset="0"/>
                <a:ea typeface="Arial" pitchFamily="34" charset="-122"/>
                <a:cs typeface="Arial" pitchFamily="34" charset="-120"/>
              </a:rPr>
              <a:t>Fix the cadence and put it in the governance calendar; agree the standing pack (the 5–7 things required every time).</a:t>
            </a:r>
            <a:endParaRPr lang="en-US" sz="1300" dirty="0"/>
          </a:p>
          <a:p>
            <a:pPr marL="177800" indent="-177800">
              <a:lnSpc>
                <a:spcPct val="114000"/>
              </a:lnSpc>
              <a:spcAft>
                <a:spcPts val="500"/>
              </a:spcAft>
              <a:buSzPct val="100000"/>
              <a:buChar char="•"/>
            </a:pPr>
            <a:r>
              <a:rPr lang="en-US" sz="1300" dirty="0">
                <a:solidFill>
                  <a:srgbClr val="2A2434"/>
                </a:solidFill>
                <a:latin typeface="Arial" pitchFamily="34" charset="0"/>
                <a:ea typeface="Arial" pitchFamily="34" charset="-122"/>
                <a:cs typeface="Arial" pitchFamily="34" charset="-120"/>
              </a:rPr>
              <a:t>Insist minutes record challenge and decisions, not attendance and acceptance.</a:t>
            </a:r>
            <a:endParaRPr lang="en-US" sz="1300" dirty="0"/>
          </a:p>
        </p:txBody>
      </p:sp>
      <p:pic>
        <p:nvPicPr>
          <p:cNvPr id="23"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24" name="Text 20"/>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23</a:t>
            </a:r>
            <a:endParaRPr lang="en-US" sz="1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ARTICLE 20(2) · DUTY THREE</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Be trained</a:t>
            </a:r>
            <a:endParaRPr lang="en-US" sz="3000" dirty="0"/>
          </a:p>
        </p:txBody>
      </p:sp>
      <p:sp>
        <p:nvSpPr>
          <p:cNvPr id="4" name="Text 2"/>
          <p:cNvSpPr/>
          <p:nvPr/>
        </p:nvSpPr>
        <p:spPr>
          <a:xfrm>
            <a:off x="566928" y="1335024"/>
            <a:ext cx="11057839" cy="47879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The obligation sits on the individual members of the management body, and it is an obligation to be capable, not merely to attend.</a:t>
            </a:r>
            <a:endParaRPr lang="en-US" sz="1450" dirty="0"/>
          </a:p>
        </p:txBody>
      </p:sp>
      <p:sp>
        <p:nvSpPr>
          <p:cNvPr id="5" name="Shape 3"/>
          <p:cNvSpPr/>
          <p:nvPr/>
        </p:nvSpPr>
        <p:spPr>
          <a:xfrm>
            <a:off x="566928" y="2005838"/>
            <a:ext cx="5373472" cy="2986024"/>
          </a:xfrm>
          <a:prstGeom prst="roundRect">
            <a:avLst>
              <a:gd name="adj" fmla="val 1837"/>
            </a:avLst>
          </a:prstGeom>
          <a:solidFill>
            <a:srgbClr val="F5F2F7"/>
          </a:solidFill>
          <a:ln w="9525">
            <a:solidFill>
              <a:srgbClr val="E4DEEC"/>
            </a:solidFill>
            <a:prstDash val="solid"/>
          </a:ln>
        </p:spPr>
      </p:sp>
      <p:sp>
        <p:nvSpPr>
          <p:cNvPr id="6" name="Text 4"/>
          <p:cNvSpPr/>
          <p:nvPr/>
        </p:nvSpPr>
        <p:spPr>
          <a:xfrm>
            <a:off x="841248" y="2207006"/>
            <a:ext cx="4824832" cy="310896"/>
          </a:xfrm>
          <a:prstGeom prst="rect">
            <a:avLst/>
          </a:prstGeom>
          <a:noFill/>
          <a:ln/>
        </p:spPr>
        <p:txBody>
          <a:bodyPr wrap="square" lIns="0" tIns="0" rIns="0" bIns="0" rtlCol="0" anchor="ctr"/>
          <a:lstStyle/>
          <a:p>
            <a:pPr indent="0" marL="0">
              <a:buNone/>
            </a:pPr>
            <a:r>
              <a:rPr lang="en-US" sz="1250" b="1" spc="120" kern="0" dirty="0">
                <a:solidFill>
                  <a:srgbClr val="F75A3C"/>
                </a:solidFill>
                <a:latin typeface="Arial" pitchFamily="34" charset="0"/>
                <a:ea typeface="Arial" pitchFamily="34" charset="-122"/>
                <a:cs typeface="Arial" pitchFamily="34" charset="-120"/>
              </a:rPr>
              <a:t>WHAT DOES NOT COUNT</a:t>
            </a:r>
            <a:endParaRPr lang="en-US" sz="1250" dirty="0"/>
          </a:p>
        </p:txBody>
      </p:sp>
      <p:sp>
        <p:nvSpPr>
          <p:cNvPr id="7" name="Text 5"/>
          <p:cNvSpPr/>
          <p:nvPr/>
        </p:nvSpPr>
        <p:spPr>
          <a:xfrm>
            <a:off x="841248" y="2591054"/>
            <a:ext cx="4824832" cy="2254504"/>
          </a:xfrm>
          <a:prstGeom prst="rect">
            <a:avLst/>
          </a:prstGeom>
          <a:noFill/>
          <a:ln/>
        </p:spPr>
        <p:txBody>
          <a:bodyPr wrap="square" lIns="0" tIns="0" rIns="0" bIns="0" rtlCol="0" anchor="t"/>
          <a:lstStyle/>
          <a:p>
            <a:pPr marL="177800" indent="-177800">
              <a:lnSpc>
                <a:spcPct val="110000"/>
              </a:lnSpc>
              <a:spcAft>
                <a:spcPts val="600"/>
              </a:spcAft>
              <a:buSzPct val="100000"/>
              <a:buChar char="•"/>
            </a:pPr>
            <a:r>
              <a:rPr lang="en-US" sz="1300" dirty="0">
                <a:solidFill>
                  <a:srgbClr val="2A2434"/>
                </a:solidFill>
                <a:latin typeface="Arial" pitchFamily="34" charset="0"/>
                <a:ea typeface="Arial" pitchFamily="34" charset="-122"/>
                <a:cs typeface="Arial" pitchFamily="34" charset="-120"/>
              </a:rPr>
              <a:t>The annual all-staff phishing awareness module</a:t>
            </a:r>
            <a:endParaRPr lang="en-US" sz="1300" dirty="0"/>
          </a:p>
          <a:p>
            <a:pPr marL="177800" indent="-177800">
              <a:lnSpc>
                <a:spcPct val="110000"/>
              </a:lnSpc>
              <a:spcAft>
                <a:spcPts val="600"/>
              </a:spcAft>
              <a:buSzPct val="100000"/>
              <a:buChar char="•"/>
            </a:pPr>
            <a:r>
              <a:rPr lang="en-US" sz="1300" dirty="0">
                <a:solidFill>
                  <a:srgbClr val="2A2434"/>
                </a:solidFill>
                <a:latin typeface="Arial" pitchFamily="34" charset="0"/>
                <a:ea typeface="Arial" pitchFamily="34" charset="-122"/>
                <a:cs typeface="Arial" pitchFamily="34" charset="-120"/>
              </a:rPr>
              <a:t>A conference keynote or a vendor webinar</a:t>
            </a:r>
            <a:endParaRPr lang="en-US" sz="1300" dirty="0"/>
          </a:p>
          <a:p>
            <a:pPr marL="177800" indent="-177800">
              <a:lnSpc>
                <a:spcPct val="110000"/>
              </a:lnSpc>
              <a:spcAft>
                <a:spcPts val="600"/>
              </a:spcAft>
              <a:buSzPct val="100000"/>
              <a:buChar char="•"/>
            </a:pPr>
            <a:r>
              <a:rPr lang="en-US" sz="1300" dirty="0">
                <a:solidFill>
                  <a:srgbClr val="2A2434"/>
                </a:solidFill>
                <a:latin typeface="Arial" pitchFamily="34" charset="0"/>
                <a:ea typeface="Arial" pitchFamily="34" charset="-122"/>
                <a:cs typeface="Arial" pitchFamily="34" charset="-120"/>
              </a:rPr>
              <a:t>Briefings from the security team about the security team</a:t>
            </a:r>
            <a:endParaRPr lang="en-US" sz="1300" dirty="0"/>
          </a:p>
          <a:p>
            <a:pPr marL="177800" indent="-177800">
              <a:lnSpc>
                <a:spcPct val="110000"/>
              </a:lnSpc>
              <a:spcAft>
                <a:spcPts val="600"/>
              </a:spcAft>
              <a:buSzPct val="100000"/>
              <a:buChar char="•"/>
            </a:pPr>
            <a:r>
              <a:rPr lang="en-US" sz="1300" dirty="0">
                <a:solidFill>
                  <a:srgbClr val="2A2434"/>
                </a:solidFill>
                <a:latin typeface="Arial" pitchFamily="34" charset="0"/>
                <a:ea typeface="Arial" pitchFamily="34" charset="-122"/>
                <a:cs typeface="Arial" pitchFamily="34" charset="-120"/>
              </a:rPr>
              <a:t>Training completed once, years ago, never refreshed</a:t>
            </a:r>
            <a:endParaRPr lang="en-US" sz="1300" dirty="0"/>
          </a:p>
        </p:txBody>
      </p:sp>
      <p:sp>
        <p:nvSpPr>
          <p:cNvPr id="8" name="Shape 6"/>
          <p:cNvSpPr/>
          <p:nvPr/>
        </p:nvSpPr>
        <p:spPr>
          <a:xfrm>
            <a:off x="6251296" y="2005838"/>
            <a:ext cx="5373472" cy="2986024"/>
          </a:xfrm>
          <a:prstGeom prst="roundRect">
            <a:avLst>
              <a:gd name="adj" fmla="val 1837"/>
            </a:avLst>
          </a:prstGeom>
          <a:solidFill>
            <a:srgbClr val="F5F2F7"/>
          </a:solidFill>
          <a:ln w="9525">
            <a:solidFill>
              <a:srgbClr val="E4DEEC"/>
            </a:solidFill>
            <a:prstDash val="solid"/>
          </a:ln>
        </p:spPr>
      </p:sp>
      <p:sp>
        <p:nvSpPr>
          <p:cNvPr id="9" name="Text 7"/>
          <p:cNvSpPr/>
          <p:nvPr/>
        </p:nvSpPr>
        <p:spPr>
          <a:xfrm>
            <a:off x="6525616" y="2207006"/>
            <a:ext cx="4824832" cy="310896"/>
          </a:xfrm>
          <a:prstGeom prst="rect">
            <a:avLst/>
          </a:prstGeom>
          <a:noFill/>
          <a:ln/>
        </p:spPr>
        <p:txBody>
          <a:bodyPr wrap="square" lIns="0" tIns="0" rIns="0" bIns="0" rtlCol="0" anchor="ctr"/>
          <a:lstStyle/>
          <a:p>
            <a:pPr indent="0" marL="0">
              <a:buNone/>
            </a:pPr>
            <a:r>
              <a:rPr lang="en-US" sz="1250" b="1" spc="120" kern="0" dirty="0">
                <a:solidFill>
                  <a:srgbClr val="F75A3C"/>
                </a:solidFill>
                <a:latin typeface="Arial" pitchFamily="34" charset="0"/>
                <a:ea typeface="Arial" pitchFamily="34" charset="-122"/>
                <a:cs typeface="Arial" pitchFamily="34" charset="-120"/>
              </a:rPr>
              <a:t>WHAT DOES COUNT</a:t>
            </a:r>
            <a:endParaRPr lang="en-US" sz="1250" dirty="0"/>
          </a:p>
        </p:txBody>
      </p:sp>
      <p:sp>
        <p:nvSpPr>
          <p:cNvPr id="10" name="Text 8"/>
          <p:cNvSpPr/>
          <p:nvPr/>
        </p:nvSpPr>
        <p:spPr>
          <a:xfrm>
            <a:off x="6525616" y="2591054"/>
            <a:ext cx="4824832" cy="2254504"/>
          </a:xfrm>
          <a:prstGeom prst="rect">
            <a:avLst/>
          </a:prstGeom>
          <a:noFill/>
          <a:ln/>
        </p:spPr>
        <p:txBody>
          <a:bodyPr wrap="square" lIns="0" tIns="0" rIns="0" bIns="0" rtlCol="0" anchor="t"/>
          <a:lstStyle/>
          <a:p>
            <a:pPr marL="177800" indent="-177800">
              <a:lnSpc>
                <a:spcPct val="110000"/>
              </a:lnSpc>
              <a:spcAft>
                <a:spcPts val="600"/>
              </a:spcAft>
              <a:buSzPct val="100000"/>
              <a:buChar char="•"/>
            </a:pPr>
            <a:r>
              <a:rPr lang="en-US" sz="1300" dirty="0">
                <a:solidFill>
                  <a:srgbClr val="2A2434"/>
                </a:solidFill>
                <a:latin typeface="Arial" pitchFamily="34" charset="0"/>
                <a:ea typeface="Arial" pitchFamily="34" charset="-122"/>
                <a:cs typeface="Arial" pitchFamily="34" charset="-120"/>
              </a:rPr>
              <a:t>Content for decision-makers: the obligations, and how to judge whether measures are adequate</a:t>
            </a:r>
            <a:endParaRPr lang="en-US" sz="1300" dirty="0"/>
          </a:p>
          <a:p>
            <a:pPr marL="177800" indent="-177800">
              <a:lnSpc>
                <a:spcPct val="110000"/>
              </a:lnSpc>
              <a:spcAft>
                <a:spcPts val="600"/>
              </a:spcAft>
              <a:buSzPct val="100000"/>
              <a:buChar char="•"/>
            </a:pPr>
            <a:r>
              <a:rPr lang="en-US" sz="1300" dirty="0">
                <a:solidFill>
                  <a:srgbClr val="2A2434"/>
                </a:solidFill>
                <a:latin typeface="Arial" pitchFamily="34" charset="0"/>
                <a:ea typeface="Arial" pitchFamily="34" charset="-122"/>
                <a:cs typeface="Arial" pitchFamily="34" charset="-120"/>
              </a:rPr>
              <a:t>Your own threat and service context: the scenarios that would actually stop your operations</a:t>
            </a:r>
            <a:endParaRPr lang="en-US" sz="1300" dirty="0"/>
          </a:p>
          <a:p>
            <a:pPr marL="177800" indent="-177800">
              <a:lnSpc>
                <a:spcPct val="110000"/>
              </a:lnSpc>
              <a:spcAft>
                <a:spcPts val="600"/>
              </a:spcAft>
              <a:buSzPct val="100000"/>
              <a:buChar char="•"/>
            </a:pPr>
            <a:r>
              <a:rPr lang="en-US" sz="1300" dirty="0">
                <a:solidFill>
                  <a:srgbClr val="2A2434"/>
                </a:solidFill>
                <a:latin typeface="Arial" pitchFamily="34" charset="0"/>
                <a:ea typeface="Arial" pitchFamily="34" charset="-122"/>
                <a:cs typeface="Arial" pitchFamily="34" charset="-120"/>
              </a:rPr>
              <a:t>Incident decision-making, including the reporting clock and who authorises what</a:t>
            </a:r>
            <a:endParaRPr lang="en-US" sz="1300" dirty="0"/>
          </a:p>
          <a:p>
            <a:pPr marL="177800" indent="-177800">
              <a:lnSpc>
                <a:spcPct val="110000"/>
              </a:lnSpc>
              <a:spcAft>
                <a:spcPts val="600"/>
              </a:spcAft>
              <a:buSzPct val="100000"/>
              <a:buChar char="•"/>
            </a:pPr>
            <a:r>
              <a:rPr lang="en-US" sz="1300" dirty="0">
                <a:solidFill>
                  <a:srgbClr val="2A2434"/>
                </a:solidFill>
                <a:latin typeface="Arial" pitchFamily="34" charset="0"/>
                <a:ea typeface="Arial" pitchFamily="34" charset="-122"/>
                <a:cs typeface="Arial" pitchFamily="34" charset="-120"/>
              </a:rPr>
              <a:t>Supply-chain risk, with a defined refresh cycle and attendance recorded</a:t>
            </a:r>
            <a:endParaRPr lang="en-US" sz="1300" dirty="0"/>
          </a:p>
        </p:txBody>
      </p:sp>
      <p:sp>
        <p:nvSpPr>
          <p:cNvPr id="11" name="Shape 9"/>
          <p:cNvSpPr/>
          <p:nvPr/>
        </p:nvSpPr>
        <p:spPr>
          <a:xfrm>
            <a:off x="566928" y="5193030"/>
            <a:ext cx="11057839" cy="1426972"/>
          </a:xfrm>
          <a:prstGeom prst="roundRect">
            <a:avLst>
              <a:gd name="adj" fmla="val 3845"/>
            </a:avLst>
          </a:prstGeom>
          <a:solidFill>
            <a:srgbClr val="FDEDE8"/>
          </a:solidFill>
          <a:ln w="9525">
            <a:solidFill>
              <a:srgbClr val="F6D3C6"/>
            </a:solidFill>
            <a:prstDash val="solid"/>
          </a:ln>
        </p:spPr>
      </p:sp>
      <p:sp>
        <p:nvSpPr>
          <p:cNvPr id="12" name="Shape 10"/>
          <p:cNvSpPr/>
          <p:nvPr/>
        </p:nvSpPr>
        <p:spPr>
          <a:xfrm>
            <a:off x="877824" y="5449062"/>
            <a:ext cx="310896" cy="310896"/>
          </a:xfrm>
          <a:prstGeom prst="ellipse">
            <a:avLst/>
          </a:prstGeom>
          <a:solidFill>
            <a:srgbClr val="F75A3C"/>
          </a:solidFill>
          <a:ln/>
        </p:spPr>
      </p:sp>
      <p:sp>
        <p:nvSpPr>
          <p:cNvPr id="13" name="Text 11"/>
          <p:cNvSpPr/>
          <p:nvPr/>
        </p:nvSpPr>
        <p:spPr>
          <a:xfrm>
            <a:off x="877824" y="5439918"/>
            <a:ext cx="310896" cy="310896"/>
          </a:xfrm>
          <a:prstGeom prst="rect">
            <a:avLst/>
          </a:prstGeom>
          <a:noFill/>
          <a:ln/>
        </p:spPr>
        <p:txBody>
          <a:bodyPr wrap="square" lIns="0" tIns="0" rIns="0" bIns="0" rtlCol="0" anchor="ctr"/>
          <a:lstStyle/>
          <a:p>
            <a:pPr algn="ctr" indent="0" marL="0">
              <a:buNone/>
            </a:pPr>
            <a:r>
              <a:rPr lang="en-US" sz="1900" b="1" dirty="0">
                <a:solidFill>
                  <a:srgbClr val="FFFFFF"/>
                </a:solidFill>
                <a:latin typeface="Arial" pitchFamily="34" charset="0"/>
                <a:ea typeface="Arial" pitchFamily="34" charset="-122"/>
                <a:cs typeface="Arial" pitchFamily="34" charset="-120"/>
              </a:rPr>
              <a:t>!</a:t>
            </a:r>
            <a:endParaRPr lang="en-US" sz="1900" dirty="0"/>
          </a:p>
        </p:txBody>
      </p:sp>
      <p:sp>
        <p:nvSpPr>
          <p:cNvPr id="14" name="Text 12"/>
          <p:cNvSpPr/>
          <p:nvPr/>
        </p:nvSpPr>
        <p:spPr>
          <a:xfrm>
            <a:off x="1353312" y="5449062"/>
            <a:ext cx="9978847" cy="274320"/>
          </a:xfrm>
          <a:prstGeom prst="rect">
            <a:avLst/>
          </a:prstGeom>
          <a:noFill/>
          <a:ln/>
        </p:spPr>
        <p:txBody>
          <a:bodyPr wrap="square" lIns="0" tIns="0" rIns="0" bIns="0" rtlCol="0" anchor="ctr"/>
          <a:lstStyle/>
          <a:p>
            <a:pPr indent="0" marL="0">
              <a:buNone/>
            </a:pPr>
            <a:r>
              <a:rPr lang="en-US" sz="1200" b="1" spc="150" kern="0" dirty="0">
                <a:solidFill>
                  <a:srgbClr val="F75A3C"/>
                </a:solidFill>
                <a:latin typeface="Arial" pitchFamily="34" charset="0"/>
                <a:ea typeface="Arial" pitchFamily="34" charset="-122"/>
                <a:cs typeface="Arial" pitchFamily="34" charset="-120"/>
              </a:rPr>
              <a:t>WHAT YOU NEED THE EXECUTIVE TO OWN</a:t>
            </a:r>
            <a:endParaRPr lang="en-US" sz="1200" dirty="0"/>
          </a:p>
        </p:txBody>
      </p:sp>
      <p:sp>
        <p:nvSpPr>
          <p:cNvPr id="15" name="Text 13"/>
          <p:cNvSpPr/>
          <p:nvPr/>
        </p:nvSpPr>
        <p:spPr>
          <a:xfrm>
            <a:off x="1353312" y="5778246"/>
            <a:ext cx="9978847" cy="695452"/>
          </a:xfrm>
          <a:prstGeom prst="rect">
            <a:avLst/>
          </a:prstGeom>
          <a:noFill/>
          <a:ln/>
        </p:spPr>
        <p:txBody>
          <a:bodyPr wrap="square" lIns="0" tIns="0" rIns="0" bIns="0" rtlCol="0" anchor="t"/>
          <a:lstStyle/>
          <a:p>
            <a:pPr marL="177800" indent="-177800">
              <a:lnSpc>
                <a:spcPct val="114000"/>
              </a:lnSpc>
              <a:spcAft>
                <a:spcPts val="500"/>
              </a:spcAft>
              <a:buSzPct val="100000"/>
              <a:buChar char="•"/>
            </a:pPr>
            <a:r>
              <a:rPr lang="en-US" sz="1300" dirty="0">
                <a:solidFill>
                  <a:srgbClr val="2A2434"/>
                </a:solidFill>
                <a:latin typeface="Arial" pitchFamily="34" charset="0"/>
                <a:ea typeface="Arial" pitchFamily="34" charset="-122"/>
                <a:cs typeface="Arial" pitchFamily="34" charset="-120"/>
              </a:rPr>
              <a:t>Commission management-body training specific to your services and risks, and diarise the refresh.</a:t>
            </a:r>
            <a:endParaRPr lang="en-US" sz="1300" dirty="0"/>
          </a:p>
          <a:p>
            <a:pPr marL="177800" indent="-177800">
              <a:lnSpc>
                <a:spcPct val="114000"/>
              </a:lnSpc>
              <a:spcAft>
                <a:spcPts val="500"/>
              </a:spcAft>
              <a:buSzPct val="100000"/>
              <a:buChar char="•"/>
            </a:pPr>
            <a:r>
              <a:rPr lang="en-US" sz="1300" dirty="0">
                <a:solidFill>
                  <a:srgbClr val="2A2434"/>
                </a:solidFill>
                <a:latin typeface="Arial" pitchFamily="34" charset="0"/>
                <a:ea typeface="Arial" pitchFamily="34" charset="-122"/>
                <a:cs typeface="Arial" pitchFamily="34" charset="-120"/>
              </a:rPr>
              <a:t>Keep the record: date, content, attendee list, and remember members who join later need it too.</a:t>
            </a:r>
            <a:endParaRPr lang="en-US" sz="1300" dirty="0"/>
          </a:p>
        </p:txBody>
      </p:sp>
      <p:pic>
        <p:nvPicPr>
          <p:cNvPr id="17"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18" name="Text 14"/>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24</a:t>
            </a:r>
            <a:endParaRPr lang="en-US" sz="1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ARTICLE 20(1) AND ARTICLES 32–34 · DUTY FOUR</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Be liable</a:t>
            </a:r>
            <a:endParaRPr lang="en-US" sz="3000" dirty="0"/>
          </a:p>
        </p:txBody>
      </p:sp>
      <p:sp>
        <p:nvSpPr>
          <p:cNvPr id="4" name="Text 2"/>
          <p:cNvSpPr/>
          <p:nvPr/>
        </p:nvSpPr>
        <p:spPr>
          <a:xfrm>
            <a:off x="566928" y="1335024"/>
            <a:ext cx="11057839" cy="27432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Liability is the enforcement mechanism that makes the other three duties real.</a:t>
            </a:r>
            <a:endParaRPr lang="en-US" sz="1450" dirty="0"/>
          </a:p>
        </p:txBody>
      </p:sp>
      <p:sp>
        <p:nvSpPr>
          <p:cNvPr id="5" name="Shape 3"/>
          <p:cNvSpPr/>
          <p:nvPr/>
        </p:nvSpPr>
        <p:spPr>
          <a:xfrm>
            <a:off x="566928" y="1801368"/>
            <a:ext cx="3515258" cy="1924304"/>
          </a:xfrm>
          <a:prstGeom prst="roundRect">
            <a:avLst>
              <a:gd name="adj" fmla="val 3326"/>
            </a:avLst>
          </a:prstGeom>
          <a:solidFill>
            <a:srgbClr val="F5F2F7"/>
          </a:solidFill>
          <a:ln w="9525">
            <a:solidFill>
              <a:srgbClr val="E4DEEC"/>
            </a:solidFill>
            <a:prstDash val="solid"/>
          </a:ln>
        </p:spPr>
      </p:sp>
      <p:sp>
        <p:nvSpPr>
          <p:cNvPr id="6" name="Text 4"/>
          <p:cNvSpPr/>
          <p:nvPr/>
        </p:nvSpPr>
        <p:spPr>
          <a:xfrm>
            <a:off x="804672" y="2020824"/>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Against the entity</a:t>
            </a:r>
            <a:endParaRPr lang="en-US" sz="1500" dirty="0"/>
          </a:p>
        </p:txBody>
      </p:sp>
      <p:sp>
        <p:nvSpPr>
          <p:cNvPr id="7" name="Text 5"/>
          <p:cNvSpPr/>
          <p:nvPr/>
        </p:nvSpPr>
        <p:spPr>
          <a:xfrm>
            <a:off x="804672" y="2325624"/>
            <a:ext cx="3039770" cy="812800"/>
          </a:xfrm>
          <a:prstGeom prst="rect">
            <a:avLst/>
          </a:prstGeom>
          <a:noFill/>
          <a:ln/>
        </p:spPr>
        <p:txBody>
          <a:bodyPr wrap="square" lIns="0" tIns="0" rIns="0" bIns="0" rtlCol="0" anchor="t"/>
          <a:lstStyle/>
          <a:p>
            <a:pPr algn="l" indent="0" marL="0">
              <a:lnSpc>
                <a:spcPct val="112000"/>
              </a:lnSpc>
              <a:buNone/>
            </a:pPr>
            <a:r>
              <a:rPr lang="en-US" sz="1250" dirty="0">
                <a:solidFill>
                  <a:srgbClr val="6B6478"/>
                </a:solidFill>
                <a:latin typeface="Arial" pitchFamily="34" charset="0"/>
                <a:ea typeface="Arial" pitchFamily="34" charset="-122"/>
                <a:cs typeface="Arial" pitchFamily="34" charset="-120"/>
              </a:rPr>
              <a:t>Administrative fines up to the ceilings, binding instructions, mandatory audits at your expense, and orders to make the infringement public.</a:t>
            </a:r>
            <a:endParaRPr lang="en-US" sz="1250" dirty="0"/>
          </a:p>
        </p:txBody>
      </p:sp>
      <p:sp>
        <p:nvSpPr>
          <p:cNvPr id="8" name="Shape 6"/>
          <p:cNvSpPr/>
          <p:nvPr/>
        </p:nvSpPr>
        <p:spPr>
          <a:xfrm>
            <a:off x="4338218" y="1801368"/>
            <a:ext cx="3515258" cy="1924304"/>
          </a:xfrm>
          <a:prstGeom prst="roundRect">
            <a:avLst>
              <a:gd name="adj" fmla="val 3326"/>
            </a:avLst>
          </a:prstGeom>
          <a:solidFill>
            <a:srgbClr val="F5F2F7"/>
          </a:solidFill>
          <a:ln w="9525">
            <a:solidFill>
              <a:srgbClr val="E4DEEC"/>
            </a:solidFill>
            <a:prstDash val="solid"/>
          </a:ln>
        </p:spPr>
      </p:sp>
      <p:sp>
        <p:nvSpPr>
          <p:cNvPr id="9" name="Text 7"/>
          <p:cNvSpPr/>
          <p:nvPr/>
        </p:nvSpPr>
        <p:spPr>
          <a:xfrm>
            <a:off x="4575962" y="2020824"/>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Against individuals</a:t>
            </a:r>
            <a:endParaRPr lang="en-US" sz="1500" dirty="0"/>
          </a:p>
        </p:txBody>
      </p:sp>
      <p:sp>
        <p:nvSpPr>
          <p:cNvPr id="10" name="Text 8"/>
          <p:cNvSpPr/>
          <p:nvPr/>
        </p:nvSpPr>
        <p:spPr>
          <a:xfrm>
            <a:off x="4575962" y="2325624"/>
            <a:ext cx="3039770" cy="812800"/>
          </a:xfrm>
          <a:prstGeom prst="rect">
            <a:avLst/>
          </a:prstGeom>
          <a:noFill/>
          <a:ln/>
        </p:spPr>
        <p:txBody>
          <a:bodyPr wrap="square" lIns="0" tIns="0" rIns="0" bIns="0" rtlCol="0" anchor="t"/>
          <a:lstStyle/>
          <a:p>
            <a:pPr algn="l" indent="0" marL="0">
              <a:lnSpc>
                <a:spcPct val="112000"/>
              </a:lnSpc>
              <a:buNone/>
            </a:pPr>
            <a:r>
              <a:rPr lang="en-US" sz="1250" dirty="0">
                <a:solidFill>
                  <a:srgbClr val="6B6478"/>
                </a:solidFill>
                <a:latin typeface="Arial" pitchFamily="34" charset="0"/>
                <a:ea typeface="Arial" pitchFamily="34" charset="-122"/>
                <a:cs typeface="Arial" pitchFamily="34" charset="-120"/>
              </a:rPr>
              <a:t>Several Member States attach personal fines to management-body members. Germany's law, for example, reaches €500,000 for individuals.</a:t>
            </a:r>
            <a:endParaRPr lang="en-US" sz="1250" dirty="0"/>
          </a:p>
        </p:txBody>
      </p:sp>
      <p:sp>
        <p:nvSpPr>
          <p:cNvPr id="11" name="Shape 9"/>
          <p:cNvSpPr/>
          <p:nvPr/>
        </p:nvSpPr>
        <p:spPr>
          <a:xfrm>
            <a:off x="8109509" y="1801368"/>
            <a:ext cx="3515258" cy="1924304"/>
          </a:xfrm>
          <a:prstGeom prst="roundRect">
            <a:avLst>
              <a:gd name="adj" fmla="val 3326"/>
            </a:avLst>
          </a:prstGeom>
          <a:solidFill>
            <a:srgbClr val="F5F2F7"/>
          </a:solidFill>
          <a:ln w="9525">
            <a:solidFill>
              <a:srgbClr val="E4DEEC"/>
            </a:solidFill>
            <a:prstDash val="solid"/>
          </a:ln>
        </p:spPr>
      </p:sp>
      <p:sp>
        <p:nvSpPr>
          <p:cNvPr id="12" name="Text 10"/>
          <p:cNvSpPr/>
          <p:nvPr/>
        </p:nvSpPr>
        <p:spPr>
          <a:xfrm>
            <a:off x="8347253" y="2020824"/>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Against the role</a:t>
            </a:r>
            <a:endParaRPr lang="en-US" sz="1500" dirty="0"/>
          </a:p>
        </p:txBody>
      </p:sp>
      <p:sp>
        <p:nvSpPr>
          <p:cNvPr id="13" name="Text 11"/>
          <p:cNvSpPr/>
          <p:nvPr/>
        </p:nvSpPr>
        <p:spPr>
          <a:xfrm>
            <a:off x="8347253" y="2325624"/>
            <a:ext cx="3039770" cy="1016000"/>
          </a:xfrm>
          <a:prstGeom prst="rect">
            <a:avLst/>
          </a:prstGeom>
          <a:noFill/>
          <a:ln/>
        </p:spPr>
        <p:txBody>
          <a:bodyPr wrap="square" lIns="0" tIns="0" rIns="0" bIns="0" rtlCol="0" anchor="t"/>
          <a:lstStyle/>
          <a:p>
            <a:pPr algn="l" indent="0" marL="0">
              <a:lnSpc>
                <a:spcPct val="112000"/>
              </a:lnSpc>
              <a:buNone/>
            </a:pPr>
            <a:r>
              <a:rPr lang="en-US" sz="1250" dirty="0">
                <a:solidFill>
                  <a:srgbClr val="6B6478"/>
                </a:solidFill>
                <a:latin typeface="Arial" pitchFamily="34" charset="0"/>
                <a:ea typeface="Arial" pitchFamily="34" charset="-122"/>
                <a:cs typeface="Arial" pitchFamily="34" charset="-120"/>
              </a:rPr>
              <a:t>For essential entities, authorities may request a temporary ban on a person exercising managerial functions at CEO or legal-representative level.</a:t>
            </a:r>
            <a:endParaRPr lang="en-US" sz="1250" dirty="0"/>
          </a:p>
        </p:txBody>
      </p:sp>
      <p:sp>
        <p:nvSpPr>
          <p:cNvPr id="14" name="Text 12"/>
          <p:cNvSpPr/>
          <p:nvPr/>
        </p:nvSpPr>
        <p:spPr>
          <a:xfrm>
            <a:off x="566928" y="3981704"/>
            <a:ext cx="11057839" cy="457200"/>
          </a:xfrm>
          <a:prstGeom prst="rect">
            <a:avLst/>
          </a:prstGeom>
          <a:noFill/>
          <a:ln/>
        </p:spPr>
        <p:txBody>
          <a:bodyPr wrap="square" lIns="0" tIns="0" rIns="0" bIns="0" rtlCol="0" anchor="t"/>
          <a:lstStyle/>
          <a:p>
            <a:pPr indent="0" marL="0">
              <a:buNone/>
            </a:pPr>
            <a:r>
              <a:rPr lang="en-US" sz="1350" i="1" dirty="0">
                <a:solidFill>
                  <a:srgbClr val="2A2434"/>
                </a:solidFill>
                <a:latin typeface="Arial" pitchFamily="34" charset="0"/>
                <a:ea typeface="Arial" pitchFamily="34" charset="-122"/>
                <a:cs typeface="Arial" pitchFamily="34" charset="-120"/>
              </a:rPr>
              <a:t>Insurance can absorb a fine. It cannot absorb a prohibition on holding office, nor a public finding that the board failed to oversee.</a:t>
            </a:r>
            <a:endParaRPr lang="en-US" sz="1350" dirty="0"/>
          </a:p>
        </p:txBody>
      </p:sp>
      <p:sp>
        <p:nvSpPr>
          <p:cNvPr id="15" name="Text 13"/>
          <p:cNvSpPr/>
          <p:nvPr/>
        </p:nvSpPr>
        <p:spPr>
          <a:xfrm>
            <a:off x="566928" y="6053328"/>
            <a:ext cx="11057839" cy="320040"/>
          </a:xfrm>
          <a:prstGeom prst="rect">
            <a:avLst/>
          </a:prstGeom>
          <a:noFill/>
          <a:ln/>
        </p:spPr>
        <p:txBody>
          <a:bodyPr wrap="square" lIns="0" tIns="0" rIns="0" bIns="0" rtlCol="0" anchor="t"/>
          <a:lstStyle/>
          <a:p>
            <a:pPr indent="0" marL="0">
              <a:buNone/>
            </a:pPr>
            <a:r>
              <a:rPr lang="en-US" sz="900" i="1" dirty="0">
                <a:solidFill>
                  <a:srgbClr val="6B6478"/>
                </a:solidFill>
                <a:latin typeface="Arial" pitchFamily="34" charset="0"/>
                <a:ea typeface="Arial" pitchFamily="34" charset="-122"/>
                <a:cs typeface="Arial" pitchFamily="34" charset="-120"/>
              </a:rPr>
              <a:t>Directive (EU) 2022/2555, Articles 20, 32(5) and 34; national implementing legislation. Personal-liability provisions differ by Member State.</a:t>
            </a:r>
            <a:endParaRPr lang="en-US" sz="900" dirty="0"/>
          </a:p>
        </p:txBody>
      </p:sp>
      <p:pic>
        <p:nvPicPr>
          <p:cNvPr id="17"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18" name="Text 14"/>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25</a:t>
            </a:r>
            <a:endParaRPr lang="en-US" sz="10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THE IMBALANCE</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Why the executive layer is the one that goes missing</a:t>
            </a:r>
            <a:endParaRPr lang="en-US" sz="3000" dirty="0"/>
          </a:p>
        </p:txBody>
      </p:sp>
      <p:sp>
        <p:nvSpPr>
          <p:cNvPr id="4" name="Shape 2"/>
          <p:cNvSpPr/>
          <p:nvPr/>
        </p:nvSpPr>
        <p:spPr>
          <a:xfrm>
            <a:off x="566928" y="1453896"/>
            <a:ext cx="5373472" cy="2779649"/>
          </a:xfrm>
          <a:prstGeom prst="roundRect">
            <a:avLst>
              <a:gd name="adj" fmla="val 1974"/>
            </a:avLst>
          </a:prstGeom>
          <a:solidFill>
            <a:srgbClr val="F5F2F7"/>
          </a:solidFill>
          <a:ln w="9525">
            <a:solidFill>
              <a:srgbClr val="E4DEEC"/>
            </a:solidFill>
            <a:prstDash val="solid"/>
          </a:ln>
        </p:spPr>
      </p:sp>
      <p:sp>
        <p:nvSpPr>
          <p:cNvPr id="5" name="Text 3"/>
          <p:cNvSpPr/>
          <p:nvPr/>
        </p:nvSpPr>
        <p:spPr>
          <a:xfrm>
            <a:off x="841248" y="1655064"/>
            <a:ext cx="4824832" cy="310896"/>
          </a:xfrm>
          <a:prstGeom prst="rect">
            <a:avLst/>
          </a:prstGeom>
          <a:noFill/>
          <a:ln/>
        </p:spPr>
        <p:txBody>
          <a:bodyPr wrap="square" lIns="0" tIns="0" rIns="0" bIns="0" rtlCol="0" anchor="ctr"/>
          <a:lstStyle/>
          <a:p>
            <a:pPr indent="0" marL="0">
              <a:buNone/>
            </a:pPr>
            <a:r>
              <a:rPr lang="en-US" sz="1250" b="1" spc="120" kern="0" dirty="0">
                <a:solidFill>
                  <a:srgbClr val="F75A3C"/>
                </a:solidFill>
                <a:latin typeface="Arial" pitchFamily="34" charset="0"/>
                <a:ea typeface="Arial" pitchFamily="34" charset="-122"/>
                <a:cs typeface="Arial" pitchFamily="34" charset="-120"/>
              </a:rPr>
              <a:t>ARTICLE 21: TECHNICAL</a:t>
            </a:r>
            <a:endParaRPr lang="en-US" sz="1250" dirty="0"/>
          </a:p>
        </p:txBody>
      </p:sp>
      <p:sp>
        <p:nvSpPr>
          <p:cNvPr id="6" name="Text 4"/>
          <p:cNvSpPr/>
          <p:nvPr/>
        </p:nvSpPr>
        <p:spPr>
          <a:xfrm>
            <a:off x="841248" y="2039112"/>
            <a:ext cx="4824832" cy="2048129"/>
          </a:xfrm>
          <a:prstGeom prst="rect">
            <a:avLst/>
          </a:prstGeom>
          <a:noFill/>
          <a:ln/>
        </p:spPr>
        <p:txBody>
          <a:bodyPr wrap="square" lIns="0" tIns="0" rIns="0" bIns="0" rtlCol="0" anchor="t"/>
          <a:lstStyle/>
          <a:p>
            <a:pPr marL="177800" indent="-177800">
              <a:lnSpc>
                <a:spcPct val="110000"/>
              </a:lnSpc>
              <a:spcAft>
                <a:spcPts val="600"/>
              </a:spcAft>
              <a:buSzPct val="100000"/>
              <a:buChar char="•"/>
            </a:pPr>
            <a:r>
              <a:rPr lang="en-US" sz="1300" dirty="0">
                <a:solidFill>
                  <a:srgbClr val="2A2434"/>
                </a:solidFill>
                <a:latin typeface="Arial" pitchFamily="34" charset="0"/>
                <a:ea typeface="Arial" pitchFamily="34" charset="-122"/>
                <a:cs typeface="Arial" pitchFamily="34" charset="-120"/>
              </a:rPr>
              <a:t>Delegated to IT and security; usually well underway</a:t>
            </a:r>
            <a:endParaRPr lang="en-US" sz="1300" dirty="0"/>
          </a:p>
          <a:p>
            <a:pPr marL="177800" indent="-177800">
              <a:lnSpc>
                <a:spcPct val="110000"/>
              </a:lnSpc>
              <a:spcAft>
                <a:spcPts val="600"/>
              </a:spcAft>
              <a:buSzPct val="100000"/>
              <a:buChar char="•"/>
            </a:pPr>
            <a:r>
              <a:rPr lang="en-US" sz="1300" dirty="0">
                <a:solidFill>
                  <a:srgbClr val="2A2434"/>
                </a:solidFill>
                <a:latin typeface="Arial" pitchFamily="34" charset="0"/>
                <a:ea typeface="Arial" pitchFamily="34" charset="-122"/>
                <a:cs typeface="Arial" pitchFamily="34" charset="-120"/>
              </a:rPr>
              <a:t>It has an owner, a budget, a project plan and a reporting line</a:t>
            </a:r>
            <a:endParaRPr lang="en-US" sz="1300" dirty="0"/>
          </a:p>
          <a:p>
            <a:pPr marL="177800" indent="-177800">
              <a:lnSpc>
                <a:spcPct val="110000"/>
              </a:lnSpc>
              <a:spcAft>
                <a:spcPts val="600"/>
              </a:spcAft>
              <a:buSzPct val="100000"/>
              <a:buChar char="•"/>
            </a:pPr>
            <a:r>
              <a:rPr lang="en-US" sz="1300" dirty="0">
                <a:solidFill>
                  <a:srgbClr val="2A2434"/>
                </a:solidFill>
                <a:latin typeface="Arial" pitchFamily="34" charset="0"/>
                <a:ea typeface="Arial" pitchFamily="34" charset="-122"/>
                <a:cs typeface="Arial" pitchFamily="34" charset="-120"/>
              </a:rPr>
              <a:t>It is measurable, and therefore it gets measured</a:t>
            </a:r>
            <a:endParaRPr lang="en-US" sz="1300" dirty="0"/>
          </a:p>
          <a:p>
            <a:pPr marL="177800" indent="-177800">
              <a:lnSpc>
                <a:spcPct val="110000"/>
              </a:lnSpc>
              <a:spcAft>
                <a:spcPts val="600"/>
              </a:spcAft>
              <a:buSzPct val="100000"/>
              <a:buChar char="•"/>
            </a:pPr>
            <a:r>
              <a:rPr lang="en-US" sz="1300" dirty="0">
                <a:solidFill>
                  <a:srgbClr val="2A2434"/>
                </a:solidFill>
                <a:latin typeface="Arial" pitchFamily="34" charset="0"/>
                <a:ea typeface="Arial" pitchFamily="34" charset="-122"/>
                <a:cs typeface="Arial" pitchFamily="34" charset="-120"/>
              </a:rPr>
              <a:t>Most implementation plans give Article 21 ten rows</a:t>
            </a:r>
            <a:endParaRPr lang="en-US" sz="1300" dirty="0"/>
          </a:p>
        </p:txBody>
      </p:sp>
      <p:sp>
        <p:nvSpPr>
          <p:cNvPr id="7" name="Shape 5"/>
          <p:cNvSpPr/>
          <p:nvPr/>
        </p:nvSpPr>
        <p:spPr>
          <a:xfrm>
            <a:off x="6251296" y="1453896"/>
            <a:ext cx="5373472" cy="2779649"/>
          </a:xfrm>
          <a:prstGeom prst="roundRect">
            <a:avLst>
              <a:gd name="adj" fmla="val 1974"/>
            </a:avLst>
          </a:prstGeom>
          <a:solidFill>
            <a:srgbClr val="F5F2F7"/>
          </a:solidFill>
          <a:ln w="9525">
            <a:solidFill>
              <a:srgbClr val="E4DEEC"/>
            </a:solidFill>
            <a:prstDash val="solid"/>
          </a:ln>
        </p:spPr>
      </p:sp>
      <p:sp>
        <p:nvSpPr>
          <p:cNvPr id="8" name="Text 6"/>
          <p:cNvSpPr/>
          <p:nvPr/>
        </p:nvSpPr>
        <p:spPr>
          <a:xfrm>
            <a:off x="6525616" y="1655064"/>
            <a:ext cx="4824832" cy="310896"/>
          </a:xfrm>
          <a:prstGeom prst="rect">
            <a:avLst/>
          </a:prstGeom>
          <a:noFill/>
          <a:ln/>
        </p:spPr>
        <p:txBody>
          <a:bodyPr wrap="square" lIns="0" tIns="0" rIns="0" bIns="0" rtlCol="0" anchor="ctr"/>
          <a:lstStyle/>
          <a:p>
            <a:pPr indent="0" marL="0">
              <a:buNone/>
            </a:pPr>
            <a:r>
              <a:rPr lang="en-US" sz="1250" b="1" spc="120" kern="0" dirty="0">
                <a:solidFill>
                  <a:srgbClr val="F75A3C"/>
                </a:solidFill>
                <a:latin typeface="Arial" pitchFamily="34" charset="0"/>
                <a:ea typeface="Arial" pitchFamily="34" charset="-122"/>
                <a:cs typeface="Arial" pitchFamily="34" charset="-120"/>
              </a:rPr>
              <a:t>ARTICLE 20: EXECUTIVE</a:t>
            </a:r>
            <a:endParaRPr lang="en-US" sz="1250" dirty="0"/>
          </a:p>
        </p:txBody>
      </p:sp>
      <p:sp>
        <p:nvSpPr>
          <p:cNvPr id="9" name="Text 7"/>
          <p:cNvSpPr/>
          <p:nvPr/>
        </p:nvSpPr>
        <p:spPr>
          <a:xfrm>
            <a:off x="6525616" y="2039112"/>
            <a:ext cx="4824832" cy="2048129"/>
          </a:xfrm>
          <a:prstGeom prst="rect">
            <a:avLst/>
          </a:prstGeom>
          <a:noFill/>
          <a:ln/>
        </p:spPr>
        <p:txBody>
          <a:bodyPr wrap="square" lIns="0" tIns="0" rIns="0" bIns="0" rtlCol="0" anchor="t"/>
          <a:lstStyle/>
          <a:p>
            <a:pPr marL="177800" indent="-177800">
              <a:lnSpc>
                <a:spcPct val="110000"/>
              </a:lnSpc>
              <a:spcAft>
                <a:spcPts val="600"/>
              </a:spcAft>
              <a:buSzPct val="100000"/>
              <a:buChar char="•"/>
            </a:pPr>
            <a:r>
              <a:rPr lang="en-US" sz="1300" dirty="0">
                <a:solidFill>
                  <a:srgbClr val="2A2434"/>
                </a:solidFill>
                <a:latin typeface="Arial" pitchFamily="34" charset="0"/>
                <a:ea typeface="Arial" pitchFamily="34" charset="-122"/>
                <a:cs typeface="Arial" pitchFamily="34" charset="-120"/>
              </a:rPr>
              <a:t>Cannot be delegated; it attaches to the management body by law</a:t>
            </a:r>
            <a:endParaRPr lang="en-US" sz="1300" dirty="0"/>
          </a:p>
          <a:p>
            <a:pPr marL="177800" indent="-177800">
              <a:lnSpc>
                <a:spcPct val="110000"/>
              </a:lnSpc>
              <a:spcAft>
                <a:spcPts val="600"/>
              </a:spcAft>
              <a:buSzPct val="100000"/>
              <a:buChar char="•"/>
            </a:pPr>
            <a:r>
              <a:rPr lang="en-US" sz="1300" dirty="0">
                <a:solidFill>
                  <a:srgbClr val="2A2434"/>
                </a:solidFill>
                <a:latin typeface="Arial" pitchFamily="34" charset="0"/>
                <a:ea typeface="Arial" pitchFamily="34" charset="-122"/>
                <a:cs typeface="Arial" pitchFamily="34" charset="-120"/>
              </a:rPr>
              <a:t>It has no owner, no budget and no project; it was never asked of IT</a:t>
            </a:r>
            <a:endParaRPr lang="en-US" sz="1300" dirty="0"/>
          </a:p>
          <a:p>
            <a:pPr marL="177800" indent="-177800">
              <a:lnSpc>
                <a:spcPct val="110000"/>
              </a:lnSpc>
              <a:spcAft>
                <a:spcPts val="600"/>
              </a:spcAft>
              <a:buSzPct val="100000"/>
              <a:buChar char="•"/>
            </a:pPr>
            <a:r>
              <a:rPr lang="en-US" sz="1300" dirty="0">
                <a:solidFill>
                  <a:srgbClr val="2A2434"/>
                </a:solidFill>
                <a:latin typeface="Arial" pitchFamily="34" charset="0"/>
                <a:ea typeface="Arial" pitchFamily="34" charset="-122"/>
                <a:cs typeface="Arial" pitchFamily="34" charset="-120"/>
              </a:rPr>
              <a:t>It produces documents, not systems, so nobody notices it is absent</a:t>
            </a:r>
            <a:endParaRPr lang="en-US" sz="1300" dirty="0"/>
          </a:p>
          <a:p>
            <a:pPr marL="177800" indent="-177800">
              <a:lnSpc>
                <a:spcPct val="110000"/>
              </a:lnSpc>
              <a:spcAft>
                <a:spcPts val="600"/>
              </a:spcAft>
              <a:buSzPct val="100000"/>
              <a:buChar char="•"/>
            </a:pPr>
            <a:r>
              <a:rPr lang="en-US" sz="1300" dirty="0">
                <a:solidFill>
                  <a:srgbClr val="2A2434"/>
                </a:solidFill>
                <a:latin typeface="Arial" pitchFamily="34" charset="0"/>
                <a:ea typeface="Arial" pitchFamily="34" charset="-122"/>
                <a:cs typeface="Arial" pitchFamily="34" charset="-120"/>
              </a:rPr>
              <a:t>Most implementation plans give Article 20 one row</a:t>
            </a:r>
            <a:endParaRPr lang="en-US" sz="1300" dirty="0"/>
          </a:p>
        </p:txBody>
      </p:sp>
      <p:sp>
        <p:nvSpPr>
          <p:cNvPr id="10" name="Shape 8"/>
          <p:cNvSpPr/>
          <p:nvPr/>
        </p:nvSpPr>
        <p:spPr>
          <a:xfrm>
            <a:off x="566928" y="4434713"/>
            <a:ext cx="11057839" cy="1335532"/>
          </a:xfrm>
          <a:prstGeom prst="roundRect">
            <a:avLst>
              <a:gd name="adj" fmla="val 4108"/>
            </a:avLst>
          </a:prstGeom>
          <a:solidFill>
            <a:srgbClr val="FDEDE8"/>
          </a:solidFill>
          <a:ln w="9525">
            <a:solidFill>
              <a:srgbClr val="F6D3C6"/>
            </a:solidFill>
            <a:prstDash val="solid"/>
          </a:ln>
        </p:spPr>
      </p:sp>
      <p:sp>
        <p:nvSpPr>
          <p:cNvPr id="11" name="Shape 9"/>
          <p:cNvSpPr/>
          <p:nvPr/>
        </p:nvSpPr>
        <p:spPr>
          <a:xfrm>
            <a:off x="877824" y="4690745"/>
            <a:ext cx="310896" cy="310896"/>
          </a:xfrm>
          <a:prstGeom prst="ellipse">
            <a:avLst/>
          </a:prstGeom>
          <a:solidFill>
            <a:srgbClr val="F75A3C"/>
          </a:solidFill>
          <a:ln/>
        </p:spPr>
      </p:sp>
      <p:sp>
        <p:nvSpPr>
          <p:cNvPr id="12" name="Text 10"/>
          <p:cNvSpPr/>
          <p:nvPr/>
        </p:nvSpPr>
        <p:spPr>
          <a:xfrm>
            <a:off x="877824" y="4681601"/>
            <a:ext cx="310896" cy="310896"/>
          </a:xfrm>
          <a:prstGeom prst="rect">
            <a:avLst/>
          </a:prstGeom>
          <a:noFill/>
          <a:ln/>
        </p:spPr>
        <p:txBody>
          <a:bodyPr wrap="square" lIns="0" tIns="0" rIns="0" bIns="0" rtlCol="0" anchor="ctr"/>
          <a:lstStyle/>
          <a:p>
            <a:pPr algn="ctr" indent="0" marL="0">
              <a:buNone/>
            </a:pPr>
            <a:r>
              <a:rPr lang="en-US" sz="1900" b="1" dirty="0">
                <a:solidFill>
                  <a:srgbClr val="FFFFFF"/>
                </a:solidFill>
                <a:latin typeface="Arial" pitchFamily="34" charset="0"/>
                <a:ea typeface="Arial" pitchFamily="34" charset="-122"/>
                <a:cs typeface="Arial" pitchFamily="34" charset="-120"/>
              </a:rPr>
              <a:t>!</a:t>
            </a:r>
            <a:endParaRPr lang="en-US" sz="1900" dirty="0"/>
          </a:p>
        </p:txBody>
      </p:sp>
      <p:sp>
        <p:nvSpPr>
          <p:cNvPr id="13" name="Text 11"/>
          <p:cNvSpPr/>
          <p:nvPr/>
        </p:nvSpPr>
        <p:spPr>
          <a:xfrm>
            <a:off x="1353312" y="4690745"/>
            <a:ext cx="9978847" cy="274320"/>
          </a:xfrm>
          <a:prstGeom prst="rect">
            <a:avLst/>
          </a:prstGeom>
          <a:noFill/>
          <a:ln/>
        </p:spPr>
        <p:txBody>
          <a:bodyPr wrap="square" lIns="0" tIns="0" rIns="0" bIns="0" rtlCol="0" anchor="ctr"/>
          <a:lstStyle/>
          <a:p>
            <a:pPr indent="0" marL="0">
              <a:buNone/>
            </a:pPr>
            <a:r>
              <a:rPr lang="en-US" sz="1200" b="1" spc="150" kern="0" dirty="0">
                <a:solidFill>
                  <a:srgbClr val="F75A3C"/>
                </a:solidFill>
                <a:latin typeface="Arial" pitchFamily="34" charset="0"/>
                <a:ea typeface="Arial" pitchFamily="34" charset="-122"/>
                <a:cs typeface="Arial" pitchFamily="34" charset="-120"/>
              </a:rPr>
              <a:t>THIS IS THE GAP YOU CANNOT CLOSE FROM THIS ROOM</a:t>
            </a:r>
            <a:endParaRPr lang="en-US" sz="1200" dirty="0"/>
          </a:p>
        </p:txBody>
      </p:sp>
      <p:sp>
        <p:nvSpPr>
          <p:cNvPr id="14" name="Text 12"/>
          <p:cNvSpPr/>
          <p:nvPr/>
        </p:nvSpPr>
        <p:spPr>
          <a:xfrm>
            <a:off x="1353312" y="5019929"/>
            <a:ext cx="9978847" cy="604012"/>
          </a:xfrm>
          <a:prstGeom prst="rect">
            <a:avLst/>
          </a:prstGeom>
          <a:noFill/>
          <a:ln/>
        </p:spPr>
        <p:txBody>
          <a:bodyPr wrap="square" lIns="0" tIns="0" rIns="0" bIns="0" rtlCol="0" anchor="t"/>
          <a:lstStyle/>
          <a:p>
            <a:pPr indent="0" marL="0">
              <a:lnSpc>
                <a:spcPct val="114000"/>
              </a:lnSpc>
              <a:spcAft>
                <a:spcPts val="500"/>
              </a:spcAft>
              <a:buNone/>
            </a:pPr>
            <a:r>
              <a:rPr lang="en-US" sz="1300" dirty="0">
                <a:solidFill>
                  <a:srgbClr val="2A2434"/>
                </a:solidFill>
                <a:latin typeface="Arial" pitchFamily="34" charset="0"/>
                <a:ea typeface="Arial" pitchFamily="34" charset="-122"/>
                <a:cs typeface="Arial" pitchFamily="34" charset="-120"/>
              </a:rPr>
              <a:t>Pull up your NIS2 plan and count the rows against Article 20. If it is one row or zero, that is the finding, and it is fixable in weeks, but only by the executive.</a:t>
            </a:r>
            <a:endParaRPr lang="en-US" sz="1300" dirty="0"/>
          </a:p>
        </p:txBody>
      </p:sp>
      <p:pic>
        <p:nvPicPr>
          <p:cNvPr id="16"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17" name="Text 13"/>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26</a:t>
            </a:r>
            <a:endParaRPr lang="en-US" sz="10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YOUR MOVE</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What to put in front of your executive, and how</a:t>
            </a:r>
            <a:endParaRPr lang="en-US" sz="3000" dirty="0"/>
          </a:p>
        </p:txBody>
      </p:sp>
      <p:sp>
        <p:nvSpPr>
          <p:cNvPr id="4" name="Text 2"/>
          <p:cNvSpPr/>
          <p:nvPr/>
        </p:nvSpPr>
        <p:spPr>
          <a:xfrm>
            <a:off x="566928" y="1335024"/>
            <a:ext cx="11057839" cy="27432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You do not need to solve Article 20. You need to make it visible and get it owned. Here is the ask.</a:t>
            </a:r>
            <a:endParaRPr lang="en-US" sz="1450" dirty="0"/>
          </a:p>
        </p:txBody>
      </p:sp>
      <p:sp>
        <p:nvSpPr>
          <p:cNvPr id="5" name="Shape 3"/>
          <p:cNvSpPr/>
          <p:nvPr/>
        </p:nvSpPr>
        <p:spPr>
          <a:xfrm>
            <a:off x="566928" y="1801368"/>
            <a:ext cx="2572436" cy="2304288"/>
          </a:xfrm>
          <a:prstGeom prst="roundRect">
            <a:avLst>
              <a:gd name="adj" fmla="val 2778"/>
            </a:avLst>
          </a:prstGeom>
          <a:solidFill>
            <a:srgbClr val="F5F2F7"/>
          </a:solidFill>
          <a:ln w="9525">
            <a:solidFill>
              <a:srgbClr val="E4DEEC"/>
            </a:solidFill>
            <a:prstDash val="solid"/>
          </a:ln>
        </p:spPr>
      </p:sp>
      <p:sp>
        <p:nvSpPr>
          <p:cNvPr id="6" name="Text 4"/>
          <p:cNvSpPr/>
          <p:nvPr/>
        </p:nvSpPr>
        <p:spPr>
          <a:xfrm>
            <a:off x="804672" y="2020824"/>
            <a:ext cx="2096948" cy="402336"/>
          </a:xfrm>
          <a:prstGeom prst="rect">
            <a:avLst/>
          </a:prstGeom>
          <a:noFill/>
          <a:ln/>
        </p:spPr>
        <p:txBody>
          <a:bodyPr wrap="square" lIns="0" tIns="0" rIns="0" bIns="0" rtlCol="0" anchor="ctr"/>
          <a:lstStyle/>
          <a:p>
            <a:pPr algn="l" indent="0" marL="0">
              <a:buNone/>
            </a:pPr>
            <a:r>
              <a:rPr lang="en-US" sz="2600" b="1" dirty="0">
                <a:solidFill>
                  <a:srgbClr val="F75A3C"/>
                </a:solidFill>
                <a:latin typeface="Arial" pitchFamily="34" charset="0"/>
                <a:ea typeface="Arial" pitchFamily="34" charset="-122"/>
                <a:cs typeface="Arial" pitchFamily="34" charset="-120"/>
              </a:rPr>
              <a:t>01</a:t>
            </a:r>
            <a:endParaRPr lang="en-US" sz="2600" dirty="0"/>
          </a:p>
        </p:txBody>
      </p:sp>
      <p:sp>
        <p:nvSpPr>
          <p:cNvPr id="7" name="Text 5"/>
          <p:cNvSpPr/>
          <p:nvPr/>
        </p:nvSpPr>
        <p:spPr>
          <a:xfrm>
            <a:off x="804672" y="2496312"/>
            <a:ext cx="2096948"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Name the body</a:t>
            </a:r>
            <a:endParaRPr lang="en-US" sz="1500" dirty="0"/>
          </a:p>
        </p:txBody>
      </p:sp>
      <p:sp>
        <p:nvSpPr>
          <p:cNvPr id="8" name="Text 6"/>
          <p:cNvSpPr/>
          <p:nvPr/>
        </p:nvSpPr>
        <p:spPr>
          <a:xfrm>
            <a:off x="804672" y="2801112"/>
            <a:ext cx="2096948" cy="975360"/>
          </a:xfrm>
          <a:prstGeom prst="rect">
            <a:avLst/>
          </a:prstGeom>
          <a:noFill/>
          <a:ln/>
        </p:spPr>
        <p:txBody>
          <a:bodyPr wrap="square" lIns="0" tIns="0" rIns="0" bIns="0" rtlCol="0" anchor="t"/>
          <a:lstStyle/>
          <a:p>
            <a:pPr algn="l" indent="0" marL="0">
              <a:lnSpc>
                <a:spcPct val="112000"/>
              </a:lnSpc>
              <a:buNone/>
            </a:pPr>
            <a:r>
              <a:rPr lang="en-US" sz="1200" dirty="0">
                <a:solidFill>
                  <a:srgbClr val="6B6478"/>
                </a:solidFill>
                <a:latin typeface="Arial" pitchFamily="34" charset="0"/>
                <a:ea typeface="Arial" pitchFamily="34" charset="-122"/>
                <a:cs typeface="Arial" pitchFamily="34" charset="-120"/>
              </a:rPr>
              <a:t>Ask the board or exec committee to formally identify itself as the NIS2 “management body” and minute it.</a:t>
            </a:r>
            <a:endParaRPr lang="en-US" sz="1200" dirty="0"/>
          </a:p>
        </p:txBody>
      </p:sp>
      <p:sp>
        <p:nvSpPr>
          <p:cNvPr id="9" name="Shape 7"/>
          <p:cNvSpPr/>
          <p:nvPr/>
        </p:nvSpPr>
        <p:spPr>
          <a:xfrm>
            <a:off x="3395396" y="1801368"/>
            <a:ext cx="2572436" cy="2304288"/>
          </a:xfrm>
          <a:prstGeom prst="roundRect">
            <a:avLst>
              <a:gd name="adj" fmla="val 2778"/>
            </a:avLst>
          </a:prstGeom>
          <a:solidFill>
            <a:srgbClr val="F5F2F7"/>
          </a:solidFill>
          <a:ln w="9525">
            <a:solidFill>
              <a:srgbClr val="E4DEEC"/>
            </a:solidFill>
            <a:prstDash val="solid"/>
          </a:ln>
        </p:spPr>
      </p:sp>
      <p:sp>
        <p:nvSpPr>
          <p:cNvPr id="10" name="Text 8"/>
          <p:cNvSpPr/>
          <p:nvPr/>
        </p:nvSpPr>
        <p:spPr>
          <a:xfrm>
            <a:off x="3633140" y="2020824"/>
            <a:ext cx="2096948" cy="402336"/>
          </a:xfrm>
          <a:prstGeom prst="rect">
            <a:avLst/>
          </a:prstGeom>
          <a:noFill/>
          <a:ln/>
        </p:spPr>
        <p:txBody>
          <a:bodyPr wrap="square" lIns="0" tIns="0" rIns="0" bIns="0" rtlCol="0" anchor="ctr"/>
          <a:lstStyle/>
          <a:p>
            <a:pPr algn="l" indent="0" marL="0">
              <a:buNone/>
            </a:pPr>
            <a:r>
              <a:rPr lang="en-US" sz="2600" b="1" dirty="0">
                <a:solidFill>
                  <a:srgbClr val="F75A3C"/>
                </a:solidFill>
                <a:latin typeface="Arial" pitchFamily="34" charset="0"/>
                <a:ea typeface="Arial" pitchFamily="34" charset="-122"/>
                <a:cs typeface="Arial" pitchFamily="34" charset="-120"/>
              </a:rPr>
              <a:t>02</a:t>
            </a:r>
            <a:endParaRPr lang="en-US" sz="2600" dirty="0"/>
          </a:p>
        </p:txBody>
      </p:sp>
      <p:sp>
        <p:nvSpPr>
          <p:cNvPr id="11" name="Text 9"/>
          <p:cNvSpPr/>
          <p:nvPr/>
        </p:nvSpPr>
        <p:spPr>
          <a:xfrm>
            <a:off x="3633140" y="2496312"/>
            <a:ext cx="2096948"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Approve the measures</a:t>
            </a:r>
            <a:endParaRPr lang="en-US" sz="1500" dirty="0"/>
          </a:p>
        </p:txBody>
      </p:sp>
      <p:sp>
        <p:nvSpPr>
          <p:cNvPr id="12" name="Text 10"/>
          <p:cNvSpPr/>
          <p:nvPr/>
        </p:nvSpPr>
        <p:spPr>
          <a:xfrm>
            <a:off x="3633140" y="2801112"/>
            <a:ext cx="2096948" cy="975360"/>
          </a:xfrm>
          <a:prstGeom prst="rect">
            <a:avLst/>
          </a:prstGeom>
          <a:noFill/>
          <a:ln/>
        </p:spPr>
        <p:txBody>
          <a:bodyPr wrap="square" lIns="0" tIns="0" rIns="0" bIns="0" rtlCol="0" anchor="t"/>
          <a:lstStyle/>
          <a:p>
            <a:pPr algn="l" indent="0" marL="0">
              <a:lnSpc>
                <a:spcPct val="112000"/>
              </a:lnSpc>
              <a:buNone/>
            </a:pPr>
            <a:r>
              <a:rPr lang="en-US" sz="1200" dirty="0">
                <a:solidFill>
                  <a:srgbClr val="6B6478"/>
                </a:solidFill>
                <a:latin typeface="Arial" pitchFamily="34" charset="0"/>
                <a:ea typeface="Arial" pitchFamily="34" charset="-122"/>
                <a:cs typeface="Arial" pitchFamily="34" charset="-120"/>
              </a:rPr>
              <a:t>Put the risk assessment and measures in front of them for explicit, recorded approval, not a noted update.</a:t>
            </a:r>
            <a:endParaRPr lang="en-US" sz="1200" dirty="0"/>
          </a:p>
        </p:txBody>
      </p:sp>
      <p:sp>
        <p:nvSpPr>
          <p:cNvPr id="13" name="Shape 11"/>
          <p:cNvSpPr/>
          <p:nvPr/>
        </p:nvSpPr>
        <p:spPr>
          <a:xfrm>
            <a:off x="6223864" y="1801368"/>
            <a:ext cx="2572436" cy="2304288"/>
          </a:xfrm>
          <a:prstGeom prst="roundRect">
            <a:avLst>
              <a:gd name="adj" fmla="val 2778"/>
            </a:avLst>
          </a:prstGeom>
          <a:solidFill>
            <a:srgbClr val="F5F2F7"/>
          </a:solidFill>
          <a:ln w="9525">
            <a:solidFill>
              <a:srgbClr val="E4DEEC"/>
            </a:solidFill>
            <a:prstDash val="solid"/>
          </a:ln>
        </p:spPr>
      </p:sp>
      <p:sp>
        <p:nvSpPr>
          <p:cNvPr id="14" name="Text 12"/>
          <p:cNvSpPr/>
          <p:nvPr/>
        </p:nvSpPr>
        <p:spPr>
          <a:xfrm>
            <a:off x="6461608" y="2020824"/>
            <a:ext cx="2096948" cy="402336"/>
          </a:xfrm>
          <a:prstGeom prst="rect">
            <a:avLst/>
          </a:prstGeom>
          <a:noFill/>
          <a:ln/>
        </p:spPr>
        <p:txBody>
          <a:bodyPr wrap="square" lIns="0" tIns="0" rIns="0" bIns="0" rtlCol="0" anchor="ctr"/>
          <a:lstStyle/>
          <a:p>
            <a:pPr algn="l" indent="0" marL="0">
              <a:buNone/>
            </a:pPr>
            <a:r>
              <a:rPr lang="en-US" sz="2600" b="1" dirty="0">
                <a:solidFill>
                  <a:srgbClr val="F75A3C"/>
                </a:solidFill>
                <a:latin typeface="Arial" pitchFamily="34" charset="0"/>
                <a:ea typeface="Arial" pitchFamily="34" charset="-122"/>
                <a:cs typeface="Arial" pitchFamily="34" charset="-120"/>
              </a:rPr>
              <a:t>03</a:t>
            </a:r>
            <a:endParaRPr lang="en-US" sz="2600" dirty="0"/>
          </a:p>
        </p:txBody>
      </p:sp>
      <p:sp>
        <p:nvSpPr>
          <p:cNvPr id="15" name="Text 13"/>
          <p:cNvSpPr/>
          <p:nvPr/>
        </p:nvSpPr>
        <p:spPr>
          <a:xfrm>
            <a:off x="6461608" y="2496312"/>
            <a:ext cx="2096948"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Set oversight</a:t>
            </a:r>
            <a:endParaRPr lang="en-US" sz="1500" dirty="0"/>
          </a:p>
        </p:txBody>
      </p:sp>
      <p:sp>
        <p:nvSpPr>
          <p:cNvPr id="16" name="Text 14"/>
          <p:cNvSpPr/>
          <p:nvPr/>
        </p:nvSpPr>
        <p:spPr>
          <a:xfrm>
            <a:off x="6461608" y="2801112"/>
            <a:ext cx="2096948" cy="780288"/>
          </a:xfrm>
          <a:prstGeom prst="rect">
            <a:avLst/>
          </a:prstGeom>
          <a:noFill/>
          <a:ln/>
        </p:spPr>
        <p:txBody>
          <a:bodyPr wrap="square" lIns="0" tIns="0" rIns="0" bIns="0" rtlCol="0" anchor="t"/>
          <a:lstStyle/>
          <a:p>
            <a:pPr algn="l" indent="0" marL="0">
              <a:lnSpc>
                <a:spcPct val="112000"/>
              </a:lnSpc>
              <a:buNone/>
            </a:pPr>
            <a:r>
              <a:rPr lang="en-US" sz="1200" dirty="0">
                <a:solidFill>
                  <a:srgbClr val="6B6478"/>
                </a:solidFill>
                <a:latin typeface="Arial" pitchFamily="34" charset="0"/>
                <a:ea typeface="Arial" pitchFamily="34" charset="-122"/>
                <a:cs typeface="Arial" pitchFamily="34" charset="-120"/>
              </a:rPr>
              <a:t>Ask for a standing agenda item, a fixed cadence and a standing pack, with challenge minuted.</a:t>
            </a:r>
            <a:endParaRPr lang="en-US" sz="1200" dirty="0"/>
          </a:p>
        </p:txBody>
      </p:sp>
      <p:sp>
        <p:nvSpPr>
          <p:cNvPr id="17" name="Shape 15"/>
          <p:cNvSpPr/>
          <p:nvPr/>
        </p:nvSpPr>
        <p:spPr>
          <a:xfrm>
            <a:off x="9052331" y="1801368"/>
            <a:ext cx="2572436" cy="2304288"/>
          </a:xfrm>
          <a:prstGeom prst="roundRect">
            <a:avLst>
              <a:gd name="adj" fmla="val 2778"/>
            </a:avLst>
          </a:prstGeom>
          <a:solidFill>
            <a:srgbClr val="F5F2F7"/>
          </a:solidFill>
          <a:ln w="9525">
            <a:solidFill>
              <a:srgbClr val="E4DEEC"/>
            </a:solidFill>
            <a:prstDash val="solid"/>
          </a:ln>
        </p:spPr>
      </p:sp>
      <p:sp>
        <p:nvSpPr>
          <p:cNvPr id="18" name="Text 16"/>
          <p:cNvSpPr/>
          <p:nvPr/>
        </p:nvSpPr>
        <p:spPr>
          <a:xfrm>
            <a:off x="9290075" y="2020824"/>
            <a:ext cx="2096948" cy="402336"/>
          </a:xfrm>
          <a:prstGeom prst="rect">
            <a:avLst/>
          </a:prstGeom>
          <a:noFill/>
          <a:ln/>
        </p:spPr>
        <p:txBody>
          <a:bodyPr wrap="square" lIns="0" tIns="0" rIns="0" bIns="0" rtlCol="0" anchor="ctr"/>
          <a:lstStyle/>
          <a:p>
            <a:pPr algn="l" indent="0" marL="0">
              <a:buNone/>
            </a:pPr>
            <a:r>
              <a:rPr lang="en-US" sz="2600" b="1" dirty="0">
                <a:solidFill>
                  <a:srgbClr val="F75A3C"/>
                </a:solidFill>
                <a:latin typeface="Arial" pitchFamily="34" charset="0"/>
                <a:ea typeface="Arial" pitchFamily="34" charset="-122"/>
                <a:cs typeface="Arial" pitchFamily="34" charset="-120"/>
              </a:rPr>
              <a:t>04</a:t>
            </a:r>
            <a:endParaRPr lang="en-US" sz="2600" dirty="0"/>
          </a:p>
        </p:txBody>
      </p:sp>
      <p:sp>
        <p:nvSpPr>
          <p:cNvPr id="19" name="Text 17"/>
          <p:cNvSpPr/>
          <p:nvPr/>
        </p:nvSpPr>
        <p:spPr>
          <a:xfrm>
            <a:off x="9290075" y="2496312"/>
            <a:ext cx="2096948"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Get trained</a:t>
            </a:r>
            <a:endParaRPr lang="en-US" sz="1500" dirty="0"/>
          </a:p>
        </p:txBody>
      </p:sp>
      <p:sp>
        <p:nvSpPr>
          <p:cNvPr id="20" name="Text 18"/>
          <p:cNvSpPr/>
          <p:nvPr/>
        </p:nvSpPr>
        <p:spPr>
          <a:xfrm>
            <a:off x="9290075" y="2801112"/>
            <a:ext cx="2096948" cy="975360"/>
          </a:xfrm>
          <a:prstGeom prst="rect">
            <a:avLst/>
          </a:prstGeom>
          <a:noFill/>
          <a:ln/>
        </p:spPr>
        <p:txBody>
          <a:bodyPr wrap="square" lIns="0" tIns="0" rIns="0" bIns="0" rtlCol="0" anchor="t"/>
          <a:lstStyle/>
          <a:p>
            <a:pPr algn="l" indent="0" marL="0">
              <a:lnSpc>
                <a:spcPct val="112000"/>
              </a:lnSpc>
              <a:buNone/>
            </a:pPr>
            <a:r>
              <a:rPr lang="en-US" sz="1200" dirty="0">
                <a:solidFill>
                  <a:srgbClr val="6B6478"/>
                </a:solidFill>
                <a:latin typeface="Arial" pitchFamily="34" charset="0"/>
                <a:ea typeface="Arial" pitchFamily="34" charset="-122"/>
                <a:cs typeface="Arial" pitchFamily="34" charset="-120"/>
              </a:rPr>
              <a:t>Request management-body training specific to your organisation, with attendance and a refresh cycle recorded.</a:t>
            </a:r>
            <a:endParaRPr lang="en-US" sz="1200" dirty="0"/>
          </a:p>
        </p:txBody>
      </p:sp>
      <p:sp>
        <p:nvSpPr>
          <p:cNvPr id="21" name="Shape 19"/>
          <p:cNvSpPr/>
          <p:nvPr/>
        </p:nvSpPr>
        <p:spPr>
          <a:xfrm>
            <a:off x="566928" y="4361688"/>
            <a:ext cx="11057839" cy="1335532"/>
          </a:xfrm>
          <a:prstGeom prst="roundRect">
            <a:avLst>
              <a:gd name="adj" fmla="val 4108"/>
            </a:avLst>
          </a:prstGeom>
          <a:solidFill>
            <a:srgbClr val="FDEDE8"/>
          </a:solidFill>
          <a:ln w="9525">
            <a:solidFill>
              <a:srgbClr val="F6D3C6"/>
            </a:solidFill>
            <a:prstDash val="solid"/>
          </a:ln>
        </p:spPr>
      </p:sp>
      <p:sp>
        <p:nvSpPr>
          <p:cNvPr id="22" name="Shape 20"/>
          <p:cNvSpPr/>
          <p:nvPr/>
        </p:nvSpPr>
        <p:spPr>
          <a:xfrm>
            <a:off x="877824" y="4617720"/>
            <a:ext cx="310896" cy="310896"/>
          </a:xfrm>
          <a:prstGeom prst="ellipse">
            <a:avLst/>
          </a:prstGeom>
          <a:solidFill>
            <a:srgbClr val="F75A3C"/>
          </a:solidFill>
          <a:ln/>
        </p:spPr>
      </p:sp>
      <p:sp>
        <p:nvSpPr>
          <p:cNvPr id="23" name="Text 21"/>
          <p:cNvSpPr/>
          <p:nvPr/>
        </p:nvSpPr>
        <p:spPr>
          <a:xfrm>
            <a:off x="877824" y="4608576"/>
            <a:ext cx="310896" cy="310896"/>
          </a:xfrm>
          <a:prstGeom prst="rect">
            <a:avLst/>
          </a:prstGeom>
          <a:noFill/>
          <a:ln/>
        </p:spPr>
        <p:txBody>
          <a:bodyPr wrap="square" lIns="0" tIns="0" rIns="0" bIns="0" rtlCol="0" anchor="ctr"/>
          <a:lstStyle/>
          <a:p>
            <a:pPr algn="ctr" indent="0" marL="0">
              <a:buNone/>
            </a:pPr>
            <a:r>
              <a:rPr lang="en-US" sz="1900" b="1" dirty="0">
                <a:solidFill>
                  <a:srgbClr val="FFFFFF"/>
                </a:solidFill>
                <a:latin typeface="Arial" pitchFamily="34" charset="0"/>
                <a:ea typeface="Arial" pitchFamily="34" charset="-122"/>
                <a:cs typeface="Arial" pitchFamily="34" charset="-120"/>
              </a:rPr>
              <a:t>!</a:t>
            </a:r>
            <a:endParaRPr lang="en-US" sz="1900" dirty="0"/>
          </a:p>
        </p:txBody>
      </p:sp>
      <p:sp>
        <p:nvSpPr>
          <p:cNvPr id="24" name="Text 22"/>
          <p:cNvSpPr/>
          <p:nvPr/>
        </p:nvSpPr>
        <p:spPr>
          <a:xfrm>
            <a:off x="1353312" y="4617720"/>
            <a:ext cx="9978847" cy="274320"/>
          </a:xfrm>
          <a:prstGeom prst="rect">
            <a:avLst/>
          </a:prstGeom>
          <a:noFill/>
          <a:ln/>
        </p:spPr>
        <p:txBody>
          <a:bodyPr wrap="square" lIns="0" tIns="0" rIns="0" bIns="0" rtlCol="0" anchor="ctr"/>
          <a:lstStyle/>
          <a:p>
            <a:pPr indent="0" marL="0">
              <a:buNone/>
            </a:pPr>
            <a:r>
              <a:rPr lang="en-US" sz="1200" b="1" spc="150" kern="0" dirty="0">
                <a:solidFill>
                  <a:srgbClr val="F75A3C"/>
                </a:solidFill>
                <a:latin typeface="Arial" pitchFamily="34" charset="0"/>
                <a:ea typeface="Arial" pitchFamily="34" charset="-122"/>
                <a:cs typeface="Arial" pitchFamily="34" charset="-120"/>
              </a:rPr>
              <a:t>THE ONE-LINE CASE TO TAKE UPWARD</a:t>
            </a:r>
            <a:endParaRPr lang="en-US" sz="1200" dirty="0"/>
          </a:p>
        </p:txBody>
      </p:sp>
      <p:sp>
        <p:nvSpPr>
          <p:cNvPr id="25" name="Text 23"/>
          <p:cNvSpPr/>
          <p:nvPr/>
        </p:nvSpPr>
        <p:spPr>
          <a:xfrm>
            <a:off x="1353312" y="4946904"/>
            <a:ext cx="9978847" cy="604012"/>
          </a:xfrm>
          <a:prstGeom prst="rect">
            <a:avLst/>
          </a:prstGeom>
          <a:noFill/>
          <a:ln/>
        </p:spPr>
        <p:txBody>
          <a:bodyPr wrap="square" lIns="0" tIns="0" rIns="0" bIns="0" rtlCol="0" anchor="t"/>
          <a:lstStyle/>
          <a:p>
            <a:pPr indent="0" marL="0">
              <a:lnSpc>
                <a:spcPct val="114000"/>
              </a:lnSpc>
              <a:spcAft>
                <a:spcPts val="500"/>
              </a:spcAft>
              <a:buNone/>
            </a:pPr>
            <a:r>
              <a:rPr lang="en-US" sz="1300" dirty="0">
                <a:solidFill>
                  <a:srgbClr val="2A2434"/>
                </a:solidFill>
                <a:latin typeface="Arial" pitchFamily="34" charset="0"/>
                <a:ea typeface="Arial" pitchFamily="34" charset="-122"/>
                <a:cs typeface="Arial" pitchFamily="34" charset="-120"/>
              </a:rPr>
              <a:t>“The technical work is on track. The part the law makes personally yours has no owner yet, and a regulator, insurer, acquirer or customer will ask for it first.”</a:t>
            </a:r>
            <a:endParaRPr lang="en-US" sz="1300" dirty="0"/>
          </a:p>
        </p:txBody>
      </p:sp>
      <p:pic>
        <p:nvPicPr>
          <p:cNvPr id="27"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28" name="Text 24"/>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27</a:t>
            </a:r>
            <a:endParaRPr lang="en-US" sz="10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ARTICLE 20 · DISCUSSION</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Work through your governance position</a:t>
            </a:r>
            <a:endParaRPr lang="en-US" sz="3000" dirty="0"/>
          </a:p>
        </p:txBody>
      </p:sp>
      <p:sp>
        <p:nvSpPr>
          <p:cNvPr id="4" name="Shape 2"/>
          <p:cNvSpPr/>
          <p:nvPr/>
        </p:nvSpPr>
        <p:spPr>
          <a:xfrm>
            <a:off x="566928" y="1453896"/>
            <a:ext cx="3515258" cy="1753616"/>
          </a:xfrm>
          <a:prstGeom prst="roundRect">
            <a:avLst>
              <a:gd name="adj" fmla="val 3650"/>
            </a:avLst>
          </a:prstGeom>
          <a:solidFill>
            <a:srgbClr val="F5F2F7"/>
          </a:solidFill>
          <a:ln w="9525">
            <a:solidFill>
              <a:srgbClr val="E4DEEC"/>
            </a:solidFill>
            <a:prstDash val="solid"/>
          </a:ln>
        </p:spPr>
      </p:sp>
      <p:sp>
        <p:nvSpPr>
          <p:cNvPr id="5" name="Text 3"/>
          <p:cNvSpPr/>
          <p:nvPr/>
        </p:nvSpPr>
        <p:spPr>
          <a:xfrm>
            <a:off x="804672" y="1673352"/>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Who qualifies?</a:t>
            </a:r>
            <a:endParaRPr lang="en-US" sz="1500" dirty="0"/>
          </a:p>
        </p:txBody>
      </p:sp>
      <p:sp>
        <p:nvSpPr>
          <p:cNvPr id="6" name="Text 4"/>
          <p:cNvSpPr/>
          <p:nvPr/>
        </p:nvSpPr>
        <p:spPr>
          <a:xfrm>
            <a:off x="804672" y="1978152"/>
            <a:ext cx="3039770" cy="845312"/>
          </a:xfrm>
          <a:prstGeom prst="rect">
            <a:avLst/>
          </a:prstGeom>
          <a:noFill/>
          <a:ln/>
        </p:spPr>
        <p:txBody>
          <a:bodyPr wrap="square" lIns="0" tIns="0" rIns="0" bIns="0" rtlCol="0" anchor="t"/>
          <a:lstStyle/>
          <a:p>
            <a:pPr algn="l" indent="0" marL="0">
              <a:lnSpc>
                <a:spcPct val="112000"/>
              </a:lnSpc>
              <a:buNone/>
            </a:pPr>
            <a:r>
              <a:rPr lang="en-US" sz="1300" dirty="0">
                <a:solidFill>
                  <a:srgbClr val="6B6478"/>
                </a:solidFill>
                <a:latin typeface="Arial" pitchFamily="34" charset="0"/>
                <a:ea typeface="Arial" pitchFamily="34" charset="-122"/>
                <a:cs typeface="Arial" pitchFamily="34" charset="-120"/>
              </a:rPr>
              <a:t>Who, in your organisation, legally qualifies as the “management body” for NIS2, and has that been decided and recorded?</a:t>
            </a:r>
            <a:endParaRPr lang="en-US" sz="1300" dirty="0"/>
          </a:p>
        </p:txBody>
      </p:sp>
      <p:sp>
        <p:nvSpPr>
          <p:cNvPr id="7" name="Shape 5"/>
          <p:cNvSpPr/>
          <p:nvPr/>
        </p:nvSpPr>
        <p:spPr>
          <a:xfrm>
            <a:off x="4338218" y="1453896"/>
            <a:ext cx="3515258" cy="1753616"/>
          </a:xfrm>
          <a:prstGeom prst="roundRect">
            <a:avLst>
              <a:gd name="adj" fmla="val 3650"/>
            </a:avLst>
          </a:prstGeom>
          <a:solidFill>
            <a:srgbClr val="F5F2F7"/>
          </a:solidFill>
          <a:ln w="9525">
            <a:solidFill>
              <a:srgbClr val="E4DEEC"/>
            </a:solidFill>
            <a:prstDash val="solid"/>
          </a:ln>
        </p:spPr>
      </p:sp>
      <p:sp>
        <p:nvSpPr>
          <p:cNvPr id="8" name="Text 6"/>
          <p:cNvSpPr/>
          <p:nvPr/>
        </p:nvSpPr>
        <p:spPr>
          <a:xfrm>
            <a:off x="4575962" y="1673352"/>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What evidence?</a:t>
            </a:r>
            <a:endParaRPr lang="en-US" sz="1500" dirty="0"/>
          </a:p>
        </p:txBody>
      </p:sp>
      <p:sp>
        <p:nvSpPr>
          <p:cNvPr id="9" name="Text 7"/>
          <p:cNvSpPr/>
          <p:nvPr/>
        </p:nvSpPr>
        <p:spPr>
          <a:xfrm>
            <a:off x="4575962" y="1978152"/>
            <a:ext cx="3039770" cy="845312"/>
          </a:xfrm>
          <a:prstGeom prst="rect">
            <a:avLst/>
          </a:prstGeom>
          <a:noFill/>
          <a:ln/>
        </p:spPr>
        <p:txBody>
          <a:bodyPr wrap="square" lIns="0" tIns="0" rIns="0" bIns="0" rtlCol="0" anchor="t"/>
          <a:lstStyle/>
          <a:p>
            <a:pPr algn="l" indent="0" marL="0">
              <a:lnSpc>
                <a:spcPct val="112000"/>
              </a:lnSpc>
              <a:buNone/>
            </a:pPr>
            <a:r>
              <a:rPr lang="en-US" sz="1300" dirty="0">
                <a:solidFill>
                  <a:srgbClr val="6B6478"/>
                </a:solidFill>
                <a:latin typeface="Arial" pitchFamily="34" charset="0"/>
                <a:ea typeface="Arial" pitchFamily="34" charset="-122"/>
                <a:cs typeface="Arial" pitchFamily="34" charset="-120"/>
              </a:rPr>
              <a:t>What could you produce today to show management approval and oversight? Where are decisions recorded: minutes, resolutions, dashboards?</a:t>
            </a:r>
            <a:endParaRPr lang="en-US" sz="1300" dirty="0"/>
          </a:p>
        </p:txBody>
      </p:sp>
      <p:sp>
        <p:nvSpPr>
          <p:cNvPr id="10" name="Shape 8"/>
          <p:cNvSpPr/>
          <p:nvPr/>
        </p:nvSpPr>
        <p:spPr>
          <a:xfrm>
            <a:off x="8109509" y="1453896"/>
            <a:ext cx="3515258" cy="1753616"/>
          </a:xfrm>
          <a:prstGeom prst="roundRect">
            <a:avLst>
              <a:gd name="adj" fmla="val 3650"/>
            </a:avLst>
          </a:prstGeom>
          <a:solidFill>
            <a:srgbClr val="F5F2F7"/>
          </a:solidFill>
          <a:ln w="9525">
            <a:solidFill>
              <a:srgbClr val="E4DEEC"/>
            </a:solidFill>
            <a:prstDash val="solid"/>
          </a:ln>
        </p:spPr>
      </p:sp>
      <p:sp>
        <p:nvSpPr>
          <p:cNvPr id="11" name="Text 9"/>
          <p:cNvSpPr/>
          <p:nvPr/>
        </p:nvSpPr>
        <p:spPr>
          <a:xfrm>
            <a:off x="8347253" y="1673352"/>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Trained enough?</a:t>
            </a:r>
            <a:endParaRPr lang="en-US" sz="1500" dirty="0"/>
          </a:p>
        </p:txBody>
      </p:sp>
      <p:sp>
        <p:nvSpPr>
          <p:cNvPr id="12" name="Text 10"/>
          <p:cNvSpPr/>
          <p:nvPr/>
        </p:nvSpPr>
        <p:spPr>
          <a:xfrm>
            <a:off x="8347253" y="1978152"/>
            <a:ext cx="3039770" cy="845312"/>
          </a:xfrm>
          <a:prstGeom prst="rect">
            <a:avLst/>
          </a:prstGeom>
          <a:noFill/>
          <a:ln/>
        </p:spPr>
        <p:txBody>
          <a:bodyPr wrap="square" lIns="0" tIns="0" rIns="0" bIns="0" rtlCol="0" anchor="t"/>
          <a:lstStyle/>
          <a:p>
            <a:pPr algn="l" indent="0" marL="0">
              <a:lnSpc>
                <a:spcPct val="112000"/>
              </a:lnSpc>
              <a:buNone/>
            </a:pPr>
            <a:r>
              <a:rPr lang="en-US" sz="1300" dirty="0">
                <a:solidFill>
                  <a:srgbClr val="6B6478"/>
                </a:solidFill>
                <a:latin typeface="Arial" pitchFamily="34" charset="0"/>
                <a:ea typeface="Arial" pitchFamily="34" charset="-122"/>
                <a:cs typeface="Arial" pitchFamily="34" charset="-120"/>
              </a:rPr>
              <a:t>Has leadership had cybersecurity training beyond ISO awareness? Does role-appropriate training need to be built and rolled out?</a:t>
            </a:r>
            <a:endParaRPr lang="en-US" sz="1300" dirty="0"/>
          </a:p>
        </p:txBody>
      </p:sp>
      <p:sp>
        <p:nvSpPr>
          <p:cNvPr id="13" name="Shape 11"/>
          <p:cNvSpPr/>
          <p:nvPr/>
        </p:nvSpPr>
        <p:spPr>
          <a:xfrm>
            <a:off x="566928" y="3481832"/>
            <a:ext cx="11057839" cy="1829816"/>
          </a:xfrm>
          <a:prstGeom prst="roundRect">
            <a:avLst>
              <a:gd name="adj" fmla="val 2998"/>
            </a:avLst>
          </a:prstGeom>
          <a:solidFill>
            <a:srgbClr val="FDEDE8"/>
          </a:solidFill>
          <a:ln w="9525">
            <a:solidFill>
              <a:srgbClr val="F6D3C6"/>
            </a:solidFill>
            <a:prstDash val="solid"/>
          </a:ln>
        </p:spPr>
      </p:sp>
      <p:sp>
        <p:nvSpPr>
          <p:cNvPr id="14" name="Shape 12"/>
          <p:cNvSpPr/>
          <p:nvPr/>
        </p:nvSpPr>
        <p:spPr>
          <a:xfrm>
            <a:off x="877824" y="3737864"/>
            <a:ext cx="310896" cy="310896"/>
          </a:xfrm>
          <a:prstGeom prst="ellipse">
            <a:avLst/>
          </a:prstGeom>
          <a:solidFill>
            <a:srgbClr val="F75A3C"/>
          </a:solidFill>
          <a:ln/>
        </p:spPr>
      </p:sp>
      <p:sp>
        <p:nvSpPr>
          <p:cNvPr id="15" name="Text 13"/>
          <p:cNvSpPr/>
          <p:nvPr/>
        </p:nvSpPr>
        <p:spPr>
          <a:xfrm>
            <a:off x="877824" y="3728720"/>
            <a:ext cx="310896" cy="310896"/>
          </a:xfrm>
          <a:prstGeom prst="rect">
            <a:avLst/>
          </a:prstGeom>
          <a:noFill/>
          <a:ln/>
        </p:spPr>
        <p:txBody>
          <a:bodyPr wrap="square" lIns="0" tIns="0" rIns="0" bIns="0" rtlCol="0" anchor="ctr"/>
          <a:lstStyle/>
          <a:p>
            <a:pPr algn="ctr" indent="0" marL="0">
              <a:buNone/>
            </a:pPr>
            <a:r>
              <a:rPr lang="en-US" sz="1900" b="1" dirty="0">
                <a:solidFill>
                  <a:srgbClr val="FFFFFF"/>
                </a:solidFill>
                <a:latin typeface="Arial" pitchFamily="34" charset="0"/>
                <a:ea typeface="Arial" pitchFamily="34" charset="-122"/>
                <a:cs typeface="Arial" pitchFamily="34" charset="-120"/>
              </a:rPr>
              <a:t>?</a:t>
            </a:r>
            <a:endParaRPr lang="en-US" sz="1900" dirty="0"/>
          </a:p>
        </p:txBody>
      </p:sp>
      <p:sp>
        <p:nvSpPr>
          <p:cNvPr id="16" name="Text 14"/>
          <p:cNvSpPr/>
          <p:nvPr/>
        </p:nvSpPr>
        <p:spPr>
          <a:xfrm>
            <a:off x="1353312" y="3737864"/>
            <a:ext cx="9978847" cy="274320"/>
          </a:xfrm>
          <a:prstGeom prst="rect">
            <a:avLst/>
          </a:prstGeom>
          <a:noFill/>
          <a:ln/>
        </p:spPr>
        <p:txBody>
          <a:bodyPr wrap="square" lIns="0" tIns="0" rIns="0" bIns="0" rtlCol="0" anchor="ctr"/>
          <a:lstStyle/>
          <a:p>
            <a:pPr indent="0" marL="0">
              <a:buNone/>
            </a:pPr>
            <a:r>
              <a:rPr lang="en-US" sz="1200" b="1" spc="150" kern="0" dirty="0">
                <a:solidFill>
                  <a:srgbClr val="F75A3C"/>
                </a:solidFill>
                <a:latin typeface="Arial" pitchFamily="34" charset="0"/>
                <a:ea typeface="Arial" pitchFamily="34" charset="-122"/>
                <a:cs typeface="Arial" pitchFamily="34" charset="-120"/>
              </a:rPr>
              <a:t>DISCUSSION</a:t>
            </a:r>
            <a:endParaRPr lang="en-US" sz="1200" dirty="0"/>
          </a:p>
        </p:txBody>
      </p:sp>
      <p:sp>
        <p:nvSpPr>
          <p:cNvPr id="17" name="Text 15"/>
          <p:cNvSpPr/>
          <p:nvPr/>
        </p:nvSpPr>
        <p:spPr>
          <a:xfrm>
            <a:off x="1353312" y="4067048"/>
            <a:ext cx="9978847" cy="1098296"/>
          </a:xfrm>
          <a:prstGeom prst="rect">
            <a:avLst/>
          </a:prstGeom>
          <a:noFill/>
          <a:ln/>
        </p:spPr>
        <p:txBody>
          <a:bodyPr wrap="square" lIns="0" tIns="0" rIns="0" bIns="0" rtlCol="0" anchor="t"/>
          <a:lstStyle/>
          <a:p>
            <a:pPr marL="177800" indent="-177800">
              <a:lnSpc>
                <a:spcPct val="114000"/>
              </a:lnSpc>
              <a:spcAft>
                <a:spcPts val="500"/>
              </a:spcAft>
              <a:buSzPct val="100000"/>
              <a:buChar char="•"/>
            </a:pPr>
            <a:r>
              <a:rPr lang="en-US" sz="1300" dirty="0">
                <a:solidFill>
                  <a:srgbClr val="2A2434"/>
                </a:solidFill>
                <a:latin typeface="Arial" pitchFamily="34" charset="0"/>
                <a:ea typeface="Arial" pitchFamily="34" charset="-122"/>
                <a:cs typeface="Arial" pitchFamily="34" charset="-120"/>
              </a:rPr>
              <a:t>Be honest about the gap between “we brief the board” and “the board approves, oversees and is trained, on the record.”</a:t>
            </a:r>
            <a:endParaRPr lang="en-US" sz="1300" dirty="0"/>
          </a:p>
          <a:p>
            <a:pPr marL="177800" indent="-177800">
              <a:lnSpc>
                <a:spcPct val="114000"/>
              </a:lnSpc>
              <a:spcAft>
                <a:spcPts val="500"/>
              </a:spcAft>
              <a:buSzPct val="100000"/>
              <a:buChar char="•"/>
            </a:pPr>
            <a:r>
              <a:rPr lang="en-US" sz="1300" dirty="0">
                <a:solidFill>
                  <a:srgbClr val="2A2434"/>
                </a:solidFill>
                <a:latin typeface="Arial" pitchFamily="34" charset="0"/>
                <a:ea typeface="Arial" pitchFamily="34" charset="-122"/>
                <a:cs typeface="Arial" pitchFamily="34" charset="-120"/>
              </a:rPr>
              <a:t>Who in the room has the access to get this onto a board agenda, and what do they need from the rest of you to do it?</a:t>
            </a:r>
            <a:endParaRPr lang="en-US" sz="1300" dirty="0"/>
          </a:p>
        </p:txBody>
      </p:sp>
      <p:pic>
        <p:nvPicPr>
          <p:cNvPr id="19"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20" name="Text 16"/>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28</a:t>
            </a:r>
            <a:endParaRPr lang="en-US" sz="10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SECTOR LENS</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How the governance duty lands in your sector</a:t>
            </a:r>
            <a:endParaRPr lang="en-US" sz="3000" dirty="0"/>
          </a:p>
        </p:txBody>
      </p:sp>
      <p:sp>
        <p:nvSpPr>
          <p:cNvPr id="4" name="Text 2"/>
          <p:cNvSpPr/>
          <p:nvPr/>
        </p:nvSpPr>
        <p:spPr>
          <a:xfrm>
            <a:off x="566928" y="1335024"/>
            <a:ext cx="11057839" cy="47879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The Article 20 duty is identical across sectors. What differs is the scrutiny and the type of harm the board is accountable for.</a:t>
            </a:r>
            <a:endParaRPr lang="en-US" sz="1450" dirty="0"/>
          </a:p>
        </p:txBody>
      </p:sp>
      <p:sp>
        <p:nvSpPr>
          <p:cNvPr id="5" name="Shape 3"/>
          <p:cNvSpPr/>
          <p:nvPr/>
        </p:nvSpPr>
        <p:spPr>
          <a:xfrm>
            <a:off x="566928" y="2005838"/>
            <a:ext cx="11057839" cy="511743"/>
          </a:xfrm>
          <a:prstGeom prst="roundRect">
            <a:avLst>
              <a:gd name="adj" fmla="val 10721"/>
            </a:avLst>
          </a:prstGeom>
          <a:solidFill>
            <a:srgbClr val="F5F2F7"/>
          </a:solidFill>
          <a:ln w="7620">
            <a:solidFill>
              <a:srgbClr val="E4DEEC"/>
            </a:solidFill>
            <a:prstDash val="solid"/>
          </a:ln>
        </p:spPr>
      </p:sp>
      <p:sp>
        <p:nvSpPr>
          <p:cNvPr id="6" name="Shape 4"/>
          <p:cNvSpPr/>
          <p:nvPr/>
        </p:nvSpPr>
        <p:spPr>
          <a:xfrm>
            <a:off x="694944" y="2060541"/>
            <a:ext cx="2103120" cy="402336"/>
          </a:xfrm>
          <a:prstGeom prst="roundRect">
            <a:avLst>
              <a:gd name="adj" fmla="val 13636"/>
            </a:avLst>
          </a:prstGeom>
          <a:solidFill>
            <a:srgbClr val="270949"/>
          </a:solidFill>
          <a:ln/>
        </p:spPr>
      </p:sp>
      <p:sp>
        <p:nvSpPr>
          <p:cNvPr id="7" name="Text 5"/>
          <p:cNvSpPr/>
          <p:nvPr/>
        </p:nvSpPr>
        <p:spPr>
          <a:xfrm>
            <a:off x="694944" y="2051397"/>
            <a:ext cx="2103120" cy="402336"/>
          </a:xfrm>
          <a:prstGeom prst="rect">
            <a:avLst/>
          </a:prstGeom>
          <a:noFill/>
          <a:ln/>
        </p:spPr>
        <p:txBody>
          <a:bodyPr wrap="square" lIns="0" tIns="0" rIns="0" bIns="0"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Energy</a:t>
            </a:r>
            <a:endParaRPr lang="en-US" sz="1150" dirty="0"/>
          </a:p>
        </p:txBody>
      </p:sp>
      <p:sp>
        <p:nvSpPr>
          <p:cNvPr id="8" name="Text 6"/>
          <p:cNvSpPr/>
          <p:nvPr/>
        </p:nvSpPr>
        <p:spPr>
          <a:xfrm>
            <a:off x="2962656" y="2005838"/>
            <a:ext cx="8460943" cy="511743"/>
          </a:xfrm>
          <a:prstGeom prst="rect">
            <a:avLst/>
          </a:prstGeom>
          <a:noFill/>
          <a:ln/>
        </p:spPr>
        <p:txBody>
          <a:bodyPr wrap="square" lIns="0" tIns="0" rIns="0" bIns="0" rtlCol="0" anchor="ctr"/>
          <a:lstStyle/>
          <a:p>
            <a:pPr algn="l" indent="0" marL="0">
              <a:lnSpc>
                <a:spcPct val="110000"/>
              </a:lnSpc>
              <a:buNone/>
            </a:pPr>
            <a:r>
              <a:rPr lang="en-US" sz="1200" dirty="0">
                <a:solidFill>
                  <a:srgbClr val="2A2434"/>
                </a:solidFill>
                <a:latin typeface="Arial" pitchFamily="34" charset="0"/>
                <a:ea typeface="Arial" pitchFamily="34" charset="-122"/>
                <a:cs typeface="Arial" pitchFamily="34" charset="-120"/>
              </a:rPr>
              <a:t>Boards accountable for continuity of supply; expect utility customers to demand evidence of management oversight from suppliers.</a:t>
            </a:r>
            <a:endParaRPr lang="en-US" sz="1200" dirty="0"/>
          </a:p>
        </p:txBody>
      </p:sp>
      <p:sp>
        <p:nvSpPr>
          <p:cNvPr id="9" name="Shape 7"/>
          <p:cNvSpPr/>
          <p:nvPr/>
        </p:nvSpPr>
        <p:spPr>
          <a:xfrm>
            <a:off x="566928" y="2610369"/>
            <a:ext cx="11057839" cy="511743"/>
          </a:xfrm>
          <a:prstGeom prst="roundRect">
            <a:avLst>
              <a:gd name="adj" fmla="val 10721"/>
            </a:avLst>
          </a:prstGeom>
          <a:solidFill>
            <a:srgbClr val="FBFAFC"/>
          </a:solidFill>
          <a:ln w="7620">
            <a:solidFill>
              <a:srgbClr val="E4DEEC"/>
            </a:solidFill>
            <a:prstDash val="solid"/>
          </a:ln>
        </p:spPr>
      </p:sp>
      <p:sp>
        <p:nvSpPr>
          <p:cNvPr id="10" name="Shape 8"/>
          <p:cNvSpPr/>
          <p:nvPr/>
        </p:nvSpPr>
        <p:spPr>
          <a:xfrm>
            <a:off x="694944" y="2665073"/>
            <a:ext cx="2103120" cy="402336"/>
          </a:xfrm>
          <a:prstGeom prst="roundRect">
            <a:avLst>
              <a:gd name="adj" fmla="val 13636"/>
            </a:avLst>
          </a:prstGeom>
          <a:solidFill>
            <a:srgbClr val="270949"/>
          </a:solidFill>
          <a:ln/>
        </p:spPr>
      </p:sp>
      <p:sp>
        <p:nvSpPr>
          <p:cNvPr id="11" name="Text 9"/>
          <p:cNvSpPr/>
          <p:nvPr/>
        </p:nvSpPr>
        <p:spPr>
          <a:xfrm>
            <a:off x="694944" y="2655929"/>
            <a:ext cx="2103120" cy="402336"/>
          </a:xfrm>
          <a:prstGeom prst="rect">
            <a:avLst/>
          </a:prstGeom>
          <a:noFill/>
          <a:ln/>
        </p:spPr>
        <p:txBody>
          <a:bodyPr wrap="square" lIns="0" tIns="0" rIns="0" bIns="0"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Health</a:t>
            </a:r>
            <a:endParaRPr lang="en-US" sz="1150" dirty="0"/>
          </a:p>
        </p:txBody>
      </p:sp>
      <p:sp>
        <p:nvSpPr>
          <p:cNvPr id="12" name="Text 10"/>
          <p:cNvSpPr/>
          <p:nvPr/>
        </p:nvSpPr>
        <p:spPr>
          <a:xfrm>
            <a:off x="2962656" y="2610369"/>
            <a:ext cx="8460943" cy="511743"/>
          </a:xfrm>
          <a:prstGeom prst="rect">
            <a:avLst/>
          </a:prstGeom>
          <a:noFill/>
          <a:ln/>
        </p:spPr>
        <p:txBody>
          <a:bodyPr wrap="square" lIns="0" tIns="0" rIns="0" bIns="0" rtlCol="0" anchor="ctr"/>
          <a:lstStyle/>
          <a:p>
            <a:pPr algn="l" indent="0" marL="0">
              <a:lnSpc>
                <a:spcPct val="110000"/>
              </a:lnSpc>
              <a:buNone/>
            </a:pPr>
            <a:r>
              <a:rPr lang="en-US" sz="1200" dirty="0">
                <a:solidFill>
                  <a:srgbClr val="2A2434"/>
                </a:solidFill>
                <a:latin typeface="Arial" pitchFamily="34" charset="0"/>
                <a:ea typeface="Arial" pitchFamily="34" charset="-122"/>
                <a:cs typeface="Arial" pitchFamily="34" charset="-120"/>
              </a:rPr>
              <a:t>Management accountable where downtime affects patient safety; clinical governance and cyber governance increasingly converge.</a:t>
            </a:r>
            <a:endParaRPr lang="en-US" sz="1200" dirty="0"/>
          </a:p>
        </p:txBody>
      </p:sp>
      <p:sp>
        <p:nvSpPr>
          <p:cNvPr id="13" name="Shape 11"/>
          <p:cNvSpPr/>
          <p:nvPr/>
        </p:nvSpPr>
        <p:spPr>
          <a:xfrm>
            <a:off x="566928" y="3214900"/>
            <a:ext cx="11057839" cy="511743"/>
          </a:xfrm>
          <a:prstGeom prst="roundRect">
            <a:avLst>
              <a:gd name="adj" fmla="val 10721"/>
            </a:avLst>
          </a:prstGeom>
          <a:solidFill>
            <a:srgbClr val="F5F2F7"/>
          </a:solidFill>
          <a:ln w="7620">
            <a:solidFill>
              <a:srgbClr val="E4DEEC"/>
            </a:solidFill>
            <a:prstDash val="solid"/>
          </a:ln>
        </p:spPr>
      </p:sp>
      <p:sp>
        <p:nvSpPr>
          <p:cNvPr id="14" name="Shape 12"/>
          <p:cNvSpPr/>
          <p:nvPr/>
        </p:nvSpPr>
        <p:spPr>
          <a:xfrm>
            <a:off x="694944" y="3269604"/>
            <a:ext cx="2103120" cy="402336"/>
          </a:xfrm>
          <a:prstGeom prst="roundRect">
            <a:avLst>
              <a:gd name="adj" fmla="val 13636"/>
            </a:avLst>
          </a:prstGeom>
          <a:solidFill>
            <a:srgbClr val="270949"/>
          </a:solidFill>
          <a:ln/>
        </p:spPr>
      </p:sp>
      <p:sp>
        <p:nvSpPr>
          <p:cNvPr id="15" name="Text 13"/>
          <p:cNvSpPr/>
          <p:nvPr/>
        </p:nvSpPr>
        <p:spPr>
          <a:xfrm>
            <a:off x="694944" y="3260460"/>
            <a:ext cx="2103120" cy="402336"/>
          </a:xfrm>
          <a:prstGeom prst="rect">
            <a:avLst/>
          </a:prstGeom>
          <a:noFill/>
          <a:ln/>
        </p:spPr>
        <p:txBody>
          <a:bodyPr wrap="square" lIns="0" tIns="0" rIns="0" bIns="0"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Transport</a:t>
            </a:r>
            <a:endParaRPr lang="en-US" sz="1150" dirty="0"/>
          </a:p>
        </p:txBody>
      </p:sp>
      <p:sp>
        <p:nvSpPr>
          <p:cNvPr id="16" name="Text 14"/>
          <p:cNvSpPr/>
          <p:nvPr/>
        </p:nvSpPr>
        <p:spPr>
          <a:xfrm>
            <a:off x="2962656" y="3214900"/>
            <a:ext cx="8460943" cy="511743"/>
          </a:xfrm>
          <a:prstGeom prst="rect">
            <a:avLst/>
          </a:prstGeom>
          <a:noFill/>
          <a:ln/>
        </p:spPr>
        <p:txBody>
          <a:bodyPr wrap="square" lIns="0" tIns="0" rIns="0" bIns="0" rtlCol="0" anchor="ctr"/>
          <a:lstStyle/>
          <a:p>
            <a:pPr algn="l" indent="0" marL="0">
              <a:lnSpc>
                <a:spcPct val="110000"/>
              </a:lnSpc>
              <a:buNone/>
            </a:pPr>
            <a:r>
              <a:rPr lang="en-US" sz="1200" dirty="0">
                <a:solidFill>
                  <a:srgbClr val="2A2434"/>
                </a:solidFill>
                <a:latin typeface="Arial" pitchFamily="34" charset="0"/>
                <a:ea typeface="Arial" pitchFamily="34" charset="-122"/>
                <a:cs typeface="Arial" pitchFamily="34" charset="-120"/>
              </a:rPr>
              <a:t>Safety regulators already expect board-level ownership; NIS2 adds cyber to an existing culture of accountable executives.</a:t>
            </a:r>
            <a:endParaRPr lang="en-US" sz="1200" dirty="0"/>
          </a:p>
        </p:txBody>
      </p:sp>
      <p:sp>
        <p:nvSpPr>
          <p:cNvPr id="17" name="Shape 15"/>
          <p:cNvSpPr/>
          <p:nvPr/>
        </p:nvSpPr>
        <p:spPr>
          <a:xfrm>
            <a:off x="566928" y="3819432"/>
            <a:ext cx="11057839" cy="511743"/>
          </a:xfrm>
          <a:prstGeom prst="roundRect">
            <a:avLst>
              <a:gd name="adj" fmla="val 10721"/>
            </a:avLst>
          </a:prstGeom>
          <a:solidFill>
            <a:srgbClr val="FBFAFC"/>
          </a:solidFill>
          <a:ln w="7620">
            <a:solidFill>
              <a:srgbClr val="E4DEEC"/>
            </a:solidFill>
            <a:prstDash val="solid"/>
          </a:ln>
        </p:spPr>
      </p:sp>
      <p:sp>
        <p:nvSpPr>
          <p:cNvPr id="18" name="Shape 16"/>
          <p:cNvSpPr/>
          <p:nvPr/>
        </p:nvSpPr>
        <p:spPr>
          <a:xfrm>
            <a:off x="694944" y="3874135"/>
            <a:ext cx="2103120" cy="402336"/>
          </a:xfrm>
          <a:prstGeom prst="roundRect">
            <a:avLst>
              <a:gd name="adj" fmla="val 13636"/>
            </a:avLst>
          </a:prstGeom>
          <a:solidFill>
            <a:srgbClr val="270949"/>
          </a:solidFill>
          <a:ln/>
        </p:spPr>
      </p:sp>
      <p:sp>
        <p:nvSpPr>
          <p:cNvPr id="19" name="Text 17"/>
          <p:cNvSpPr/>
          <p:nvPr/>
        </p:nvSpPr>
        <p:spPr>
          <a:xfrm>
            <a:off x="694944" y="3864991"/>
            <a:ext cx="2103120" cy="402336"/>
          </a:xfrm>
          <a:prstGeom prst="rect">
            <a:avLst/>
          </a:prstGeom>
          <a:noFill/>
          <a:ln/>
        </p:spPr>
        <p:txBody>
          <a:bodyPr wrap="square" lIns="0" tIns="0" rIns="0" bIns="0"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Banking &amp; Finance</a:t>
            </a:r>
            <a:endParaRPr lang="en-US" sz="1150" dirty="0"/>
          </a:p>
        </p:txBody>
      </p:sp>
      <p:sp>
        <p:nvSpPr>
          <p:cNvPr id="20" name="Text 18"/>
          <p:cNvSpPr/>
          <p:nvPr/>
        </p:nvSpPr>
        <p:spPr>
          <a:xfrm>
            <a:off x="2962656" y="3819432"/>
            <a:ext cx="8460943" cy="511743"/>
          </a:xfrm>
          <a:prstGeom prst="rect">
            <a:avLst/>
          </a:prstGeom>
          <a:noFill/>
          <a:ln/>
        </p:spPr>
        <p:txBody>
          <a:bodyPr wrap="square" lIns="0" tIns="0" rIns="0" bIns="0" rtlCol="0" anchor="ctr"/>
          <a:lstStyle/>
          <a:p>
            <a:pPr algn="l" indent="0" marL="0">
              <a:lnSpc>
                <a:spcPct val="110000"/>
              </a:lnSpc>
              <a:buNone/>
            </a:pPr>
            <a:r>
              <a:rPr lang="en-US" sz="1200" dirty="0">
                <a:solidFill>
                  <a:srgbClr val="2A2434"/>
                </a:solidFill>
                <a:latin typeface="Arial" pitchFamily="34" charset="0"/>
                <a:ea typeface="Arial" pitchFamily="34" charset="-122"/>
                <a:cs typeface="Arial" pitchFamily="34" charset="-120"/>
              </a:rPr>
              <a:t>Under DORA the management body carries an even more explicit ICT-risk accountability; the governance bar is higher, not lower.</a:t>
            </a:r>
            <a:endParaRPr lang="en-US" sz="1200" dirty="0"/>
          </a:p>
        </p:txBody>
      </p:sp>
      <p:sp>
        <p:nvSpPr>
          <p:cNvPr id="21" name="Shape 19"/>
          <p:cNvSpPr/>
          <p:nvPr/>
        </p:nvSpPr>
        <p:spPr>
          <a:xfrm>
            <a:off x="566928" y="4423963"/>
            <a:ext cx="11057839" cy="511743"/>
          </a:xfrm>
          <a:prstGeom prst="roundRect">
            <a:avLst>
              <a:gd name="adj" fmla="val 10721"/>
            </a:avLst>
          </a:prstGeom>
          <a:solidFill>
            <a:srgbClr val="F5F2F7"/>
          </a:solidFill>
          <a:ln w="7620">
            <a:solidFill>
              <a:srgbClr val="E4DEEC"/>
            </a:solidFill>
            <a:prstDash val="solid"/>
          </a:ln>
        </p:spPr>
      </p:sp>
      <p:sp>
        <p:nvSpPr>
          <p:cNvPr id="22" name="Shape 20"/>
          <p:cNvSpPr/>
          <p:nvPr/>
        </p:nvSpPr>
        <p:spPr>
          <a:xfrm>
            <a:off x="694944" y="4478666"/>
            <a:ext cx="2103120" cy="402336"/>
          </a:xfrm>
          <a:prstGeom prst="roundRect">
            <a:avLst>
              <a:gd name="adj" fmla="val 13636"/>
            </a:avLst>
          </a:prstGeom>
          <a:solidFill>
            <a:srgbClr val="270949"/>
          </a:solidFill>
          <a:ln/>
        </p:spPr>
      </p:sp>
      <p:sp>
        <p:nvSpPr>
          <p:cNvPr id="23" name="Text 21"/>
          <p:cNvSpPr/>
          <p:nvPr/>
        </p:nvSpPr>
        <p:spPr>
          <a:xfrm>
            <a:off x="694944" y="4469522"/>
            <a:ext cx="2103120" cy="402336"/>
          </a:xfrm>
          <a:prstGeom prst="rect">
            <a:avLst/>
          </a:prstGeom>
          <a:noFill/>
          <a:ln/>
        </p:spPr>
        <p:txBody>
          <a:bodyPr wrap="square" lIns="0" tIns="0" rIns="0" bIns="0"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Water</a:t>
            </a:r>
            <a:endParaRPr lang="en-US" sz="1150" dirty="0"/>
          </a:p>
        </p:txBody>
      </p:sp>
      <p:sp>
        <p:nvSpPr>
          <p:cNvPr id="24" name="Text 22"/>
          <p:cNvSpPr/>
          <p:nvPr/>
        </p:nvSpPr>
        <p:spPr>
          <a:xfrm>
            <a:off x="2962656" y="4423963"/>
            <a:ext cx="8460943" cy="511743"/>
          </a:xfrm>
          <a:prstGeom prst="rect">
            <a:avLst/>
          </a:prstGeom>
          <a:noFill/>
          <a:ln/>
        </p:spPr>
        <p:txBody>
          <a:bodyPr wrap="square" lIns="0" tIns="0" rIns="0" bIns="0" rtlCol="0" anchor="ctr"/>
          <a:lstStyle/>
          <a:p>
            <a:pPr algn="l" indent="0" marL="0">
              <a:lnSpc>
                <a:spcPct val="110000"/>
              </a:lnSpc>
              <a:buNone/>
            </a:pPr>
            <a:r>
              <a:rPr lang="en-US" sz="1200" dirty="0">
                <a:solidFill>
                  <a:srgbClr val="2A2434"/>
                </a:solidFill>
                <a:latin typeface="Arial" pitchFamily="34" charset="0"/>
                <a:ea typeface="Arial" pitchFamily="34" charset="-122"/>
                <a:cs typeface="Arial" pitchFamily="34" charset="-120"/>
              </a:rPr>
              <a:t>Public-health duty of care raises the stakes; regulators expect demonstrable executive ownership of resilience.</a:t>
            </a:r>
            <a:endParaRPr lang="en-US" sz="1200" dirty="0"/>
          </a:p>
        </p:txBody>
      </p:sp>
      <p:sp>
        <p:nvSpPr>
          <p:cNvPr id="25" name="Shape 23"/>
          <p:cNvSpPr/>
          <p:nvPr/>
        </p:nvSpPr>
        <p:spPr>
          <a:xfrm>
            <a:off x="566928" y="5028494"/>
            <a:ext cx="11057839" cy="511743"/>
          </a:xfrm>
          <a:prstGeom prst="roundRect">
            <a:avLst>
              <a:gd name="adj" fmla="val 10721"/>
            </a:avLst>
          </a:prstGeom>
          <a:solidFill>
            <a:srgbClr val="FBFAFC"/>
          </a:solidFill>
          <a:ln w="7620">
            <a:solidFill>
              <a:srgbClr val="E4DEEC"/>
            </a:solidFill>
            <a:prstDash val="solid"/>
          </a:ln>
        </p:spPr>
      </p:sp>
      <p:sp>
        <p:nvSpPr>
          <p:cNvPr id="26" name="Shape 24"/>
          <p:cNvSpPr/>
          <p:nvPr/>
        </p:nvSpPr>
        <p:spPr>
          <a:xfrm>
            <a:off x="694944" y="5083197"/>
            <a:ext cx="2103120" cy="402336"/>
          </a:xfrm>
          <a:prstGeom prst="roundRect">
            <a:avLst>
              <a:gd name="adj" fmla="val 13636"/>
            </a:avLst>
          </a:prstGeom>
          <a:solidFill>
            <a:srgbClr val="270949"/>
          </a:solidFill>
          <a:ln/>
        </p:spPr>
      </p:sp>
      <p:sp>
        <p:nvSpPr>
          <p:cNvPr id="27" name="Text 25"/>
          <p:cNvSpPr/>
          <p:nvPr/>
        </p:nvSpPr>
        <p:spPr>
          <a:xfrm>
            <a:off x="694944" y="5074053"/>
            <a:ext cx="2103120" cy="402336"/>
          </a:xfrm>
          <a:prstGeom prst="rect">
            <a:avLst/>
          </a:prstGeom>
          <a:noFill/>
          <a:ln/>
        </p:spPr>
        <p:txBody>
          <a:bodyPr wrap="square" lIns="0" tIns="0" rIns="0" bIns="0"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Digital &amp; ICT</a:t>
            </a:r>
            <a:endParaRPr lang="en-US" sz="1150" dirty="0"/>
          </a:p>
        </p:txBody>
      </p:sp>
      <p:sp>
        <p:nvSpPr>
          <p:cNvPr id="28" name="Text 26"/>
          <p:cNvSpPr/>
          <p:nvPr/>
        </p:nvSpPr>
        <p:spPr>
          <a:xfrm>
            <a:off x="2962656" y="5028494"/>
            <a:ext cx="8460943" cy="511743"/>
          </a:xfrm>
          <a:prstGeom prst="rect">
            <a:avLst/>
          </a:prstGeom>
          <a:noFill/>
          <a:ln/>
        </p:spPr>
        <p:txBody>
          <a:bodyPr wrap="square" lIns="0" tIns="0" rIns="0" bIns="0" rtlCol="0" anchor="ctr"/>
          <a:lstStyle/>
          <a:p>
            <a:pPr algn="l" indent="0" marL="0">
              <a:lnSpc>
                <a:spcPct val="110000"/>
              </a:lnSpc>
              <a:buNone/>
            </a:pPr>
            <a:r>
              <a:rPr lang="en-US" sz="1200" dirty="0">
                <a:solidFill>
                  <a:srgbClr val="2A2434"/>
                </a:solidFill>
                <a:latin typeface="Arial" pitchFamily="34" charset="0"/>
                <a:ea typeface="Arial" pitchFamily="34" charset="-122"/>
                <a:cs typeface="Arial" pitchFamily="34" charset="-120"/>
              </a:rPr>
              <a:t>Providers are scrutinised as the multiplier in others' supply chains; customers audit your governance directly.</a:t>
            </a:r>
            <a:endParaRPr lang="en-US" sz="1200" dirty="0"/>
          </a:p>
        </p:txBody>
      </p:sp>
      <p:sp>
        <p:nvSpPr>
          <p:cNvPr id="29" name="Shape 27"/>
          <p:cNvSpPr/>
          <p:nvPr/>
        </p:nvSpPr>
        <p:spPr>
          <a:xfrm>
            <a:off x="566928" y="5633025"/>
            <a:ext cx="11057839" cy="511743"/>
          </a:xfrm>
          <a:prstGeom prst="roundRect">
            <a:avLst>
              <a:gd name="adj" fmla="val 10721"/>
            </a:avLst>
          </a:prstGeom>
          <a:solidFill>
            <a:srgbClr val="F5F2F7"/>
          </a:solidFill>
          <a:ln w="7620">
            <a:solidFill>
              <a:srgbClr val="E4DEEC"/>
            </a:solidFill>
            <a:prstDash val="solid"/>
          </a:ln>
        </p:spPr>
      </p:sp>
      <p:sp>
        <p:nvSpPr>
          <p:cNvPr id="30" name="Shape 28"/>
          <p:cNvSpPr/>
          <p:nvPr/>
        </p:nvSpPr>
        <p:spPr>
          <a:xfrm>
            <a:off x="694944" y="5687729"/>
            <a:ext cx="2103120" cy="402336"/>
          </a:xfrm>
          <a:prstGeom prst="roundRect">
            <a:avLst>
              <a:gd name="adj" fmla="val 13636"/>
            </a:avLst>
          </a:prstGeom>
          <a:solidFill>
            <a:srgbClr val="270949"/>
          </a:solidFill>
          <a:ln/>
        </p:spPr>
      </p:sp>
      <p:sp>
        <p:nvSpPr>
          <p:cNvPr id="31" name="Text 29"/>
          <p:cNvSpPr/>
          <p:nvPr/>
        </p:nvSpPr>
        <p:spPr>
          <a:xfrm>
            <a:off x="694944" y="5678585"/>
            <a:ext cx="2103120" cy="402336"/>
          </a:xfrm>
          <a:prstGeom prst="rect">
            <a:avLst/>
          </a:prstGeom>
          <a:noFill/>
          <a:ln/>
        </p:spPr>
        <p:txBody>
          <a:bodyPr wrap="square" lIns="0" tIns="0" rIns="0" bIns="0"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Manufacturing</a:t>
            </a:r>
            <a:endParaRPr lang="en-US" sz="1150" dirty="0"/>
          </a:p>
        </p:txBody>
      </p:sp>
      <p:sp>
        <p:nvSpPr>
          <p:cNvPr id="32" name="Text 30"/>
          <p:cNvSpPr/>
          <p:nvPr/>
        </p:nvSpPr>
        <p:spPr>
          <a:xfrm>
            <a:off x="2962656" y="5633025"/>
            <a:ext cx="8460943" cy="511743"/>
          </a:xfrm>
          <a:prstGeom prst="rect">
            <a:avLst/>
          </a:prstGeom>
          <a:noFill/>
          <a:ln/>
        </p:spPr>
        <p:txBody>
          <a:bodyPr wrap="square" lIns="0" tIns="0" rIns="0" bIns="0" rtlCol="0" anchor="ctr"/>
          <a:lstStyle/>
          <a:p>
            <a:pPr algn="l" indent="0" marL="0">
              <a:lnSpc>
                <a:spcPct val="110000"/>
              </a:lnSpc>
              <a:buNone/>
            </a:pPr>
            <a:r>
              <a:rPr lang="en-US" sz="1200" dirty="0">
                <a:solidFill>
                  <a:srgbClr val="2A2434"/>
                </a:solidFill>
                <a:latin typeface="Arial" pitchFamily="34" charset="0"/>
                <a:ea typeface="Arial" pitchFamily="34" charset="-122"/>
                <a:cs typeface="Arial" pitchFamily="34" charset="-120"/>
              </a:rPr>
              <a:t>Often the least-mature governance layer; boards used to safety cases must extend the same rigour to cyber.</a:t>
            </a:r>
            <a:endParaRPr lang="en-US" sz="1200" dirty="0"/>
          </a:p>
        </p:txBody>
      </p:sp>
      <p:pic>
        <p:nvPicPr>
          <p:cNvPr id="34"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35" name="Text 31"/>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29</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270949"/>
        </a:solidFill>
      </p:bgPr>
    </p:bg>
    <p:spTree>
      <p:nvGrpSpPr>
        <p:cNvPr id="1" name=""/>
        <p:cNvGrpSpPr/>
        <p:nvPr/>
      </p:nvGrpSpPr>
      <p:grpSpPr>
        <a:xfrm>
          <a:off x="0" y="0"/>
          <a:ext cx="0" cy="0"/>
          <a:chOff x="0" y="0"/>
          <a:chExt cx="0" cy="0"/>
        </a:xfrm>
      </p:grpSpPr>
      <p:sp>
        <p:nvSpPr>
          <p:cNvPr id="2" name="Shape 0"/>
          <p:cNvSpPr/>
          <p:nvPr/>
        </p:nvSpPr>
        <p:spPr>
          <a:xfrm>
            <a:off x="566928" y="1371600"/>
            <a:ext cx="502920" cy="50292"/>
          </a:xfrm>
          <a:prstGeom prst="rect">
            <a:avLst/>
          </a:prstGeom>
          <a:solidFill>
            <a:srgbClr val="F75A3C"/>
          </a:solidFill>
          <a:ln/>
        </p:spPr>
      </p:sp>
      <p:sp>
        <p:nvSpPr>
          <p:cNvPr id="3" name="Text 1"/>
          <p:cNvSpPr/>
          <p:nvPr/>
        </p:nvSpPr>
        <p:spPr>
          <a:xfrm>
            <a:off x="566928" y="1737360"/>
            <a:ext cx="10424160" cy="2194560"/>
          </a:xfrm>
          <a:prstGeom prst="rect">
            <a:avLst/>
          </a:prstGeom>
          <a:noFill/>
          <a:ln/>
        </p:spPr>
        <p:txBody>
          <a:bodyPr wrap="square" lIns="0" tIns="0" rIns="0" bIns="0" rtlCol="0" anchor="t"/>
          <a:lstStyle/>
          <a:p>
            <a:pPr indent="0" marL="0">
              <a:lnSpc>
                <a:spcPct val="112000"/>
              </a:lnSpc>
              <a:buNone/>
            </a:pPr>
            <a:r>
              <a:rPr lang="en-US" sz="3200" b="1" dirty="0">
                <a:solidFill>
                  <a:srgbClr val="FFFFFF"/>
                </a:solidFill>
                <a:latin typeface="Arial" pitchFamily="34" charset="0"/>
                <a:ea typeface="Arial" pitchFamily="34" charset="-122"/>
                <a:cs typeface="Arial" pitchFamily="34" charset="-120"/>
              </a:rPr>
              <a:t>Under NIS2, a cybersecurity failure is no longer just something that happens to your organisation. </a:t>
            </a:r>
            <a:pPr indent="0" marL="0">
              <a:lnSpc>
                <a:spcPct val="112000"/>
              </a:lnSpc>
              <a:buNone/>
            </a:pPr>
            <a:r>
              <a:rPr lang="en-US" sz="3200" b="1" dirty="0">
                <a:solidFill>
                  <a:srgbClr val="F75A3C"/>
                </a:solidFill>
                <a:latin typeface="Arial" pitchFamily="34" charset="0"/>
                <a:ea typeface="Arial" pitchFamily="34" charset="-122"/>
                <a:cs typeface="Arial" pitchFamily="34" charset="-120"/>
              </a:rPr>
              <a:t>It is something a regulator can hold your management body personally accountable for.</a:t>
            </a:r>
            <a:endParaRPr lang="en-US" sz="3200" dirty="0"/>
          </a:p>
        </p:txBody>
      </p:sp>
      <p:sp>
        <p:nvSpPr>
          <p:cNvPr id="4" name="Text 2"/>
          <p:cNvSpPr/>
          <p:nvPr/>
        </p:nvSpPr>
        <p:spPr>
          <a:xfrm>
            <a:off x="566928" y="4206240"/>
            <a:ext cx="9875520" cy="822960"/>
          </a:xfrm>
          <a:prstGeom prst="rect">
            <a:avLst/>
          </a:prstGeom>
          <a:noFill/>
          <a:ln/>
        </p:spPr>
        <p:txBody>
          <a:bodyPr wrap="square" lIns="0" tIns="0" rIns="0" bIns="0" rtlCol="0" anchor="t"/>
          <a:lstStyle/>
          <a:p>
            <a:pPr indent="0" marL="0">
              <a:lnSpc>
                <a:spcPct val="125000"/>
              </a:lnSpc>
              <a:buNone/>
            </a:pPr>
            <a:r>
              <a:rPr lang="en-US" sz="1500" dirty="0">
                <a:solidFill>
                  <a:srgbClr val="CFC6DC"/>
                </a:solidFill>
                <a:latin typeface="Arial" pitchFamily="34" charset="0"/>
                <a:ea typeface="Arial" pitchFamily="34" charset="-122"/>
                <a:cs typeface="Arial" pitchFamily="34" charset="-120"/>
              </a:rPr>
              <a:t>That single shift, Article 20, is why this cannot be a purely technical project, and why this room needs the executive in it.</a:t>
            </a:r>
            <a:endParaRPr lang="en-US" sz="1500" dirty="0"/>
          </a:p>
        </p:txBody>
      </p:sp>
      <p:sp>
        <p:nvSpPr>
          <p:cNvPr id="5" name="Text 3"/>
          <p:cNvSpPr/>
          <p:nvPr/>
        </p:nvSpPr>
        <p:spPr>
          <a:xfrm>
            <a:off x="566928" y="5212080"/>
            <a:ext cx="7315200" cy="320040"/>
          </a:xfrm>
          <a:prstGeom prst="rect">
            <a:avLst/>
          </a:prstGeom>
          <a:noFill/>
          <a:ln/>
        </p:spPr>
        <p:txBody>
          <a:bodyPr wrap="square" lIns="0" tIns="0" rIns="0" bIns="0" rtlCol="0" anchor="ctr"/>
          <a:lstStyle/>
          <a:p>
            <a:pPr indent="0" marL="0">
              <a:buNone/>
            </a:pPr>
            <a:r>
              <a:rPr lang="en-US" sz="1200" b="1" spc="100" kern="0" dirty="0">
                <a:solidFill>
                  <a:srgbClr val="F75A3C"/>
                </a:solidFill>
                <a:latin typeface="Arial" pitchFamily="34" charset="0"/>
                <a:ea typeface="Arial" pitchFamily="34" charset="-122"/>
                <a:cs typeface="Arial" pitchFamily="34" charset="-120"/>
              </a:rPr>
              <a:t>Article 20 · Directive (EU) 2022/2555</a:t>
            </a:r>
            <a:endParaRPr lang="en-US" sz="1200" dirty="0"/>
          </a:p>
        </p:txBody>
      </p:sp>
      <p:pic>
        <p:nvPicPr>
          <p:cNvPr id="7" name="Image 0" descr="/home/claude/logo1.png">    </p:cNvPr>
          <p:cNvPicPr>
            <a:picLocks noChangeAspect="1"/>
          </p:cNvPicPr>
          <p:nvPr/>
        </p:nvPicPr>
        <p:blipFill>
          <a:blip r:embed="rId1"/>
          <a:stretch>
            <a:fillRect/>
          </a:stretch>
        </p:blipFill>
        <p:spPr>
          <a:xfrm>
            <a:off x="10545775" y="6382512"/>
            <a:ext cx="1078992" cy="258350"/>
          </a:xfrm>
          <a:prstGeom prst="rect">
            <a:avLst/>
          </a:prstGeom>
        </p:spPr>
      </p:pic>
      <p:sp>
        <p:nvSpPr>
          <p:cNvPr id="8" name="Text 4"/>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9A8FB0"/>
                </a:solidFill>
                <a:latin typeface="Arial" pitchFamily="34" charset="0"/>
                <a:ea typeface="Arial" pitchFamily="34" charset="-122"/>
                <a:cs typeface="Arial" pitchFamily="34" charset="-120"/>
              </a:rPr>
              <a:t>3</a:t>
            </a:r>
            <a:endParaRPr lang="en-US" sz="10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270949"/>
        </a:solidFill>
      </p:bgPr>
    </p:bg>
    <p:spTree>
      <p:nvGrpSpPr>
        <p:cNvPr id="1" name=""/>
        <p:cNvGrpSpPr/>
        <p:nvPr/>
      </p:nvGrpSpPr>
      <p:grpSpPr>
        <a:xfrm>
          <a:off x="0" y="0"/>
          <a:ext cx="0" cy="0"/>
          <a:chOff x="0" y="0"/>
          <a:chExt cx="0" cy="0"/>
        </a:xfrm>
      </p:grpSpPr>
      <p:sp>
        <p:nvSpPr>
          <p:cNvPr id="2" name="Shape 0"/>
          <p:cNvSpPr/>
          <p:nvPr/>
        </p:nvSpPr>
        <p:spPr>
          <a:xfrm>
            <a:off x="566928" y="2212848"/>
            <a:ext cx="502920" cy="50292"/>
          </a:xfrm>
          <a:prstGeom prst="rect">
            <a:avLst/>
          </a:prstGeom>
          <a:solidFill>
            <a:srgbClr val="F75A3C"/>
          </a:solidFill>
          <a:ln/>
        </p:spPr>
      </p:sp>
      <p:sp>
        <p:nvSpPr>
          <p:cNvPr id="3" name="Text 1"/>
          <p:cNvSpPr/>
          <p:nvPr/>
        </p:nvSpPr>
        <p:spPr>
          <a:xfrm>
            <a:off x="566928" y="2487168"/>
            <a:ext cx="8229600" cy="292608"/>
          </a:xfrm>
          <a:prstGeom prst="rect">
            <a:avLst/>
          </a:prstGeom>
          <a:noFill/>
          <a:ln/>
        </p:spPr>
        <p:txBody>
          <a:bodyPr wrap="square" lIns="0" tIns="0" rIns="0" bIns="0" rtlCol="0" anchor="ctr"/>
          <a:lstStyle/>
          <a:p>
            <a:pPr indent="0" marL="0">
              <a:buNone/>
            </a:pPr>
            <a:r>
              <a:rPr lang="en-US" sz="1300" b="1" spc="300" kern="0" dirty="0">
                <a:solidFill>
                  <a:srgbClr val="F75A3C"/>
                </a:solidFill>
                <a:latin typeface="Arial" pitchFamily="34" charset="0"/>
                <a:ea typeface="Arial" pitchFamily="34" charset="-122"/>
                <a:cs typeface="Arial" pitchFamily="34" charset="-120"/>
              </a:rPr>
              <a:t>PART THREE · ARTICLE 21</a:t>
            </a:r>
            <a:endParaRPr lang="en-US" sz="1300" dirty="0"/>
          </a:p>
        </p:txBody>
      </p:sp>
      <p:sp>
        <p:nvSpPr>
          <p:cNvPr id="4" name="Text 2"/>
          <p:cNvSpPr/>
          <p:nvPr/>
        </p:nvSpPr>
        <p:spPr>
          <a:xfrm>
            <a:off x="566928" y="2962656"/>
            <a:ext cx="8869680" cy="640080"/>
          </a:xfrm>
          <a:prstGeom prst="rect">
            <a:avLst/>
          </a:prstGeom>
          <a:noFill/>
          <a:ln/>
        </p:spPr>
        <p:txBody>
          <a:bodyPr wrap="square" lIns="0" tIns="0" rIns="0" bIns="0" rtlCol="0" anchor="t"/>
          <a:lstStyle/>
          <a:p>
            <a:pPr indent="0" marL="0">
              <a:buNone/>
            </a:pPr>
            <a:r>
              <a:rPr lang="en-US" sz="4000" b="1" dirty="0">
                <a:solidFill>
                  <a:srgbClr val="FFFFFF"/>
                </a:solidFill>
                <a:latin typeface="Arial" pitchFamily="34" charset="0"/>
                <a:ea typeface="Arial" pitchFamily="34" charset="-122"/>
                <a:cs typeface="Arial" pitchFamily="34" charset="-120"/>
              </a:rPr>
              <a:t>The ten measures</a:t>
            </a:r>
            <a:endParaRPr lang="en-US" sz="4000" dirty="0"/>
          </a:p>
        </p:txBody>
      </p:sp>
      <p:sp>
        <p:nvSpPr>
          <p:cNvPr id="5" name="Text 3"/>
          <p:cNvSpPr/>
          <p:nvPr/>
        </p:nvSpPr>
        <p:spPr>
          <a:xfrm>
            <a:off x="566928" y="3767328"/>
            <a:ext cx="8503920" cy="822960"/>
          </a:xfrm>
          <a:prstGeom prst="rect">
            <a:avLst/>
          </a:prstGeom>
          <a:noFill/>
          <a:ln/>
        </p:spPr>
        <p:txBody>
          <a:bodyPr wrap="square" lIns="0" tIns="0" rIns="0" bIns="0" rtlCol="0" anchor="t"/>
          <a:lstStyle/>
          <a:p>
            <a:pPr indent="0" marL="0">
              <a:lnSpc>
                <a:spcPct val="120000"/>
              </a:lnSpc>
              <a:buNone/>
            </a:pPr>
            <a:r>
              <a:rPr lang="en-US" sz="1500" dirty="0">
                <a:solidFill>
                  <a:srgbClr val="CFC6DC"/>
                </a:solidFill>
                <a:latin typeface="Arial" pitchFamily="34" charset="0"/>
                <a:ea typeface="Arial" pitchFamily="34" charset="-122"/>
                <a:cs typeface="Arial" pitchFamily="34" charset="-120"/>
              </a:rPr>
              <a:t>What the organisation must implement, and the narrower set of questions your management body must be able to ask about it.</a:t>
            </a:r>
            <a:endParaRPr lang="en-US" sz="1500" dirty="0"/>
          </a:p>
        </p:txBody>
      </p:sp>
      <p:pic>
        <p:nvPicPr>
          <p:cNvPr id="6" name="Image 0" descr="/home/claude/logo1.png">    </p:cNvPr>
          <p:cNvPicPr>
            <a:picLocks noChangeAspect="1"/>
          </p:cNvPicPr>
          <p:nvPr/>
        </p:nvPicPr>
        <p:blipFill>
          <a:blip r:embed="rId1"/>
          <a:stretch>
            <a:fillRect/>
          </a:stretch>
        </p:blipFill>
        <p:spPr>
          <a:xfrm>
            <a:off x="10545775" y="6382512"/>
            <a:ext cx="1078992" cy="258350"/>
          </a:xfrm>
          <a:prstGeom prst="rect">
            <a:avLst/>
          </a:prstGeom>
        </p:spPr>
      </p:pic>
      <p:sp>
        <p:nvSpPr>
          <p:cNvPr id="7" name="Text 4"/>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9A8FB0"/>
                </a:solidFill>
                <a:latin typeface="Arial" pitchFamily="34" charset="0"/>
                <a:ea typeface="Arial" pitchFamily="34" charset="-122"/>
                <a:cs typeface="Arial" pitchFamily="34" charset="-120"/>
              </a:rPr>
              <a:t>30</a:t>
            </a:r>
            <a:endParaRPr lang="en-US" sz="10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ARTICLE 21(1): THE GENERAL OBLIGATION</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Appropriate, proportionate, and justifiable</a:t>
            </a:r>
            <a:endParaRPr lang="en-US" sz="3000" dirty="0"/>
          </a:p>
        </p:txBody>
      </p:sp>
      <p:sp>
        <p:nvSpPr>
          <p:cNvPr id="4" name="Text 2"/>
          <p:cNvSpPr/>
          <p:nvPr/>
        </p:nvSpPr>
        <p:spPr>
          <a:xfrm>
            <a:off x="566928" y="1335024"/>
            <a:ext cx="11057839" cy="718185"/>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Entities must take appropriate and proportionate technical, operational and organisational measures to manage the risks to their network and information systems, and to prevent or minimise the impact of incidents on the recipients of their services.</a:t>
            </a:r>
            <a:endParaRPr lang="en-US" sz="1450" dirty="0"/>
          </a:p>
        </p:txBody>
      </p:sp>
      <p:sp>
        <p:nvSpPr>
          <p:cNvPr id="5" name="Shape 3"/>
          <p:cNvSpPr/>
          <p:nvPr/>
        </p:nvSpPr>
        <p:spPr>
          <a:xfrm>
            <a:off x="566928" y="2245233"/>
            <a:ext cx="3515258" cy="1721104"/>
          </a:xfrm>
          <a:prstGeom prst="roundRect">
            <a:avLst>
              <a:gd name="adj" fmla="val 3719"/>
            </a:avLst>
          </a:prstGeom>
          <a:solidFill>
            <a:srgbClr val="F5F2F7"/>
          </a:solidFill>
          <a:ln w="9525">
            <a:solidFill>
              <a:srgbClr val="E4DEEC"/>
            </a:solidFill>
            <a:prstDash val="solid"/>
          </a:ln>
        </p:spPr>
      </p:sp>
      <p:sp>
        <p:nvSpPr>
          <p:cNvPr id="6" name="Text 4"/>
          <p:cNvSpPr/>
          <p:nvPr/>
        </p:nvSpPr>
        <p:spPr>
          <a:xfrm>
            <a:off x="804672" y="2464689"/>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All-hazards</a:t>
            </a:r>
            <a:endParaRPr lang="en-US" sz="1500" dirty="0"/>
          </a:p>
        </p:txBody>
      </p:sp>
      <p:sp>
        <p:nvSpPr>
          <p:cNvPr id="7" name="Text 5"/>
          <p:cNvSpPr/>
          <p:nvPr/>
        </p:nvSpPr>
        <p:spPr>
          <a:xfrm>
            <a:off x="804672" y="2769489"/>
            <a:ext cx="3039770" cy="812800"/>
          </a:xfrm>
          <a:prstGeom prst="rect">
            <a:avLst/>
          </a:prstGeom>
          <a:noFill/>
          <a:ln/>
        </p:spPr>
        <p:txBody>
          <a:bodyPr wrap="square" lIns="0" tIns="0" rIns="0" bIns="0" rtlCol="0" anchor="t"/>
          <a:lstStyle/>
          <a:p>
            <a:pPr algn="l" indent="0" marL="0">
              <a:lnSpc>
                <a:spcPct val="112000"/>
              </a:lnSpc>
              <a:buNone/>
            </a:pPr>
            <a:r>
              <a:rPr lang="en-US" sz="1250" dirty="0">
                <a:solidFill>
                  <a:srgbClr val="6B6478"/>
                </a:solidFill>
                <a:latin typeface="Arial" pitchFamily="34" charset="0"/>
                <a:ea typeface="Arial" pitchFamily="34" charset="-122"/>
                <a:cs typeface="Arial" pitchFamily="34" charset="-120"/>
              </a:rPr>
              <a:t>Physical and environmental threats as well as cyber ones: power, physical access and human error, not only attackers.</a:t>
            </a:r>
            <a:endParaRPr lang="en-US" sz="1250" dirty="0"/>
          </a:p>
        </p:txBody>
      </p:sp>
      <p:sp>
        <p:nvSpPr>
          <p:cNvPr id="8" name="Shape 6"/>
          <p:cNvSpPr/>
          <p:nvPr/>
        </p:nvSpPr>
        <p:spPr>
          <a:xfrm>
            <a:off x="4338218" y="2245233"/>
            <a:ext cx="3515258" cy="1721104"/>
          </a:xfrm>
          <a:prstGeom prst="roundRect">
            <a:avLst>
              <a:gd name="adj" fmla="val 3719"/>
            </a:avLst>
          </a:prstGeom>
          <a:solidFill>
            <a:srgbClr val="F5F2F7"/>
          </a:solidFill>
          <a:ln w="9525">
            <a:solidFill>
              <a:srgbClr val="E4DEEC"/>
            </a:solidFill>
            <a:prstDash val="solid"/>
          </a:ln>
        </p:spPr>
      </p:sp>
      <p:sp>
        <p:nvSpPr>
          <p:cNvPr id="9" name="Text 7"/>
          <p:cNvSpPr/>
          <p:nvPr/>
        </p:nvSpPr>
        <p:spPr>
          <a:xfrm>
            <a:off x="4575962" y="2464689"/>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Proportionate</a:t>
            </a:r>
            <a:endParaRPr lang="en-US" sz="1500" dirty="0"/>
          </a:p>
        </p:txBody>
      </p:sp>
      <p:sp>
        <p:nvSpPr>
          <p:cNvPr id="10" name="Text 8"/>
          <p:cNvSpPr/>
          <p:nvPr/>
        </p:nvSpPr>
        <p:spPr>
          <a:xfrm>
            <a:off x="4575962" y="2769489"/>
            <a:ext cx="3039770" cy="812800"/>
          </a:xfrm>
          <a:prstGeom prst="rect">
            <a:avLst/>
          </a:prstGeom>
          <a:noFill/>
          <a:ln/>
        </p:spPr>
        <p:txBody>
          <a:bodyPr wrap="square" lIns="0" tIns="0" rIns="0" bIns="0" rtlCol="0" anchor="t"/>
          <a:lstStyle/>
          <a:p>
            <a:pPr algn="l" indent="0" marL="0">
              <a:lnSpc>
                <a:spcPct val="112000"/>
              </a:lnSpc>
              <a:buNone/>
            </a:pPr>
            <a:r>
              <a:rPr lang="en-US" sz="1250" dirty="0">
                <a:solidFill>
                  <a:srgbClr val="6B6478"/>
                </a:solidFill>
                <a:latin typeface="Arial" pitchFamily="34" charset="0"/>
                <a:ea typeface="Arial" pitchFamily="34" charset="-122"/>
                <a:cs typeface="Arial" pitchFamily="34" charset="-120"/>
              </a:rPr>
              <a:t>Judged against your exposure, size and the severity of incidents, including the impact on those who rely on you.</a:t>
            </a:r>
            <a:endParaRPr lang="en-US" sz="1250" dirty="0"/>
          </a:p>
        </p:txBody>
      </p:sp>
      <p:sp>
        <p:nvSpPr>
          <p:cNvPr id="11" name="Shape 9"/>
          <p:cNvSpPr/>
          <p:nvPr/>
        </p:nvSpPr>
        <p:spPr>
          <a:xfrm>
            <a:off x="8109509" y="2245233"/>
            <a:ext cx="3515258" cy="1721104"/>
          </a:xfrm>
          <a:prstGeom prst="roundRect">
            <a:avLst>
              <a:gd name="adj" fmla="val 3719"/>
            </a:avLst>
          </a:prstGeom>
          <a:solidFill>
            <a:srgbClr val="F5F2F7"/>
          </a:solidFill>
          <a:ln w="9525">
            <a:solidFill>
              <a:srgbClr val="E4DEEC"/>
            </a:solidFill>
            <a:prstDash val="solid"/>
          </a:ln>
        </p:spPr>
      </p:sp>
      <p:sp>
        <p:nvSpPr>
          <p:cNvPr id="12" name="Text 10"/>
          <p:cNvSpPr/>
          <p:nvPr/>
        </p:nvSpPr>
        <p:spPr>
          <a:xfrm>
            <a:off x="8347253" y="2464689"/>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Justifiable</a:t>
            </a:r>
            <a:endParaRPr lang="en-US" sz="1500" dirty="0"/>
          </a:p>
        </p:txBody>
      </p:sp>
      <p:sp>
        <p:nvSpPr>
          <p:cNvPr id="13" name="Text 11"/>
          <p:cNvSpPr/>
          <p:nvPr/>
        </p:nvSpPr>
        <p:spPr>
          <a:xfrm>
            <a:off x="8347253" y="2769489"/>
            <a:ext cx="3039770" cy="812800"/>
          </a:xfrm>
          <a:prstGeom prst="rect">
            <a:avLst/>
          </a:prstGeom>
          <a:noFill/>
          <a:ln/>
        </p:spPr>
        <p:txBody>
          <a:bodyPr wrap="square" lIns="0" tIns="0" rIns="0" bIns="0" rtlCol="0" anchor="t"/>
          <a:lstStyle/>
          <a:p>
            <a:pPr algn="l" indent="0" marL="0">
              <a:lnSpc>
                <a:spcPct val="112000"/>
              </a:lnSpc>
              <a:buNone/>
            </a:pPr>
            <a:r>
              <a:rPr lang="en-US" sz="1250" dirty="0">
                <a:solidFill>
                  <a:srgbClr val="6B6478"/>
                </a:solidFill>
                <a:latin typeface="Arial" pitchFamily="34" charset="0"/>
                <a:ea typeface="Arial" pitchFamily="34" charset="-122"/>
                <a:cs typeface="Arial" pitchFamily="34" charset="-120"/>
              </a:rPr>
              <a:t>“Proportionate” is not “whatever we chose to afford.” You must be able to justify the measures you selected.</a:t>
            </a:r>
            <a:endParaRPr lang="en-US" sz="1250" dirty="0"/>
          </a:p>
        </p:txBody>
      </p:sp>
      <p:sp>
        <p:nvSpPr>
          <p:cNvPr id="14" name="Shape 12"/>
          <p:cNvSpPr/>
          <p:nvPr/>
        </p:nvSpPr>
        <p:spPr>
          <a:xfrm>
            <a:off x="566928" y="4222369"/>
            <a:ext cx="11057839" cy="1335532"/>
          </a:xfrm>
          <a:prstGeom prst="roundRect">
            <a:avLst>
              <a:gd name="adj" fmla="val 4108"/>
            </a:avLst>
          </a:prstGeom>
          <a:solidFill>
            <a:srgbClr val="FDEDE8"/>
          </a:solidFill>
          <a:ln w="9525">
            <a:solidFill>
              <a:srgbClr val="F6D3C6"/>
            </a:solidFill>
            <a:prstDash val="solid"/>
          </a:ln>
        </p:spPr>
      </p:sp>
      <p:sp>
        <p:nvSpPr>
          <p:cNvPr id="15" name="Shape 13"/>
          <p:cNvSpPr/>
          <p:nvPr/>
        </p:nvSpPr>
        <p:spPr>
          <a:xfrm>
            <a:off x="877824" y="4478401"/>
            <a:ext cx="310896" cy="310896"/>
          </a:xfrm>
          <a:prstGeom prst="ellipse">
            <a:avLst/>
          </a:prstGeom>
          <a:solidFill>
            <a:srgbClr val="F75A3C"/>
          </a:solidFill>
          <a:ln/>
        </p:spPr>
      </p:sp>
      <p:sp>
        <p:nvSpPr>
          <p:cNvPr id="16" name="Text 14"/>
          <p:cNvSpPr/>
          <p:nvPr/>
        </p:nvSpPr>
        <p:spPr>
          <a:xfrm>
            <a:off x="877824" y="4469257"/>
            <a:ext cx="310896" cy="310896"/>
          </a:xfrm>
          <a:prstGeom prst="rect">
            <a:avLst/>
          </a:prstGeom>
          <a:noFill/>
          <a:ln/>
        </p:spPr>
        <p:txBody>
          <a:bodyPr wrap="square" lIns="0" tIns="0" rIns="0" bIns="0" rtlCol="0" anchor="ctr"/>
          <a:lstStyle/>
          <a:p>
            <a:pPr algn="ctr" indent="0" marL="0">
              <a:buNone/>
            </a:pPr>
            <a:r>
              <a:rPr lang="en-US" sz="1900" b="1" dirty="0">
                <a:solidFill>
                  <a:srgbClr val="FFFFFF"/>
                </a:solidFill>
                <a:latin typeface="Arial" pitchFamily="34" charset="0"/>
                <a:ea typeface="Arial" pitchFamily="34" charset="-122"/>
                <a:cs typeface="Arial" pitchFamily="34" charset="-120"/>
              </a:rPr>
              <a:t>?</a:t>
            </a:r>
            <a:endParaRPr lang="en-US" sz="1900" dirty="0"/>
          </a:p>
        </p:txBody>
      </p:sp>
      <p:sp>
        <p:nvSpPr>
          <p:cNvPr id="17" name="Text 15"/>
          <p:cNvSpPr/>
          <p:nvPr/>
        </p:nvSpPr>
        <p:spPr>
          <a:xfrm>
            <a:off x="1353312" y="4478401"/>
            <a:ext cx="9978847" cy="274320"/>
          </a:xfrm>
          <a:prstGeom prst="rect">
            <a:avLst/>
          </a:prstGeom>
          <a:noFill/>
          <a:ln/>
        </p:spPr>
        <p:txBody>
          <a:bodyPr wrap="square" lIns="0" tIns="0" rIns="0" bIns="0" rtlCol="0" anchor="ctr"/>
          <a:lstStyle/>
          <a:p>
            <a:pPr indent="0" marL="0">
              <a:buNone/>
            </a:pPr>
            <a:r>
              <a:rPr lang="en-US" sz="1200" b="1" spc="150" kern="0" dirty="0">
                <a:solidFill>
                  <a:srgbClr val="F75A3C"/>
                </a:solidFill>
                <a:latin typeface="Arial" pitchFamily="34" charset="0"/>
                <a:ea typeface="Arial" pitchFamily="34" charset="-122"/>
                <a:cs typeface="Arial" pitchFamily="34" charset="-120"/>
              </a:rPr>
              <a:t>THE EXECUTIVE QUESTION</a:t>
            </a:r>
            <a:endParaRPr lang="en-US" sz="1200" dirty="0"/>
          </a:p>
        </p:txBody>
      </p:sp>
      <p:sp>
        <p:nvSpPr>
          <p:cNvPr id="18" name="Text 16"/>
          <p:cNvSpPr/>
          <p:nvPr/>
        </p:nvSpPr>
        <p:spPr>
          <a:xfrm>
            <a:off x="1353312" y="4807585"/>
            <a:ext cx="9978847" cy="604012"/>
          </a:xfrm>
          <a:prstGeom prst="rect">
            <a:avLst/>
          </a:prstGeom>
          <a:noFill/>
          <a:ln/>
        </p:spPr>
        <p:txBody>
          <a:bodyPr wrap="square" lIns="0" tIns="0" rIns="0" bIns="0" rtlCol="0" anchor="t"/>
          <a:lstStyle/>
          <a:p>
            <a:pPr indent="0" marL="0">
              <a:lnSpc>
                <a:spcPct val="114000"/>
              </a:lnSpc>
              <a:spcAft>
                <a:spcPts val="500"/>
              </a:spcAft>
              <a:buNone/>
            </a:pPr>
            <a:r>
              <a:rPr lang="en-US" sz="1300" dirty="0">
                <a:solidFill>
                  <a:srgbClr val="2A2434"/>
                </a:solidFill>
                <a:latin typeface="Arial" pitchFamily="34" charset="0"/>
                <a:ea typeface="Arial" pitchFamily="34" charset="-122"/>
                <a:cs typeface="Arial" pitchFamily="34" charset="-120"/>
              </a:rPr>
              <a:t>Not “do we have controls?” but “can we explain why they are proportionate to the harm we could cause others?” NIS2 measures outward-facing harm, not just harm to you.</a:t>
            </a:r>
            <a:endParaRPr lang="en-US" sz="1300" dirty="0"/>
          </a:p>
        </p:txBody>
      </p:sp>
      <p:pic>
        <p:nvPicPr>
          <p:cNvPr id="20"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21" name="Text 17"/>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31</a:t>
            </a:r>
            <a:endParaRPr lang="en-US" sz="10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THE MINIMUM BASELINE</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The ten measures: Article 21(2)</a:t>
            </a:r>
            <a:endParaRPr lang="en-US" sz="3000" dirty="0"/>
          </a:p>
        </p:txBody>
      </p:sp>
      <p:sp>
        <p:nvSpPr>
          <p:cNvPr id="4" name="Text 2"/>
          <p:cNvSpPr/>
          <p:nvPr/>
        </p:nvSpPr>
        <p:spPr>
          <a:xfrm>
            <a:off x="566928" y="1335024"/>
            <a:ext cx="11057839" cy="27432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A floor, not a ceiling. Each measure must be evidenced, not merely asserted.</a:t>
            </a:r>
            <a:endParaRPr lang="en-US" sz="1450" dirty="0"/>
          </a:p>
        </p:txBody>
      </p:sp>
      <p:sp>
        <p:nvSpPr>
          <p:cNvPr id="5" name="Shape 3"/>
          <p:cNvSpPr/>
          <p:nvPr/>
        </p:nvSpPr>
        <p:spPr>
          <a:xfrm>
            <a:off x="566928" y="1801368"/>
            <a:ext cx="5373472" cy="738835"/>
          </a:xfrm>
          <a:prstGeom prst="roundRect">
            <a:avLst>
              <a:gd name="adj" fmla="val 7426"/>
            </a:avLst>
          </a:prstGeom>
          <a:solidFill>
            <a:srgbClr val="F5F2F7"/>
          </a:solidFill>
          <a:ln w="7620">
            <a:solidFill>
              <a:srgbClr val="E4DEEC"/>
            </a:solidFill>
            <a:prstDash val="solid"/>
          </a:ln>
        </p:spPr>
      </p:sp>
      <p:sp>
        <p:nvSpPr>
          <p:cNvPr id="6" name="Shape 4"/>
          <p:cNvSpPr/>
          <p:nvPr/>
        </p:nvSpPr>
        <p:spPr>
          <a:xfrm>
            <a:off x="713232" y="1997050"/>
            <a:ext cx="347472" cy="347472"/>
          </a:xfrm>
          <a:prstGeom prst="roundRect">
            <a:avLst>
              <a:gd name="adj" fmla="val 15789"/>
            </a:avLst>
          </a:prstGeom>
          <a:solidFill>
            <a:srgbClr val="F75A3C"/>
          </a:solidFill>
          <a:ln/>
        </p:spPr>
      </p:sp>
      <p:sp>
        <p:nvSpPr>
          <p:cNvPr id="7" name="Text 5"/>
          <p:cNvSpPr/>
          <p:nvPr/>
        </p:nvSpPr>
        <p:spPr>
          <a:xfrm>
            <a:off x="713232" y="1987906"/>
            <a:ext cx="347472" cy="347472"/>
          </a:xfrm>
          <a:prstGeom prst="rect">
            <a:avLst/>
          </a:prstGeom>
          <a:noFill/>
          <a:ln/>
        </p:spPr>
        <p:txBody>
          <a:bodyPr wrap="square" lIns="0" tIns="0" rIns="0" bIns="0" rtlCol="0" anchor="ctr"/>
          <a:lstStyle/>
          <a:p>
            <a:pPr algn="ctr" indent="0" marL="0">
              <a:buNone/>
            </a:pPr>
            <a:r>
              <a:rPr lang="en-US" sz="1700" b="1" dirty="0">
                <a:solidFill>
                  <a:srgbClr val="FFFFFF"/>
                </a:solidFill>
                <a:latin typeface="Arial" pitchFamily="34" charset="0"/>
                <a:ea typeface="Arial" pitchFamily="34" charset="-122"/>
                <a:cs typeface="Arial" pitchFamily="34" charset="-120"/>
              </a:rPr>
              <a:t>a</a:t>
            </a:r>
            <a:endParaRPr lang="en-US" sz="1700" dirty="0"/>
          </a:p>
        </p:txBody>
      </p:sp>
      <p:sp>
        <p:nvSpPr>
          <p:cNvPr id="8" name="Text 6"/>
          <p:cNvSpPr/>
          <p:nvPr/>
        </p:nvSpPr>
        <p:spPr>
          <a:xfrm>
            <a:off x="1188720" y="1801368"/>
            <a:ext cx="4587088" cy="738835"/>
          </a:xfrm>
          <a:prstGeom prst="rect">
            <a:avLst/>
          </a:prstGeom>
          <a:noFill/>
          <a:ln/>
        </p:spPr>
        <p:txBody>
          <a:bodyPr wrap="square" lIns="0" tIns="0" rIns="0" bIns="0" rtlCol="0" anchor="ctr"/>
          <a:lstStyle/>
          <a:p>
            <a:pPr algn="l" indent="0" marL="0">
              <a:lnSpc>
                <a:spcPct val="105000"/>
              </a:lnSpc>
              <a:buNone/>
            </a:pPr>
            <a:r>
              <a:rPr lang="en-US" sz="1250" b="1" dirty="0">
                <a:solidFill>
                  <a:srgbClr val="2A2434"/>
                </a:solidFill>
                <a:latin typeface="Arial" pitchFamily="34" charset="0"/>
                <a:ea typeface="Arial" pitchFamily="34" charset="-122"/>
                <a:cs typeface="Arial" pitchFamily="34" charset="-120"/>
              </a:rPr>
              <a:t>Risk analysis &amp; information system security policies</a:t>
            </a:r>
            <a:endParaRPr lang="en-US" sz="1250" dirty="0"/>
          </a:p>
        </p:txBody>
      </p:sp>
      <p:sp>
        <p:nvSpPr>
          <p:cNvPr id="9" name="Shape 7"/>
          <p:cNvSpPr/>
          <p:nvPr/>
        </p:nvSpPr>
        <p:spPr>
          <a:xfrm>
            <a:off x="6251296" y="1801368"/>
            <a:ext cx="5373472" cy="738835"/>
          </a:xfrm>
          <a:prstGeom prst="roundRect">
            <a:avLst>
              <a:gd name="adj" fmla="val 7426"/>
            </a:avLst>
          </a:prstGeom>
          <a:solidFill>
            <a:srgbClr val="F5F2F7"/>
          </a:solidFill>
          <a:ln w="7620">
            <a:solidFill>
              <a:srgbClr val="E4DEEC"/>
            </a:solidFill>
            <a:prstDash val="solid"/>
          </a:ln>
        </p:spPr>
      </p:sp>
      <p:sp>
        <p:nvSpPr>
          <p:cNvPr id="10" name="Shape 8"/>
          <p:cNvSpPr/>
          <p:nvPr/>
        </p:nvSpPr>
        <p:spPr>
          <a:xfrm>
            <a:off x="6397600" y="1997050"/>
            <a:ext cx="347472" cy="347472"/>
          </a:xfrm>
          <a:prstGeom prst="roundRect">
            <a:avLst>
              <a:gd name="adj" fmla="val 15789"/>
            </a:avLst>
          </a:prstGeom>
          <a:solidFill>
            <a:srgbClr val="F75A3C"/>
          </a:solidFill>
          <a:ln/>
        </p:spPr>
      </p:sp>
      <p:sp>
        <p:nvSpPr>
          <p:cNvPr id="11" name="Text 9"/>
          <p:cNvSpPr/>
          <p:nvPr/>
        </p:nvSpPr>
        <p:spPr>
          <a:xfrm>
            <a:off x="6397600" y="1987906"/>
            <a:ext cx="347472" cy="347472"/>
          </a:xfrm>
          <a:prstGeom prst="rect">
            <a:avLst/>
          </a:prstGeom>
          <a:noFill/>
          <a:ln/>
        </p:spPr>
        <p:txBody>
          <a:bodyPr wrap="square" lIns="0" tIns="0" rIns="0" bIns="0" rtlCol="0" anchor="ctr"/>
          <a:lstStyle/>
          <a:p>
            <a:pPr algn="ctr" indent="0" marL="0">
              <a:buNone/>
            </a:pPr>
            <a:r>
              <a:rPr lang="en-US" sz="1700" b="1" dirty="0">
                <a:solidFill>
                  <a:srgbClr val="FFFFFF"/>
                </a:solidFill>
                <a:latin typeface="Arial" pitchFamily="34" charset="0"/>
                <a:ea typeface="Arial" pitchFamily="34" charset="-122"/>
                <a:cs typeface="Arial" pitchFamily="34" charset="-120"/>
              </a:rPr>
              <a:t>b</a:t>
            </a:r>
            <a:endParaRPr lang="en-US" sz="1700" dirty="0"/>
          </a:p>
        </p:txBody>
      </p:sp>
      <p:sp>
        <p:nvSpPr>
          <p:cNvPr id="12" name="Text 10"/>
          <p:cNvSpPr/>
          <p:nvPr/>
        </p:nvSpPr>
        <p:spPr>
          <a:xfrm>
            <a:off x="6873088" y="1801368"/>
            <a:ext cx="4587088" cy="738835"/>
          </a:xfrm>
          <a:prstGeom prst="rect">
            <a:avLst/>
          </a:prstGeom>
          <a:noFill/>
          <a:ln/>
        </p:spPr>
        <p:txBody>
          <a:bodyPr wrap="square" lIns="0" tIns="0" rIns="0" bIns="0" rtlCol="0" anchor="ctr"/>
          <a:lstStyle/>
          <a:p>
            <a:pPr algn="l" indent="0" marL="0">
              <a:lnSpc>
                <a:spcPct val="105000"/>
              </a:lnSpc>
              <a:buNone/>
            </a:pPr>
            <a:r>
              <a:rPr lang="en-US" sz="1250" b="1" dirty="0">
                <a:solidFill>
                  <a:srgbClr val="2A2434"/>
                </a:solidFill>
                <a:latin typeface="Arial" pitchFamily="34" charset="0"/>
                <a:ea typeface="Arial" pitchFamily="34" charset="-122"/>
                <a:cs typeface="Arial" pitchFamily="34" charset="-120"/>
              </a:rPr>
              <a:t>Incident handling</a:t>
            </a:r>
            <a:endParaRPr lang="en-US" sz="1250" dirty="0"/>
          </a:p>
        </p:txBody>
      </p:sp>
      <p:sp>
        <p:nvSpPr>
          <p:cNvPr id="13" name="Shape 11"/>
          <p:cNvSpPr/>
          <p:nvPr/>
        </p:nvSpPr>
        <p:spPr>
          <a:xfrm>
            <a:off x="566928" y="2686507"/>
            <a:ext cx="5373472" cy="738835"/>
          </a:xfrm>
          <a:prstGeom prst="roundRect">
            <a:avLst>
              <a:gd name="adj" fmla="val 7426"/>
            </a:avLst>
          </a:prstGeom>
          <a:solidFill>
            <a:srgbClr val="F5F2F7"/>
          </a:solidFill>
          <a:ln w="7620">
            <a:solidFill>
              <a:srgbClr val="E4DEEC"/>
            </a:solidFill>
            <a:prstDash val="solid"/>
          </a:ln>
        </p:spPr>
      </p:sp>
      <p:sp>
        <p:nvSpPr>
          <p:cNvPr id="14" name="Shape 12"/>
          <p:cNvSpPr/>
          <p:nvPr/>
        </p:nvSpPr>
        <p:spPr>
          <a:xfrm>
            <a:off x="713232" y="2882189"/>
            <a:ext cx="347472" cy="347472"/>
          </a:xfrm>
          <a:prstGeom prst="roundRect">
            <a:avLst>
              <a:gd name="adj" fmla="val 15789"/>
            </a:avLst>
          </a:prstGeom>
          <a:solidFill>
            <a:srgbClr val="F75A3C"/>
          </a:solidFill>
          <a:ln/>
        </p:spPr>
      </p:sp>
      <p:sp>
        <p:nvSpPr>
          <p:cNvPr id="15" name="Text 13"/>
          <p:cNvSpPr/>
          <p:nvPr/>
        </p:nvSpPr>
        <p:spPr>
          <a:xfrm>
            <a:off x="713232" y="2873045"/>
            <a:ext cx="347472" cy="347472"/>
          </a:xfrm>
          <a:prstGeom prst="rect">
            <a:avLst/>
          </a:prstGeom>
          <a:noFill/>
          <a:ln/>
        </p:spPr>
        <p:txBody>
          <a:bodyPr wrap="square" lIns="0" tIns="0" rIns="0" bIns="0" rtlCol="0" anchor="ctr"/>
          <a:lstStyle/>
          <a:p>
            <a:pPr algn="ctr" indent="0" marL="0">
              <a:buNone/>
            </a:pPr>
            <a:r>
              <a:rPr lang="en-US" sz="1700" b="1" dirty="0">
                <a:solidFill>
                  <a:srgbClr val="FFFFFF"/>
                </a:solidFill>
                <a:latin typeface="Arial" pitchFamily="34" charset="0"/>
                <a:ea typeface="Arial" pitchFamily="34" charset="-122"/>
                <a:cs typeface="Arial" pitchFamily="34" charset="-120"/>
              </a:rPr>
              <a:t>c</a:t>
            </a:r>
            <a:endParaRPr lang="en-US" sz="1700" dirty="0"/>
          </a:p>
        </p:txBody>
      </p:sp>
      <p:sp>
        <p:nvSpPr>
          <p:cNvPr id="16" name="Text 14"/>
          <p:cNvSpPr/>
          <p:nvPr/>
        </p:nvSpPr>
        <p:spPr>
          <a:xfrm>
            <a:off x="1188720" y="2686507"/>
            <a:ext cx="4587088" cy="738835"/>
          </a:xfrm>
          <a:prstGeom prst="rect">
            <a:avLst/>
          </a:prstGeom>
          <a:noFill/>
          <a:ln/>
        </p:spPr>
        <p:txBody>
          <a:bodyPr wrap="square" lIns="0" tIns="0" rIns="0" bIns="0" rtlCol="0" anchor="ctr"/>
          <a:lstStyle/>
          <a:p>
            <a:pPr algn="l" indent="0" marL="0">
              <a:lnSpc>
                <a:spcPct val="105000"/>
              </a:lnSpc>
              <a:buNone/>
            </a:pPr>
            <a:r>
              <a:rPr lang="en-US" sz="1250" b="1" dirty="0">
                <a:solidFill>
                  <a:srgbClr val="2A2434"/>
                </a:solidFill>
                <a:latin typeface="Arial" pitchFamily="34" charset="0"/>
                <a:ea typeface="Arial" pitchFamily="34" charset="-122"/>
                <a:cs typeface="Arial" pitchFamily="34" charset="-120"/>
              </a:rPr>
              <a:t>Business continuity, backup, disaster recovery &amp; crisis management</a:t>
            </a:r>
            <a:endParaRPr lang="en-US" sz="1250" dirty="0"/>
          </a:p>
        </p:txBody>
      </p:sp>
      <p:sp>
        <p:nvSpPr>
          <p:cNvPr id="17" name="Shape 15"/>
          <p:cNvSpPr/>
          <p:nvPr/>
        </p:nvSpPr>
        <p:spPr>
          <a:xfrm>
            <a:off x="6251296" y="2686507"/>
            <a:ext cx="5373472" cy="738835"/>
          </a:xfrm>
          <a:prstGeom prst="roundRect">
            <a:avLst>
              <a:gd name="adj" fmla="val 7426"/>
            </a:avLst>
          </a:prstGeom>
          <a:solidFill>
            <a:srgbClr val="F5F2F7"/>
          </a:solidFill>
          <a:ln w="7620">
            <a:solidFill>
              <a:srgbClr val="E4DEEC"/>
            </a:solidFill>
            <a:prstDash val="solid"/>
          </a:ln>
        </p:spPr>
      </p:sp>
      <p:sp>
        <p:nvSpPr>
          <p:cNvPr id="18" name="Shape 16"/>
          <p:cNvSpPr/>
          <p:nvPr/>
        </p:nvSpPr>
        <p:spPr>
          <a:xfrm>
            <a:off x="6397600" y="2882189"/>
            <a:ext cx="347472" cy="347472"/>
          </a:xfrm>
          <a:prstGeom prst="roundRect">
            <a:avLst>
              <a:gd name="adj" fmla="val 15789"/>
            </a:avLst>
          </a:prstGeom>
          <a:solidFill>
            <a:srgbClr val="F75A3C"/>
          </a:solidFill>
          <a:ln/>
        </p:spPr>
      </p:sp>
      <p:sp>
        <p:nvSpPr>
          <p:cNvPr id="19" name="Text 17"/>
          <p:cNvSpPr/>
          <p:nvPr/>
        </p:nvSpPr>
        <p:spPr>
          <a:xfrm>
            <a:off x="6397600" y="2873045"/>
            <a:ext cx="347472" cy="347472"/>
          </a:xfrm>
          <a:prstGeom prst="rect">
            <a:avLst/>
          </a:prstGeom>
          <a:noFill/>
          <a:ln/>
        </p:spPr>
        <p:txBody>
          <a:bodyPr wrap="square" lIns="0" tIns="0" rIns="0" bIns="0" rtlCol="0" anchor="ctr"/>
          <a:lstStyle/>
          <a:p>
            <a:pPr algn="ctr" indent="0" marL="0">
              <a:buNone/>
            </a:pPr>
            <a:r>
              <a:rPr lang="en-US" sz="1700" b="1" dirty="0">
                <a:solidFill>
                  <a:srgbClr val="FFFFFF"/>
                </a:solidFill>
                <a:latin typeface="Arial" pitchFamily="34" charset="0"/>
                <a:ea typeface="Arial" pitchFamily="34" charset="-122"/>
                <a:cs typeface="Arial" pitchFamily="34" charset="-120"/>
              </a:rPr>
              <a:t>d</a:t>
            </a:r>
            <a:endParaRPr lang="en-US" sz="1700" dirty="0"/>
          </a:p>
        </p:txBody>
      </p:sp>
      <p:sp>
        <p:nvSpPr>
          <p:cNvPr id="20" name="Text 18"/>
          <p:cNvSpPr/>
          <p:nvPr/>
        </p:nvSpPr>
        <p:spPr>
          <a:xfrm>
            <a:off x="6873088" y="2686507"/>
            <a:ext cx="4587088" cy="738835"/>
          </a:xfrm>
          <a:prstGeom prst="rect">
            <a:avLst/>
          </a:prstGeom>
          <a:noFill/>
          <a:ln/>
        </p:spPr>
        <p:txBody>
          <a:bodyPr wrap="square" lIns="0" tIns="0" rIns="0" bIns="0" rtlCol="0" anchor="ctr"/>
          <a:lstStyle/>
          <a:p>
            <a:pPr algn="l" indent="0" marL="0">
              <a:lnSpc>
                <a:spcPct val="105000"/>
              </a:lnSpc>
              <a:buNone/>
            </a:pPr>
            <a:r>
              <a:rPr lang="en-US" sz="1250" b="1" dirty="0">
                <a:solidFill>
                  <a:srgbClr val="2A2434"/>
                </a:solidFill>
                <a:latin typeface="Arial" pitchFamily="34" charset="0"/>
                <a:ea typeface="Arial" pitchFamily="34" charset="-122"/>
                <a:cs typeface="Arial" pitchFamily="34" charset="-120"/>
              </a:rPr>
              <a:t>Supply-chain security, including direct suppliers and service providers</a:t>
            </a:r>
            <a:endParaRPr lang="en-US" sz="1250" dirty="0"/>
          </a:p>
        </p:txBody>
      </p:sp>
      <p:sp>
        <p:nvSpPr>
          <p:cNvPr id="21" name="Shape 19"/>
          <p:cNvSpPr/>
          <p:nvPr/>
        </p:nvSpPr>
        <p:spPr>
          <a:xfrm>
            <a:off x="566928" y="3571646"/>
            <a:ext cx="5373472" cy="738835"/>
          </a:xfrm>
          <a:prstGeom prst="roundRect">
            <a:avLst>
              <a:gd name="adj" fmla="val 7426"/>
            </a:avLst>
          </a:prstGeom>
          <a:solidFill>
            <a:srgbClr val="F5F2F7"/>
          </a:solidFill>
          <a:ln w="7620">
            <a:solidFill>
              <a:srgbClr val="E4DEEC"/>
            </a:solidFill>
            <a:prstDash val="solid"/>
          </a:ln>
        </p:spPr>
      </p:sp>
      <p:sp>
        <p:nvSpPr>
          <p:cNvPr id="22" name="Shape 20"/>
          <p:cNvSpPr/>
          <p:nvPr/>
        </p:nvSpPr>
        <p:spPr>
          <a:xfrm>
            <a:off x="713232" y="3767328"/>
            <a:ext cx="347472" cy="347472"/>
          </a:xfrm>
          <a:prstGeom prst="roundRect">
            <a:avLst>
              <a:gd name="adj" fmla="val 15789"/>
            </a:avLst>
          </a:prstGeom>
          <a:solidFill>
            <a:srgbClr val="F75A3C"/>
          </a:solidFill>
          <a:ln/>
        </p:spPr>
      </p:sp>
      <p:sp>
        <p:nvSpPr>
          <p:cNvPr id="23" name="Text 21"/>
          <p:cNvSpPr/>
          <p:nvPr/>
        </p:nvSpPr>
        <p:spPr>
          <a:xfrm>
            <a:off x="713232" y="3758184"/>
            <a:ext cx="347472" cy="347472"/>
          </a:xfrm>
          <a:prstGeom prst="rect">
            <a:avLst/>
          </a:prstGeom>
          <a:noFill/>
          <a:ln/>
        </p:spPr>
        <p:txBody>
          <a:bodyPr wrap="square" lIns="0" tIns="0" rIns="0" bIns="0" rtlCol="0" anchor="ctr"/>
          <a:lstStyle/>
          <a:p>
            <a:pPr algn="ctr" indent="0" marL="0">
              <a:buNone/>
            </a:pPr>
            <a:r>
              <a:rPr lang="en-US" sz="1700" b="1" dirty="0">
                <a:solidFill>
                  <a:srgbClr val="FFFFFF"/>
                </a:solidFill>
                <a:latin typeface="Arial" pitchFamily="34" charset="0"/>
                <a:ea typeface="Arial" pitchFamily="34" charset="-122"/>
                <a:cs typeface="Arial" pitchFamily="34" charset="-120"/>
              </a:rPr>
              <a:t>e</a:t>
            </a:r>
            <a:endParaRPr lang="en-US" sz="1700" dirty="0"/>
          </a:p>
        </p:txBody>
      </p:sp>
      <p:sp>
        <p:nvSpPr>
          <p:cNvPr id="24" name="Text 22"/>
          <p:cNvSpPr/>
          <p:nvPr/>
        </p:nvSpPr>
        <p:spPr>
          <a:xfrm>
            <a:off x="1188720" y="3571646"/>
            <a:ext cx="4587088" cy="738835"/>
          </a:xfrm>
          <a:prstGeom prst="rect">
            <a:avLst/>
          </a:prstGeom>
          <a:noFill/>
          <a:ln/>
        </p:spPr>
        <p:txBody>
          <a:bodyPr wrap="square" lIns="0" tIns="0" rIns="0" bIns="0" rtlCol="0" anchor="ctr"/>
          <a:lstStyle/>
          <a:p>
            <a:pPr algn="l" indent="0" marL="0">
              <a:lnSpc>
                <a:spcPct val="105000"/>
              </a:lnSpc>
              <a:buNone/>
            </a:pPr>
            <a:r>
              <a:rPr lang="en-US" sz="1250" b="1" dirty="0">
                <a:solidFill>
                  <a:srgbClr val="2A2434"/>
                </a:solidFill>
                <a:latin typeface="Arial" pitchFamily="34" charset="0"/>
                <a:ea typeface="Arial" pitchFamily="34" charset="-122"/>
                <a:cs typeface="Arial" pitchFamily="34" charset="-120"/>
              </a:rPr>
              <a:t>Security in acquisition, development &amp; maintenance, incl. vulnerability handling</a:t>
            </a:r>
            <a:endParaRPr lang="en-US" sz="1250" dirty="0"/>
          </a:p>
        </p:txBody>
      </p:sp>
      <p:sp>
        <p:nvSpPr>
          <p:cNvPr id="25" name="Shape 23"/>
          <p:cNvSpPr/>
          <p:nvPr/>
        </p:nvSpPr>
        <p:spPr>
          <a:xfrm>
            <a:off x="6251296" y="3571646"/>
            <a:ext cx="5373472" cy="738835"/>
          </a:xfrm>
          <a:prstGeom prst="roundRect">
            <a:avLst>
              <a:gd name="adj" fmla="val 7426"/>
            </a:avLst>
          </a:prstGeom>
          <a:solidFill>
            <a:srgbClr val="F5F2F7"/>
          </a:solidFill>
          <a:ln w="7620">
            <a:solidFill>
              <a:srgbClr val="E4DEEC"/>
            </a:solidFill>
            <a:prstDash val="solid"/>
          </a:ln>
        </p:spPr>
      </p:sp>
      <p:sp>
        <p:nvSpPr>
          <p:cNvPr id="26" name="Shape 24"/>
          <p:cNvSpPr/>
          <p:nvPr/>
        </p:nvSpPr>
        <p:spPr>
          <a:xfrm>
            <a:off x="6397600" y="3767328"/>
            <a:ext cx="347472" cy="347472"/>
          </a:xfrm>
          <a:prstGeom prst="roundRect">
            <a:avLst>
              <a:gd name="adj" fmla="val 15789"/>
            </a:avLst>
          </a:prstGeom>
          <a:solidFill>
            <a:srgbClr val="F75A3C"/>
          </a:solidFill>
          <a:ln/>
        </p:spPr>
      </p:sp>
      <p:sp>
        <p:nvSpPr>
          <p:cNvPr id="27" name="Text 25"/>
          <p:cNvSpPr/>
          <p:nvPr/>
        </p:nvSpPr>
        <p:spPr>
          <a:xfrm>
            <a:off x="6397600" y="3758184"/>
            <a:ext cx="347472" cy="347472"/>
          </a:xfrm>
          <a:prstGeom prst="rect">
            <a:avLst/>
          </a:prstGeom>
          <a:noFill/>
          <a:ln/>
        </p:spPr>
        <p:txBody>
          <a:bodyPr wrap="square" lIns="0" tIns="0" rIns="0" bIns="0" rtlCol="0" anchor="ctr"/>
          <a:lstStyle/>
          <a:p>
            <a:pPr algn="ctr" indent="0" marL="0">
              <a:buNone/>
            </a:pPr>
            <a:r>
              <a:rPr lang="en-US" sz="1700" b="1" dirty="0">
                <a:solidFill>
                  <a:srgbClr val="FFFFFF"/>
                </a:solidFill>
                <a:latin typeface="Arial" pitchFamily="34" charset="0"/>
                <a:ea typeface="Arial" pitchFamily="34" charset="-122"/>
                <a:cs typeface="Arial" pitchFamily="34" charset="-120"/>
              </a:rPr>
              <a:t>f</a:t>
            </a:r>
            <a:endParaRPr lang="en-US" sz="1700" dirty="0"/>
          </a:p>
        </p:txBody>
      </p:sp>
      <p:sp>
        <p:nvSpPr>
          <p:cNvPr id="28" name="Text 26"/>
          <p:cNvSpPr/>
          <p:nvPr/>
        </p:nvSpPr>
        <p:spPr>
          <a:xfrm>
            <a:off x="6873088" y="3571646"/>
            <a:ext cx="4587088" cy="738835"/>
          </a:xfrm>
          <a:prstGeom prst="rect">
            <a:avLst/>
          </a:prstGeom>
          <a:noFill/>
          <a:ln/>
        </p:spPr>
        <p:txBody>
          <a:bodyPr wrap="square" lIns="0" tIns="0" rIns="0" bIns="0" rtlCol="0" anchor="ctr"/>
          <a:lstStyle/>
          <a:p>
            <a:pPr algn="l" indent="0" marL="0">
              <a:lnSpc>
                <a:spcPct val="105000"/>
              </a:lnSpc>
              <a:buNone/>
            </a:pPr>
            <a:r>
              <a:rPr lang="en-US" sz="1250" b="1" dirty="0">
                <a:solidFill>
                  <a:srgbClr val="2A2434"/>
                </a:solidFill>
                <a:latin typeface="Arial" pitchFamily="34" charset="0"/>
                <a:ea typeface="Arial" pitchFamily="34" charset="-122"/>
                <a:cs typeface="Arial" pitchFamily="34" charset="-120"/>
              </a:rPr>
              <a:t>Policies to assess the effectiveness of the measures</a:t>
            </a:r>
            <a:endParaRPr lang="en-US" sz="1250" dirty="0"/>
          </a:p>
        </p:txBody>
      </p:sp>
      <p:sp>
        <p:nvSpPr>
          <p:cNvPr id="29" name="Shape 27"/>
          <p:cNvSpPr/>
          <p:nvPr/>
        </p:nvSpPr>
        <p:spPr>
          <a:xfrm>
            <a:off x="566928" y="4456786"/>
            <a:ext cx="5373472" cy="738835"/>
          </a:xfrm>
          <a:prstGeom prst="roundRect">
            <a:avLst>
              <a:gd name="adj" fmla="val 7426"/>
            </a:avLst>
          </a:prstGeom>
          <a:solidFill>
            <a:srgbClr val="F5F2F7"/>
          </a:solidFill>
          <a:ln w="7620">
            <a:solidFill>
              <a:srgbClr val="E4DEEC"/>
            </a:solidFill>
            <a:prstDash val="solid"/>
          </a:ln>
        </p:spPr>
      </p:sp>
      <p:sp>
        <p:nvSpPr>
          <p:cNvPr id="30" name="Shape 28"/>
          <p:cNvSpPr/>
          <p:nvPr/>
        </p:nvSpPr>
        <p:spPr>
          <a:xfrm>
            <a:off x="713232" y="4652467"/>
            <a:ext cx="347472" cy="347472"/>
          </a:xfrm>
          <a:prstGeom prst="roundRect">
            <a:avLst>
              <a:gd name="adj" fmla="val 15789"/>
            </a:avLst>
          </a:prstGeom>
          <a:solidFill>
            <a:srgbClr val="F75A3C"/>
          </a:solidFill>
          <a:ln/>
        </p:spPr>
      </p:sp>
      <p:sp>
        <p:nvSpPr>
          <p:cNvPr id="31" name="Text 29"/>
          <p:cNvSpPr/>
          <p:nvPr/>
        </p:nvSpPr>
        <p:spPr>
          <a:xfrm>
            <a:off x="713232" y="4643323"/>
            <a:ext cx="347472" cy="347472"/>
          </a:xfrm>
          <a:prstGeom prst="rect">
            <a:avLst/>
          </a:prstGeom>
          <a:noFill/>
          <a:ln/>
        </p:spPr>
        <p:txBody>
          <a:bodyPr wrap="square" lIns="0" tIns="0" rIns="0" bIns="0" rtlCol="0" anchor="ctr"/>
          <a:lstStyle/>
          <a:p>
            <a:pPr algn="ctr" indent="0" marL="0">
              <a:buNone/>
            </a:pPr>
            <a:r>
              <a:rPr lang="en-US" sz="1700" b="1" dirty="0">
                <a:solidFill>
                  <a:srgbClr val="FFFFFF"/>
                </a:solidFill>
                <a:latin typeface="Arial" pitchFamily="34" charset="0"/>
                <a:ea typeface="Arial" pitchFamily="34" charset="-122"/>
                <a:cs typeface="Arial" pitchFamily="34" charset="-120"/>
              </a:rPr>
              <a:t>g</a:t>
            </a:r>
            <a:endParaRPr lang="en-US" sz="1700" dirty="0"/>
          </a:p>
        </p:txBody>
      </p:sp>
      <p:sp>
        <p:nvSpPr>
          <p:cNvPr id="32" name="Text 30"/>
          <p:cNvSpPr/>
          <p:nvPr/>
        </p:nvSpPr>
        <p:spPr>
          <a:xfrm>
            <a:off x="1188720" y="4456786"/>
            <a:ext cx="4587088" cy="738835"/>
          </a:xfrm>
          <a:prstGeom prst="rect">
            <a:avLst/>
          </a:prstGeom>
          <a:noFill/>
          <a:ln/>
        </p:spPr>
        <p:txBody>
          <a:bodyPr wrap="square" lIns="0" tIns="0" rIns="0" bIns="0" rtlCol="0" anchor="ctr"/>
          <a:lstStyle/>
          <a:p>
            <a:pPr algn="l" indent="0" marL="0">
              <a:lnSpc>
                <a:spcPct val="105000"/>
              </a:lnSpc>
              <a:buNone/>
            </a:pPr>
            <a:r>
              <a:rPr lang="en-US" sz="1250" b="1" dirty="0">
                <a:solidFill>
                  <a:srgbClr val="2A2434"/>
                </a:solidFill>
                <a:latin typeface="Arial" pitchFamily="34" charset="0"/>
                <a:ea typeface="Arial" pitchFamily="34" charset="-122"/>
                <a:cs typeface="Arial" pitchFamily="34" charset="-120"/>
              </a:rPr>
              <a:t>Basic cyber hygiene practices and cybersecurity training</a:t>
            </a:r>
            <a:endParaRPr lang="en-US" sz="1250" dirty="0"/>
          </a:p>
        </p:txBody>
      </p:sp>
      <p:sp>
        <p:nvSpPr>
          <p:cNvPr id="33" name="Shape 31"/>
          <p:cNvSpPr/>
          <p:nvPr/>
        </p:nvSpPr>
        <p:spPr>
          <a:xfrm>
            <a:off x="6251296" y="4456786"/>
            <a:ext cx="5373472" cy="738835"/>
          </a:xfrm>
          <a:prstGeom prst="roundRect">
            <a:avLst>
              <a:gd name="adj" fmla="val 7426"/>
            </a:avLst>
          </a:prstGeom>
          <a:solidFill>
            <a:srgbClr val="F5F2F7"/>
          </a:solidFill>
          <a:ln w="7620">
            <a:solidFill>
              <a:srgbClr val="E4DEEC"/>
            </a:solidFill>
            <a:prstDash val="solid"/>
          </a:ln>
        </p:spPr>
      </p:sp>
      <p:sp>
        <p:nvSpPr>
          <p:cNvPr id="34" name="Shape 32"/>
          <p:cNvSpPr/>
          <p:nvPr/>
        </p:nvSpPr>
        <p:spPr>
          <a:xfrm>
            <a:off x="6397600" y="4652467"/>
            <a:ext cx="347472" cy="347472"/>
          </a:xfrm>
          <a:prstGeom prst="roundRect">
            <a:avLst>
              <a:gd name="adj" fmla="val 15789"/>
            </a:avLst>
          </a:prstGeom>
          <a:solidFill>
            <a:srgbClr val="F75A3C"/>
          </a:solidFill>
          <a:ln/>
        </p:spPr>
      </p:sp>
      <p:sp>
        <p:nvSpPr>
          <p:cNvPr id="35" name="Text 33"/>
          <p:cNvSpPr/>
          <p:nvPr/>
        </p:nvSpPr>
        <p:spPr>
          <a:xfrm>
            <a:off x="6397600" y="4643323"/>
            <a:ext cx="347472" cy="347472"/>
          </a:xfrm>
          <a:prstGeom prst="rect">
            <a:avLst/>
          </a:prstGeom>
          <a:noFill/>
          <a:ln/>
        </p:spPr>
        <p:txBody>
          <a:bodyPr wrap="square" lIns="0" tIns="0" rIns="0" bIns="0" rtlCol="0" anchor="ctr"/>
          <a:lstStyle/>
          <a:p>
            <a:pPr algn="ctr" indent="0" marL="0">
              <a:buNone/>
            </a:pPr>
            <a:r>
              <a:rPr lang="en-US" sz="1700" b="1" dirty="0">
                <a:solidFill>
                  <a:srgbClr val="FFFFFF"/>
                </a:solidFill>
                <a:latin typeface="Arial" pitchFamily="34" charset="0"/>
                <a:ea typeface="Arial" pitchFamily="34" charset="-122"/>
                <a:cs typeface="Arial" pitchFamily="34" charset="-120"/>
              </a:rPr>
              <a:t>h</a:t>
            </a:r>
            <a:endParaRPr lang="en-US" sz="1700" dirty="0"/>
          </a:p>
        </p:txBody>
      </p:sp>
      <p:sp>
        <p:nvSpPr>
          <p:cNvPr id="36" name="Text 34"/>
          <p:cNvSpPr/>
          <p:nvPr/>
        </p:nvSpPr>
        <p:spPr>
          <a:xfrm>
            <a:off x="6873088" y="4456786"/>
            <a:ext cx="4587088" cy="738835"/>
          </a:xfrm>
          <a:prstGeom prst="rect">
            <a:avLst/>
          </a:prstGeom>
          <a:noFill/>
          <a:ln/>
        </p:spPr>
        <p:txBody>
          <a:bodyPr wrap="square" lIns="0" tIns="0" rIns="0" bIns="0" rtlCol="0" anchor="ctr"/>
          <a:lstStyle/>
          <a:p>
            <a:pPr algn="l" indent="0" marL="0">
              <a:lnSpc>
                <a:spcPct val="105000"/>
              </a:lnSpc>
              <a:buNone/>
            </a:pPr>
            <a:r>
              <a:rPr lang="en-US" sz="1250" b="1" dirty="0">
                <a:solidFill>
                  <a:srgbClr val="2A2434"/>
                </a:solidFill>
                <a:latin typeface="Arial" pitchFamily="34" charset="0"/>
                <a:ea typeface="Arial" pitchFamily="34" charset="-122"/>
                <a:cs typeface="Arial" pitchFamily="34" charset="-120"/>
              </a:rPr>
              <a:t>Cryptography and, where appropriate, encryption</a:t>
            </a:r>
            <a:endParaRPr lang="en-US" sz="1250" dirty="0"/>
          </a:p>
        </p:txBody>
      </p:sp>
      <p:sp>
        <p:nvSpPr>
          <p:cNvPr id="37" name="Shape 35"/>
          <p:cNvSpPr/>
          <p:nvPr/>
        </p:nvSpPr>
        <p:spPr>
          <a:xfrm>
            <a:off x="566928" y="5341925"/>
            <a:ext cx="5373472" cy="738835"/>
          </a:xfrm>
          <a:prstGeom prst="roundRect">
            <a:avLst>
              <a:gd name="adj" fmla="val 7426"/>
            </a:avLst>
          </a:prstGeom>
          <a:solidFill>
            <a:srgbClr val="F5F2F7"/>
          </a:solidFill>
          <a:ln w="7620">
            <a:solidFill>
              <a:srgbClr val="E4DEEC"/>
            </a:solidFill>
            <a:prstDash val="solid"/>
          </a:ln>
        </p:spPr>
      </p:sp>
      <p:sp>
        <p:nvSpPr>
          <p:cNvPr id="38" name="Shape 36"/>
          <p:cNvSpPr/>
          <p:nvPr/>
        </p:nvSpPr>
        <p:spPr>
          <a:xfrm>
            <a:off x="713232" y="5537606"/>
            <a:ext cx="347472" cy="347472"/>
          </a:xfrm>
          <a:prstGeom prst="roundRect">
            <a:avLst>
              <a:gd name="adj" fmla="val 15789"/>
            </a:avLst>
          </a:prstGeom>
          <a:solidFill>
            <a:srgbClr val="F75A3C"/>
          </a:solidFill>
          <a:ln/>
        </p:spPr>
      </p:sp>
      <p:sp>
        <p:nvSpPr>
          <p:cNvPr id="39" name="Text 37"/>
          <p:cNvSpPr/>
          <p:nvPr/>
        </p:nvSpPr>
        <p:spPr>
          <a:xfrm>
            <a:off x="713232" y="5528462"/>
            <a:ext cx="347472" cy="347472"/>
          </a:xfrm>
          <a:prstGeom prst="rect">
            <a:avLst/>
          </a:prstGeom>
          <a:noFill/>
          <a:ln/>
        </p:spPr>
        <p:txBody>
          <a:bodyPr wrap="square" lIns="0" tIns="0" rIns="0" bIns="0" rtlCol="0" anchor="ctr"/>
          <a:lstStyle/>
          <a:p>
            <a:pPr algn="ctr" indent="0" marL="0">
              <a:buNone/>
            </a:pPr>
            <a:r>
              <a:rPr lang="en-US" sz="1700" b="1" dirty="0">
                <a:solidFill>
                  <a:srgbClr val="FFFFFF"/>
                </a:solidFill>
                <a:latin typeface="Arial" pitchFamily="34" charset="0"/>
                <a:ea typeface="Arial" pitchFamily="34" charset="-122"/>
                <a:cs typeface="Arial" pitchFamily="34" charset="-120"/>
              </a:rPr>
              <a:t>i</a:t>
            </a:r>
            <a:endParaRPr lang="en-US" sz="1700" dirty="0"/>
          </a:p>
        </p:txBody>
      </p:sp>
      <p:sp>
        <p:nvSpPr>
          <p:cNvPr id="40" name="Text 38"/>
          <p:cNvSpPr/>
          <p:nvPr/>
        </p:nvSpPr>
        <p:spPr>
          <a:xfrm>
            <a:off x="1188720" y="5341925"/>
            <a:ext cx="4587088" cy="738835"/>
          </a:xfrm>
          <a:prstGeom prst="rect">
            <a:avLst/>
          </a:prstGeom>
          <a:noFill/>
          <a:ln/>
        </p:spPr>
        <p:txBody>
          <a:bodyPr wrap="square" lIns="0" tIns="0" rIns="0" bIns="0" rtlCol="0" anchor="ctr"/>
          <a:lstStyle/>
          <a:p>
            <a:pPr algn="l" indent="0" marL="0">
              <a:lnSpc>
                <a:spcPct val="105000"/>
              </a:lnSpc>
              <a:buNone/>
            </a:pPr>
            <a:r>
              <a:rPr lang="en-US" sz="1250" b="1" dirty="0">
                <a:solidFill>
                  <a:srgbClr val="2A2434"/>
                </a:solidFill>
                <a:latin typeface="Arial" pitchFamily="34" charset="0"/>
                <a:ea typeface="Arial" pitchFamily="34" charset="-122"/>
                <a:cs typeface="Arial" pitchFamily="34" charset="-120"/>
              </a:rPr>
              <a:t>Human resources security, access control and asset management</a:t>
            </a:r>
            <a:endParaRPr lang="en-US" sz="1250" dirty="0"/>
          </a:p>
        </p:txBody>
      </p:sp>
      <p:sp>
        <p:nvSpPr>
          <p:cNvPr id="41" name="Shape 39"/>
          <p:cNvSpPr/>
          <p:nvPr/>
        </p:nvSpPr>
        <p:spPr>
          <a:xfrm>
            <a:off x="6251296" y="5341925"/>
            <a:ext cx="5373472" cy="738835"/>
          </a:xfrm>
          <a:prstGeom prst="roundRect">
            <a:avLst>
              <a:gd name="adj" fmla="val 7426"/>
            </a:avLst>
          </a:prstGeom>
          <a:solidFill>
            <a:srgbClr val="F5F2F7"/>
          </a:solidFill>
          <a:ln w="7620">
            <a:solidFill>
              <a:srgbClr val="E4DEEC"/>
            </a:solidFill>
            <a:prstDash val="solid"/>
          </a:ln>
        </p:spPr>
      </p:sp>
      <p:sp>
        <p:nvSpPr>
          <p:cNvPr id="42" name="Shape 40"/>
          <p:cNvSpPr/>
          <p:nvPr/>
        </p:nvSpPr>
        <p:spPr>
          <a:xfrm>
            <a:off x="6397600" y="5537606"/>
            <a:ext cx="347472" cy="347472"/>
          </a:xfrm>
          <a:prstGeom prst="roundRect">
            <a:avLst>
              <a:gd name="adj" fmla="val 15789"/>
            </a:avLst>
          </a:prstGeom>
          <a:solidFill>
            <a:srgbClr val="F75A3C"/>
          </a:solidFill>
          <a:ln/>
        </p:spPr>
      </p:sp>
      <p:sp>
        <p:nvSpPr>
          <p:cNvPr id="43" name="Text 41"/>
          <p:cNvSpPr/>
          <p:nvPr/>
        </p:nvSpPr>
        <p:spPr>
          <a:xfrm>
            <a:off x="6397600" y="5528462"/>
            <a:ext cx="347472" cy="347472"/>
          </a:xfrm>
          <a:prstGeom prst="rect">
            <a:avLst/>
          </a:prstGeom>
          <a:noFill/>
          <a:ln/>
        </p:spPr>
        <p:txBody>
          <a:bodyPr wrap="square" lIns="0" tIns="0" rIns="0" bIns="0" rtlCol="0" anchor="ctr"/>
          <a:lstStyle/>
          <a:p>
            <a:pPr algn="ctr" indent="0" marL="0">
              <a:buNone/>
            </a:pPr>
            <a:r>
              <a:rPr lang="en-US" sz="1700" b="1" dirty="0">
                <a:solidFill>
                  <a:srgbClr val="FFFFFF"/>
                </a:solidFill>
                <a:latin typeface="Arial" pitchFamily="34" charset="0"/>
                <a:ea typeface="Arial" pitchFamily="34" charset="-122"/>
                <a:cs typeface="Arial" pitchFamily="34" charset="-120"/>
              </a:rPr>
              <a:t>j</a:t>
            </a:r>
            <a:endParaRPr lang="en-US" sz="1700" dirty="0"/>
          </a:p>
        </p:txBody>
      </p:sp>
      <p:sp>
        <p:nvSpPr>
          <p:cNvPr id="44" name="Text 42"/>
          <p:cNvSpPr/>
          <p:nvPr/>
        </p:nvSpPr>
        <p:spPr>
          <a:xfrm>
            <a:off x="6873088" y="5341925"/>
            <a:ext cx="4587088" cy="738835"/>
          </a:xfrm>
          <a:prstGeom prst="rect">
            <a:avLst/>
          </a:prstGeom>
          <a:noFill/>
          <a:ln/>
        </p:spPr>
        <p:txBody>
          <a:bodyPr wrap="square" lIns="0" tIns="0" rIns="0" bIns="0" rtlCol="0" anchor="ctr"/>
          <a:lstStyle/>
          <a:p>
            <a:pPr algn="l" indent="0" marL="0">
              <a:lnSpc>
                <a:spcPct val="105000"/>
              </a:lnSpc>
              <a:buNone/>
            </a:pPr>
            <a:r>
              <a:rPr lang="en-US" sz="1250" b="1" dirty="0">
                <a:solidFill>
                  <a:srgbClr val="2A2434"/>
                </a:solidFill>
                <a:latin typeface="Arial" pitchFamily="34" charset="0"/>
                <a:ea typeface="Arial" pitchFamily="34" charset="-122"/>
                <a:cs typeface="Arial" pitchFamily="34" charset="-120"/>
              </a:rPr>
              <a:t>Multi-factor authentication and secured communications</a:t>
            </a:r>
            <a:endParaRPr lang="en-US" sz="1250" dirty="0"/>
          </a:p>
        </p:txBody>
      </p:sp>
      <p:pic>
        <p:nvPicPr>
          <p:cNvPr id="46"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47" name="Text 43"/>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32</a:t>
            </a:r>
            <a:endParaRPr lang="en-US" sz="10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ARTICLE 21(2)(A)</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Risk analysis &amp; security policies</a:t>
            </a:r>
            <a:endParaRPr lang="en-US" sz="3000" dirty="0"/>
          </a:p>
        </p:txBody>
      </p:sp>
      <p:sp>
        <p:nvSpPr>
          <p:cNvPr id="4" name="Text 2"/>
          <p:cNvSpPr/>
          <p:nvPr/>
        </p:nvSpPr>
        <p:spPr>
          <a:xfrm>
            <a:off x="566928" y="1335024"/>
            <a:ext cx="11057839" cy="27432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“policies on risk analysis and information system security”</a:t>
            </a:r>
            <a:endParaRPr lang="en-US" sz="1450" dirty="0"/>
          </a:p>
        </p:txBody>
      </p:sp>
      <p:sp>
        <p:nvSpPr>
          <p:cNvPr id="5" name="Shape 3"/>
          <p:cNvSpPr/>
          <p:nvPr/>
        </p:nvSpPr>
        <p:spPr>
          <a:xfrm>
            <a:off x="566928" y="1801368"/>
            <a:ext cx="5400904" cy="1753616"/>
          </a:xfrm>
          <a:prstGeom prst="roundRect">
            <a:avLst>
              <a:gd name="adj" fmla="val 3650"/>
            </a:avLst>
          </a:prstGeom>
          <a:solidFill>
            <a:srgbClr val="F5F2F7"/>
          </a:solidFill>
          <a:ln w="9525">
            <a:solidFill>
              <a:srgbClr val="E4DEEC"/>
            </a:solidFill>
            <a:prstDash val="solid"/>
          </a:ln>
        </p:spPr>
      </p:sp>
      <p:sp>
        <p:nvSpPr>
          <p:cNvPr id="6" name="Text 4"/>
          <p:cNvSpPr/>
          <p:nvPr/>
        </p:nvSpPr>
        <p:spPr>
          <a:xfrm>
            <a:off x="804672" y="2020824"/>
            <a:ext cx="4925416"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What it means</a:t>
            </a:r>
            <a:endParaRPr lang="en-US" sz="1500" dirty="0"/>
          </a:p>
        </p:txBody>
      </p:sp>
      <p:sp>
        <p:nvSpPr>
          <p:cNvPr id="7" name="Text 5"/>
          <p:cNvSpPr/>
          <p:nvPr/>
        </p:nvSpPr>
        <p:spPr>
          <a:xfrm>
            <a:off x="804672" y="2325624"/>
            <a:ext cx="4925416" cy="845312"/>
          </a:xfrm>
          <a:prstGeom prst="rect">
            <a:avLst/>
          </a:prstGeom>
          <a:noFill/>
          <a:ln/>
        </p:spPr>
        <p:txBody>
          <a:bodyPr wrap="square" lIns="0" tIns="0" rIns="0" bIns="0" rtlCol="0" anchor="t"/>
          <a:lstStyle/>
          <a:p>
            <a:pPr algn="l" indent="0" marL="0">
              <a:lnSpc>
                <a:spcPct val="112000"/>
              </a:lnSpc>
              <a:buNone/>
            </a:pPr>
            <a:r>
              <a:rPr lang="en-US" sz="1300" dirty="0">
                <a:solidFill>
                  <a:srgbClr val="6B6478"/>
                </a:solidFill>
                <a:latin typeface="Arial" pitchFamily="34" charset="0"/>
                <a:ea typeface="Arial" pitchFamily="34" charset="-122"/>
                <a:cs typeface="Arial" pitchFamily="34" charset="-120"/>
              </a:rPr>
              <a:t>Formal, documented security and risk policies must exist and be applied consistently to the systems that matter, including those you run for others, not just corporate IT.</a:t>
            </a:r>
            <a:endParaRPr lang="en-US" sz="1300" dirty="0"/>
          </a:p>
        </p:txBody>
      </p:sp>
      <p:sp>
        <p:nvSpPr>
          <p:cNvPr id="8" name="Shape 6"/>
          <p:cNvSpPr/>
          <p:nvPr/>
        </p:nvSpPr>
        <p:spPr>
          <a:xfrm>
            <a:off x="6223864" y="1801368"/>
            <a:ext cx="5400904" cy="1753616"/>
          </a:xfrm>
          <a:prstGeom prst="roundRect">
            <a:avLst>
              <a:gd name="adj" fmla="val 3650"/>
            </a:avLst>
          </a:prstGeom>
          <a:solidFill>
            <a:srgbClr val="F5F2F7"/>
          </a:solidFill>
          <a:ln w="9525">
            <a:solidFill>
              <a:srgbClr val="E4DEEC"/>
            </a:solidFill>
            <a:prstDash val="solid"/>
          </a:ln>
        </p:spPr>
      </p:sp>
      <p:sp>
        <p:nvSpPr>
          <p:cNvPr id="9" name="Text 7"/>
          <p:cNvSpPr/>
          <p:nvPr/>
        </p:nvSpPr>
        <p:spPr>
          <a:xfrm>
            <a:off x="6461608" y="2020824"/>
            <a:ext cx="4925416"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What to have in place</a:t>
            </a:r>
            <a:endParaRPr lang="en-US" sz="1500" dirty="0"/>
          </a:p>
        </p:txBody>
      </p:sp>
      <p:sp>
        <p:nvSpPr>
          <p:cNvPr id="10" name="Text 8"/>
          <p:cNvSpPr/>
          <p:nvPr/>
        </p:nvSpPr>
        <p:spPr>
          <a:xfrm>
            <a:off x="6461608" y="2325624"/>
            <a:ext cx="4925416" cy="633984"/>
          </a:xfrm>
          <a:prstGeom prst="rect">
            <a:avLst/>
          </a:prstGeom>
          <a:noFill/>
          <a:ln/>
        </p:spPr>
        <p:txBody>
          <a:bodyPr wrap="square" lIns="0" tIns="0" rIns="0" bIns="0" rtlCol="0" anchor="t"/>
          <a:lstStyle/>
          <a:p>
            <a:pPr algn="l" indent="0" marL="0">
              <a:lnSpc>
                <a:spcPct val="112000"/>
              </a:lnSpc>
              <a:buNone/>
            </a:pPr>
            <a:r>
              <a:rPr lang="en-US" sz="1300" dirty="0">
                <a:solidFill>
                  <a:srgbClr val="6B6478"/>
                </a:solidFill>
                <a:latin typeface="Arial" pitchFamily="34" charset="0"/>
                <a:ea typeface="Arial" pitchFamily="34" charset="-122"/>
                <a:cs typeface="Arial" pitchFamily="34" charset="-120"/>
              </a:rPr>
              <a:t>Policies that explicitly cover the products and services your customers depend on, actively referenced in risk assessments and decisions, not stored only for audit.</a:t>
            </a:r>
            <a:endParaRPr lang="en-US" sz="1300" dirty="0"/>
          </a:p>
        </p:txBody>
      </p:sp>
      <p:sp>
        <p:nvSpPr>
          <p:cNvPr id="11" name="Shape 9"/>
          <p:cNvSpPr/>
          <p:nvPr/>
        </p:nvSpPr>
        <p:spPr>
          <a:xfrm>
            <a:off x="566928" y="3829304"/>
            <a:ext cx="11057839" cy="1426972"/>
          </a:xfrm>
          <a:prstGeom prst="roundRect">
            <a:avLst>
              <a:gd name="adj" fmla="val 3845"/>
            </a:avLst>
          </a:prstGeom>
          <a:solidFill>
            <a:srgbClr val="FDEDE8"/>
          </a:solidFill>
          <a:ln w="9525">
            <a:solidFill>
              <a:srgbClr val="F6D3C6"/>
            </a:solidFill>
            <a:prstDash val="solid"/>
          </a:ln>
        </p:spPr>
      </p:sp>
      <p:sp>
        <p:nvSpPr>
          <p:cNvPr id="12" name="Shape 10"/>
          <p:cNvSpPr/>
          <p:nvPr/>
        </p:nvSpPr>
        <p:spPr>
          <a:xfrm>
            <a:off x="877824" y="4085336"/>
            <a:ext cx="310896" cy="310896"/>
          </a:xfrm>
          <a:prstGeom prst="ellipse">
            <a:avLst/>
          </a:prstGeom>
          <a:solidFill>
            <a:srgbClr val="F75A3C"/>
          </a:solidFill>
          <a:ln/>
        </p:spPr>
      </p:sp>
      <p:sp>
        <p:nvSpPr>
          <p:cNvPr id="13" name="Text 11"/>
          <p:cNvSpPr/>
          <p:nvPr/>
        </p:nvSpPr>
        <p:spPr>
          <a:xfrm>
            <a:off x="877824" y="4076192"/>
            <a:ext cx="310896" cy="310896"/>
          </a:xfrm>
          <a:prstGeom prst="rect">
            <a:avLst/>
          </a:prstGeom>
          <a:noFill/>
          <a:ln/>
        </p:spPr>
        <p:txBody>
          <a:bodyPr wrap="square" lIns="0" tIns="0" rIns="0" bIns="0" rtlCol="0" anchor="ctr"/>
          <a:lstStyle/>
          <a:p>
            <a:pPr algn="ctr" indent="0" marL="0">
              <a:buNone/>
            </a:pPr>
            <a:r>
              <a:rPr lang="en-US" sz="1900" b="1" dirty="0">
                <a:solidFill>
                  <a:srgbClr val="FFFFFF"/>
                </a:solidFill>
                <a:latin typeface="Arial" pitchFamily="34" charset="0"/>
                <a:ea typeface="Arial" pitchFamily="34" charset="-122"/>
                <a:cs typeface="Arial" pitchFamily="34" charset="-120"/>
              </a:rPr>
              <a:t>?</a:t>
            </a:r>
            <a:endParaRPr lang="en-US" sz="1900" dirty="0"/>
          </a:p>
        </p:txBody>
      </p:sp>
      <p:sp>
        <p:nvSpPr>
          <p:cNvPr id="14" name="Text 12"/>
          <p:cNvSpPr/>
          <p:nvPr/>
        </p:nvSpPr>
        <p:spPr>
          <a:xfrm>
            <a:off x="1353312" y="4085336"/>
            <a:ext cx="9978847" cy="274320"/>
          </a:xfrm>
          <a:prstGeom prst="rect">
            <a:avLst/>
          </a:prstGeom>
          <a:noFill/>
          <a:ln/>
        </p:spPr>
        <p:txBody>
          <a:bodyPr wrap="square" lIns="0" tIns="0" rIns="0" bIns="0" rtlCol="0" anchor="ctr"/>
          <a:lstStyle/>
          <a:p>
            <a:pPr indent="0" marL="0">
              <a:buNone/>
            </a:pPr>
            <a:r>
              <a:rPr lang="en-US" sz="1200" b="1" spc="150" kern="0" dirty="0">
                <a:solidFill>
                  <a:srgbClr val="F75A3C"/>
                </a:solidFill>
                <a:latin typeface="Arial" pitchFamily="34" charset="0"/>
                <a:ea typeface="Arial" pitchFamily="34" charset="-122"/>
                <a:cs typeface="Arial" pitchFamily="34" charset="-120"/>
              </a:rPr>
              <a:t>DISCUSSION</a:t>
            </a:r>
            <a:endParaRPr lang="en-US" sz="1200" dirty="0"/>
          </a:p>
        </p:txBody>
      </p:sp>
      <p:sp>
        <p:nvSpPr>
          <p:cNvPr id="15" name="Text 13"/>
          <p:cNvSpPr/>
          <p:nvPr/>
        </p:nvSpPr>
        <p:spPr>
          <a:xfrm>
            <a:off x="1353312" y="4414520"/>
            <a:ext cx="9978847" cy="695452"/>
          </a:xfrm>
          <a:prstGeom prst="rect">
            <a:avLst/>
          </a:prstGeom>
          <a:noFill/>
          <a:ln/>
        </p:spPr>
        <p:txBody>
          <a:bodyPr wrap="square" lIns="0" tIns="0" rIns="0" bIns="0" rtlCol="0" anchor="t"/>
          <a:lstStyle/>
          <a:p>
            <a:pPr marL="177800" indent="-177800">
              <a:lnSpc>
                <a:spcPct val="114000"/>
              </a:lnSpc>
              <a:spcAft>
                <a:spcPts val="500"/>
              </a:spcAft>
              <a:buSzPct val="100000"/>
              <a:buChar char="•"/>
            </a:pPr>
            <a:r>
              <a:rPr lang="en-US" sz="1300" dirty="0">
                <a:solidFill>
                  <a:srgbClr val="2A2434"/>
                </a:solidFill>
                <a:latin typeface="Arial" pitchFamily="34" charset="0"/>
                <a:ea typeface="Arial" pitchFamily="34" charset="-122"/>
                <a:cs typeface="Arial" pitchFamily="34" charset="-120"/>
              </a:rPr>
              <a:t>Do your current policies reflect your real operational role, and the risks that matter to your customers?</a:t>
            </a:r>
            <a:endParaRPr lang="en-US" sz="1300" dirty="0"/>
          </a:p>
          <a:p>
            <a:pPr marL="177800" indent="-177800">
              <a:lnSpc>
                <a:spcPct val="114000"/>
              </a:lnSpc>
              <a:spcAft>
                <a:spcPts val="500"/>
              </a:spcAft>
              <a:buSzPct val="100000"/>
              <a:buChar char="•"/>
            </a:pPr>
            <a:r>
              <a:rPr lang="en-US" sz="1300" dirty="0">
                <a:solidFill>
                  <a:srgbClr val="2A2434"/>
                </a:solidFill>
                <a:latin typeface="Arial" pitchFamily="34" charset="0"/>
                <a:ea typeface="Arial" pitchFamily="34" charset="-122"/>
                <a:cs typeface="Arial" pitchFamily="34" charset="-120"/>
              </a:rPr>
              <a:t>Are they actually used by engineering and support teams, and are those risks documented?</a:t>
            </a:r>
            <a:endParaRPr lang="en-US" sz="1300" dirty="0"/>
          </a:p>
        </p:txBody>
      </p:sp>
      <p:pic>
        <p:nvPicPr>
          <p:cNvPr id="16"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17" name="Text 14"/>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33</a:t>
            </a:r>
            <a:endParaRPr lang="en-US" sz="10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ARTICLE 21(2)(B)</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Incident handling</a:t>
            </a:r>
            <a:endParaRPr lang="en-US" sz="3000" dirty="0"/>
          </a:p>
        </p:txBody>
      </p:sp>
      <p:sp>
        <p:nvSpPr>
          <p:cNvPr id="4" name="Text 2"/>
          <p:cNvSpPr/>
          <p:nvPr/>
        </p:nvSpPr>
        <p:spPr>
          <a:xfrm>
            <a:off x="566928" y="1335024"/>
            <a:ext cx="11057839" cy="27432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“incident handling”</a:t>
            </a:r>
            <a:endParaRPr lang="en-US" sz="1450" dirty="0"/>
          </a:p>
        </p:txBody>
      </p:sp>
      <p:sp>
        <p:nvSpPr>
          <p:cNvPr id="5" name="Shape 3"/>
          <p:cNvSpPr/>
          <p:nvPr/>
        </p:nvSpPr>
        <p:spPr>
          <a:xfrm>
            <a:off x="566928" y="1801368"/>
            <a:ext cx="5400904" cy="1753616"/>
          </a:xfrm>
          <a:prstGeom prst="roundRect">
            <a:avLst>
              <a:gd name="adj" fmla="val 3650"/>
            </a:avLst>
          </a:prstGeom>
          <a:solidFill>
            <a:srgbClr val="F5F2F7"/>
          </a:solidFill>
          <a:ln w="9525">
            <a:solidFill>
              <a:srgbClr val="E4DEEC"/>
            </a:solidFill>
            <a:prstDash val="solid"/>
          </a:ln>
        </p:spPr>
      </p:sp>
      <p:sp>
        <p:nvSpPr>
          <p:cNvPr id="6" name="Text 4"/>
          <p:cNvSpPr/>
          <p:nvPr/>
        </p:nvSpPr>
        <p:spPr>
          <a:xfrm>
            <a:off x="804672" y="2020824"/>
            <a:ext cx="4925416"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What it means</a:t>
            </a:r>
            <a:endParaRPr lang="en-US" sz="1500" dirty="0"/>
          </a:p>
        </p:txBody>
      </p:sp>
      <p:sp>
        <p:nvSpPr>
          <p:cNvPr id="7" name="Text 5"/>
          <p:cNvSpPr/>
          <p:nvPr/>
        </p:nvSpPr>
        <p:spPr>
          <a:xfrm>
            <a:off x="804672" y="2325624"/>
            <a:ext cx="4925416" cy="845312"/>
          </a:xfrm>
          <a:prstGeom prst="rect">
            <a:avLst/>
          </a:prstGeom>
          <a:noFill/>
          <a:ln/>
        </p:spPr>
        <p:txBody>
          <a:bodyPr wrap="square" lIns="0" tIns="0" rIns="0" bIns="0" rtlCol="0" anchor="t"/>
          <a:lstStyle/>
          <a:p>
            <a:pPr algn="l" indent="0" marL="0">
              <a:lnSpc>
                <a:spcPct val="112000"/>
              </a:lnSpc>
              <a:buNone/>
            </a:pPr>
            <a:r>
              <a:rPr lang="en-US" sz="1300" dirty="0">
                <a:solidFill>
                  <a:srgbClr val="6B6478"/>
                </a:solidFill>
                <a:latin typeface="Arial" pitchFamily="34" charset="0"/>
                <a:ea typeface="Arial" pitchFamily="34" charset="-122"/>
                <a:cs typeface="Arial" pitchFamily="34" charset="-120"/>
              </a:rPr>
              <a:t>Detect, respond, contain and recover from incidents in a structured, timely way. Your incidents can trigger regulatory obligations for your customers, so handling cannot be inward-looking.</a:t>
            </a:r>
            <a:endParaRPr lang="en-US" sz="1300" dirty="0"/>
          </a:p>
        </p:txBody>
      </p:sp>
      <p:sp>
        <p:nvSpPr>
          <p:cNvPr id="8" name="Shape 6"/>
          <p:cNvSpPr/>
          <p:nvPr/>
        </p:nvSpPr>
        <p:spPr>
          <a:xfrm>
            <a:off x="6223864" y="1801368"/>
            <a:ext cx="5400904" cy="1753616"/>
          </a:xfrm>
          <a:prstGeom prst="roundRect">
            <a:avLst>
              <a:gd name="adj" fmla="val 3650"/>
            </a:avLst>
          </a:prstGeom>
          <a:solidFill>
            <a:srgbClr val="F5F2F7"/>
          </a:solidFill>
          <a:ln w="9525">
            <a:solidFill>
              <a:srgbClr val="E4DEEC"/>
            </a:solidFill>
            <a:prstDash val="solid"/>
          </a:ln>
        </p:spPr>
      </p:sp>
      <p:sp>
        <p:nvSpPr>
          <p:cNvPr id="9" name="Text 7"/>
          <p:cNvSpPr/>
          <p:nvPr/>
        </p:nvSpPr>
        <p:spPr>
          <a:xfrm>
            <a:off x="6461608" y="2020824"/>
            <a:ext cx="4925416"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What to have in place</a:t>
            </a:r>
            <a:endParaRPr lang="en-US" sz="1500" dirty="0"/>
          </a:p>
        </p:txBody>
      </p:sp>
      <p:sp>
        <p:nvSpPr>
          <p:cNvPr id="10" name="Text 8"/>
          <p:cNvSpPr/>
          <p:nvPr/>
        </p:nvSpPr>
        <p:spPr>
          <a:xfrm>
            <a:off x="6461608" y="2325624"/>
            <a:ext cx="4925416" cy="633984"/>
          </a:xfrm>
          <a:prstGeom prst="rect">
            <a:avLst/>
          </a:prstGeom>
          <a:noFill/>
          <a:ln/>
        </p:spPr>
        <p:txBody>
          <a:bodyPr wrap="square" lIns="0" tIns="0" rIns="0" bIns="0" rtlCol="0" anchor="t"/>
          <a:lstStyle/>
          <a:p>
            <a:pPr algn="l" indent="0" marL="0">
              <a:lnSpc>
                <a:spcPct val="112000"/>
              </a:lnSpc>
              <a:buNone/>
            </a:pPr>
            <a:r>
              <a:rPr lang="en-US" sz="1300" dirty="0">
                <a:solidFill>
                  <a:srgbClr val="6B6478"/>
                </a:solidFill>
                <a:latin typeface="Arial" pitchFamily="34" charset="0"/>
                <a:ea typeface="Arial" pitchFamily="34" charset="-122"/>
                <a:cs typeface="Arial" pitchFamily="34" charset="-120"/>
              </a:rPr>
              <a:t>A defined, accessible process; a named incident team who know their roles; and explicit authority for who can classify an incident as “significant.”</a:t>
            </a:r>
            <a:endParaRPr lang="en-US" sz="1300" dirty="0"/>
          </a:p>
        </p:txBody>
      </p:sp>
      <p:sp>
        <p:nvSpPr>
          <p:cNvPr id="11" name="Shape 9"/>
          <p:cNvSpPr/>
          <p:nvPr/>
        </p:nvSpPr>
        <p:spPr>
          <a:xfrm>
            <a:off x="566928" y="3829304"/>
            <a:ext cx="11057839" cy="1628394"/>
          </a:xfrm>
          <a:prstGeom prst="roundRect">
            <a:avLst>
              <a:gd name="adj" fmla="val 3369"/>
            </a:avLst>
          </a:prstGeom>
          <a:solidFill>
            <a:srgbClr val="FDEDE8"/>
          </a:solidFill>
          <a:ln w="9525">
            <a:solidFill>
              <a:srgbClr val="F6D3C6"/>
            </a:solidFill>
            <a:prstDash val="solid"/>
          </a:ln>
        </p:spPr>
      </p:sp>
      <p:sp>
        <p:nvSpPr>
          <p:cNvPr id="12" name="Shape 10"/>
          <p:cNvSpPr/>
          <p:nvPr/>
        </p:nvSpPr>
        <p:spPr>
          <a:xfrm>
            <a:off x="877824" y="4085336"/>
            <a:ext cx="310896" cy="310896"/>
          </a:xfrm>
          <a:prstGeom prst="ellipse">
            <a:avLst/>
          </a:prstGeom>
          <a:solidFill>
            <a:srgbClr val="F75A3C"/>
          </a:solidFill>
          <a:ln/>
        </p:spPr>
      </p:sp>
      <p:sp>
        <p:nvSpPr>
          <p:cNvPr id="13" name="Text 11"/>
          <p:cNvSpPr/>
          <p:nvPr/>
        </p:nvSpPr>
        <p:spPr>
          <a:xfrm>
            <a:off x="877824" y="4076192"/>
            <a:ext cx="310896" cy="310896"/>
          </a:xfrm>
          <a:prstGeom prst="rect">
            <a:avLst/>
          </a:prstGeom>
          <a:noFill/>
          <a:ln/>
        </p:spPr>
        <p:txBody>
          <a:bodyPr wrap="square" lIns="0" tIns="0" rIns="0" bIns="0" rtlCol="0" anchor="ctr"/>
          <a:lstStyle/>
          <a:p>
            <a:pPr algn="ctr" indent="0" marL="0">
              <a:buNone/>
            </a:pPr>
            <a:r>
              <a:rPr lang="en-US" sz="1900" b="1" dirty="0">
                <a:solidFill>
                  <a:srgbClr val="FFFFFF"/>
                </a:solidFill>
                <a:latin typeface="Arial" pitchFamily="34" charset="0"/>
                <a:ea typeface="Arial" pitchFamily="34" charset="-122"/>
                <a:cs typeface="Arial" pitchFamily="34" charset="-120"/>
              </a:rPr>
              <a:t>?</a:t>
            </a:r>
            <a:endParaRPr lang="en-US" sz="1900" dirty="0"/>
          </a:p>
        </p:txBody>
      </p:sp>
      <p:sp>
        <p:nvSpPr>
          <p:cNvPr id="14" name="Text 12"/>
          <p:cNvSpPr/>
          <p:nvPr/>
        </p:nvSpPr>
        <p:spPr>
          <a:xfrm>
            <a:off x="1353312" y="4085336"/>
            <a:ext cx="9978847" cy="274320"/>
          </a:xfrm>
          <a:prstGeom prst="rect">
            <a:avLst/>
          </a:prstGeom>
          <a:noFill/>
          <a:ln/>
        </p:spPr>
        <p:txBody>
          <a:bodyPr wrap="square" lIns="0" tIns="0" rIns="0" bIns="0" rtlCol="0" anchor="ctr"/>
          <a:lstStyle/>
          <a:p>
            <a:pPr indent="0" marL="0">
              <a:buNone/>
            </a:pPr>
            <a:r>
              <a:rPr lang="en-US" sz="1200" b="1" spc="150" kern="0" dirty="0">
                <a:solidFill>
                  <a:srgbClr val="F75A3C"/>
                </a:solidFill>
                <a:latin typeface="Arial" pitchFamily="34" charset="0"/>
                <a:ea typeface="Arial" pitchFamily="34" charset="-122"/>
                <a:cs typeface="Arial" pitchFamily="34" charset="-120"/>
              </a:rPr>
              <a:t>DISCUSSION</a:t>
            </a:r>
            <a:endParaRPr lang="en-US" sz="1200" dirty="0"/>
          </a:p>
        </p:txBody>
      </p:sp>
      <p:sp>
        <p:nvSpPr>
          <p:cNvPr id="15" name="Text 13"/>
          <p:cNvSpPr/>
          <p:nvPr/>
        </p:nvSpPr>
        <p:spPr>
          <a:xfrm>
            <a:off x="1353312" y="4414520"/>
            <a:ext cx="9978847" cy="896874"/>
          </a:xfrm>
          <a:prstGeom prst="rect">
            <a:avLst/>
          </a:prstGeom>
          <a:noFill/>
          <a:ln/>
        </p:spPr>
        <p:txBody>
          <a:bodyPr wrap="square" lIns="0" tIns="0" rIns="0" bIns="0" rtlCol="0" anchor="t"/>
          <a:lstStyle/>
          <a:p>
            <a:pPr marL="177800" indent="-177800">
              <a:lnSpc>
                <a:spcPct val="114000"/>
              </a:lnSpc>
              <a:spcAft>
                <a:spcPts val="500"/>
              </a:spcAft>
              <a:buSzPct val="100000"/>
              <a:buChar char="•"/>
            </a:pPr>
            <a:r>
              <a:rPr lang="en-US" sz="1300" dirty="0">
                <a:solidFill>
                  <a:srgbClr val="2A2434"/>
                </a:solidFill>
                <a:latin typeface="Arial" pitchFamily="34" charset="0"/>
                <a:ea typeface="Arial" pitchFamily="34" charset="-122"/>
                <a:cs typeface="Arial" pitchFamily="34" charset="-120"/>
              </a:rPr>
              <a:t>Would you and your customer classify the same incident the same way?</a:t>
            </a:r>
            <a:endParaRPr lang="en-US" sz="1300" dirty="0"/>
          </a:p>
          <a:p>
            <a:pPr marL="177800" indent="-177800">
              <a:lnSpc>
                <a:spcPct val="114000"/>
              </a:lnSpc>
              <a:spcAft>
                <a:spcPts val="500"/>
              </a:spcAft>
              <a:buSzPct val="100000"/>
              <a:buChar char="•"/>
            </a:pPr>
            <a:r>
              <a:rPr lang="en-US" sz="1300" dirty="0">
                <a:solidFill>
                  <a:srgbClr val="2A2434"/>
                </a:solidFill>
                <a:latin typeface="Arial" pitchFamily="34" charset="0"/>
                <a:ea typeface="Arial" pitchFamily="34" charset="-122"/>
                <a:cs typeface="Arial" pitchFamily="34" charset="-120"/>
              </a:rPr>
              <a:t>How quickly can you gather facts in the first 24–72 hours, and how is the incident documented and reported? (See Article 23.)</a:t>
            </a:r>
            <a:endParaRPr lang="en-US" sz="1300" dirty="0"/>
          </a:p>
        </p:txBody>
      </p:sp>
      <p:pic>
        <p:nvPicPr>
          <p:cNvPr id="16"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17" name="Text 14"/>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34</a:t>
            </a:r>
            <a:endParaRPr lang="en-US" sz="10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ARTICLE 21(2)(C)</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Business continuity, backup &amp; crisis management</a:t>
            </a:r>
            <a:endParaRPr lang="en-US" sz="3000" dirty="0"/>
          </a:p>
        </p:txBody>
      </p:sp>
      <p:sp>
        <p:nvSpPr>
          <p:cNvPr id="4" name="Text 2"/>
          <p:cNvSpPr/>
          <p:nvPr/>
        </p:nvSpPr>
        <p:spPr>
          <a:xfrm>
            <a:off x="566928" y="1335024"/>
            <a:ext cx="11057839" cy="27432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“business continuity, such as backup management and disaster recovery, and crisis management”</a:t>
            </a:r>
            <a:endParaRPr lang="en-US" sz="1450" dirty="0"/>
          </a:p>
        </p:txBody>
      </p:sp>
      <p:sp>
        <p:nvSpPr>
          <p:cNvPr id="5" name="Shape 3"/>
          <p:cNvSpPr/>
          <p:nvPr/>
        </p:nvSpPr>
        <p:spPr>
          <a:xfrm>
            <a:off x="566928" y="1801368"/>
            <a:ext cx="5400904" cy="1753616"/>
          </a:xfrm>
          <a:prstGeom prst="roundRect">
            <a:avLst>
              <a:gd name="adj" fmla="val 3650"/>
            </a:avLst>
          </a:prstGeom>
          <a:solidFill>
            <a:srgbClr val="F5F2F7"/>
          </a:solidFill>
          <a:ln w="9525">
            <a:solidFill>
              <a:srgbClr val="E4DEEC"/>
            </a:solidFill>
            <a:prstDash val="solid"/>
          </a:ln>
        </p:spPr>
      </p:sp>
      <p:sp>
        <p:nvSpPr>
          <p:cNvPr id="6" name="Text 4"/>
          <p:cNvSpPr/>
          <p:nvPr/>
        </p:nvSpPr>
        <p:spPr>
          <a:xfrm>
            <a:off x="804672" y="2020824"/>
            <a:ext cx="4925416"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What it means</a:t>
            </a:r>
            <a:endParaRPr lang="en-US" sz="1500" dirty="0"/>
          </a:p>
        </p:txBody>
      </p:sp>
      <p:sp>
        <p:nvSpPr>
          <p:cNvPr id="7" name="Text 5"/>
          <p:cNvSpPr/>
          <p:nvPr/>
        </p:nvSpPr>
        <p:spPr>
          <a:xfrm>
            <a:off x="804672" y="2325624"/>
            <a:ext cx="4925416" cy="845312"/>
          </a:xfrm>
          <a:prstGeom prst="rect">
            <a:avLst/>
          </a:prstGeom>
          <a:noFill/>
          <a:ln/>
        </p:spPr>
        <p:txBody>
          <a:bodyPr wrap="square" lIns="0" tIns="0" rIns="0" bIns="0" rtlCol="0" anchor="t"/>
          <a:lstStyle/>
          <a:p>
            <a:pPr algn="l" indent="0" marL="0">
              <a:lnSpc>
                <a:spcPct val="112000"/>
              </a:lnSpc>
              <a:buNone/>
            </a:pPr>
            <a:r>
              <a:rPr lang="en-US" sz="1300" dirty="0">
                <a:solidFill>
                  <a:srgbClr val="6B6478"/>
                </a:solidFill>
                <a:latin typeface="Arial" pitchFamily="34" charset="0"/>
                <a:ea typeface="Arial" pitchFamily="34" charset="-122"/>
                <a:cs typeface="Arial" pitchFamily="34" charset="-120"/>
              </a:rPr>
              <a:t>Ensure continuity and recovery for the systems supporting critical services. Tolerance for downtime is set by the people who depend on you, not by internal convenience.</a:t>
            </a:r>
            <a:endParaRPr lang="en-US" sz="1300" dirty="0"/>
          </a:p>
        </p:txBody>
      </p:sp>
      <p:sp>
        <p:nvSpPr>
          <p:cNvPr id="8" name="Shape 6"/>
          <p:cNvSpPr/>
          <p:nvPr/>
        </p:nvSpPr>
        <p:spPr>
          <a:xfrm>
            <a:off x="6223864" y="1801368"/>
            <a:ext cx="5400904" cy="1753616"/>
          </a:xfrm>
          <a:prstGeom prst="roundRect">
            <a:avLst>
              <a:gd name="adj" fmla="val 3650"/>
            </a:avLst>
          </a:prstGeom>
          <a:solidFill>
            <a:srgbClr val="F5F2F7"/>
          </a:solidFill>
          <a:ln w="9525">
            <a:solidFill>
              <a:srgbClr val="E4DEEC"/>
            </a:solidFill>
            <a:prstDash val="solid"/>
          </a:ln>
        </p:spPr>
      </p:sp>
      <p:sp>
        <p:nvSpPr>
          <p:cNvPr id="9" name="Text 7"/>
          <p:cNvSpPr/>
          <p:nvPr/>
        </p:nvSpPr>
        <p:spPr>
          <a:xfrm>
            <a:off x="6461608" y="2020824"/>
            <a:ext cx="4925416"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What to have in place</a:t>
            </a:r>
            <a:endParaRPr lang="en-US" sz="1500" dirty="0"/>
          </a:p>
        </p:txBody>
      </p:sp>
      <p:sp>
        <p:nvSpPr>
          <p:cNvPr id="10" name="Text 8"/>
          <p:cNvSpPr/>
          <p:nvPr/>
        </p:nvSpPr>
        <p:spPr>
          <a:xfrm>
            <a:off x="6461608" y="2325624"/>
            <a:ext cx="4925416" cy="845312"/>
          </a:xfrm>
          <a:prstGeom prst="rect">
            <a:avLst/>
          </a:prstGeom>
          <a:noFill/>
          <a:ln/>
        </p:spPr>
        <p:txBody>
          <a:bodyPr wrap="square" lIns="0" tIns="0" rIns="0" bIns="0" rtlCol="0" anchor="t"/>
          <a:lstStyle/>
          <a:p>
            <a:pPr algn="l" indent="0" marL="0">
              <a:lnSpc>
                <a:spcPct val="112000"/>
              </a:lnSpc>
              <a:buNone/>
            </a:pPr>
            <a:r>
              <a:rPr lang="en-US" sz="1300" dirty="0">
                <a:solidFill>
                  <a:srgbClr val="6B6478"/>
                </a:solidFill>
                <a:latin typeface="Arial" pitchFamily="34" charset="0"/>
                <a:ea typeface="Arial" pitchFamily="34" charset="-122"/>
                <a:cs typeface="Arial" pitchFamily="34" charset="-120"/>
              </a:rPr>
              <a:t>Recovery objectives (RTO/RPO) for the services that matter; backups a ransomware actor cannot reach or alter, actually restored in a test; crisis management assuming primary systems are down.</a:t>
            </a:r>
            <a:endParaRPr lang="en-US" sz="1300" dirty="0"/>
          </a:p>
        </p:txBody>
      </p:sp>
      <p:sp>
        <p:nvSpPr>
          <p:cNvPr id="11" name="Shape 9"/>
          <p:cNvSpPr/>
          <p:nvPr/>
        </p:nvSpPr>
        <p:spPr>
          <a:xfrm>
            <a:off x="566928" y="3829304"/>
            <a:ext cx="11057839" cy="1426972"/>
          </a:xfrm>
          <a:prstGeom prst="roundRect">
            <a:avLst>
              <a:gd name="adj" fmla="val 3845"/>
            </a:avLst>
          </a:prstGeom>
          <a:solidFill>
            <a:srgbClr val="FDEDE8"/>
          </a:solidFill>
          <a:ln w="9525">
            <a:solidFill>
              <a:srgbClr val="F6D3C6"/>
            </a:solidFill>
            <a:prstDash val="solid"/>
          </a:ln>
        </p:spPr>
      </p:sp>
      <p:sp>
        <p:nvSpPr>
          <p:cNvPr id="12" name="Shape 10"/>
          <p:cNvSpPr/>
          <p:nvPr/>
        </p:nvSpPr>
        <p:spPr>
          <a:xfrm>
            <a:off x="877824" y="4085336"/>
            <a:ext cx="310896" cy="310896"/>
          </a:xfrm>
          <a:prstGeom prst="ellipse">
            <a:avLst/>
          </a:prstGeom>
          <a:solidFill>
            <a:srgbClr val="F75A3C"/>
          </a:solidFill>
          <a:ln/>
        </p:spPr>
      </p:sp>
      <p:sp>
        <p:nvSpPr>
          <p:cNvPr id="13" name="Text 11"/>
          <p:cNvSpPr/>
          <p:nvPr/>
        </p:nvSpPr>
        <p:spPr>
          <a:xfrm>
            <a:off x="877824" y="4076192"/>
            <a:ext cx="310896" cy="310896"/>
          </a:xfrm>
          <a:prstGeom prst="rect">
            <a:avLst/>
          </a:prstGeom>
          <a:noFill/>
          <a:ln/>
        </p:spPr>
        <p:txBody>
          <a:bodyPr wrap="square" lIns="0" tIns="0" rIns="0" bIns="0" rtlCol="0" anchor="ctr"/>
          <a:lstStyle/>
          <a:p>
            <a:pPr algn="ctr" indent="0" marL="0">
              <a:buNone/>
            </a:pPr>
            <a:r>
              <a:rPr lang="en-US" sz="1900" b="1" dirty="0">
                <a:solidFill>
                  <a:srgbClr val="FFFFFF"/>
                </a:solidFill>
                <a:latin typeface="Arial" pitchFamily="34" charset="0"/>
                <a:ea typeface="Arial" pitchFamily="34" charset="-122"/>
                <a:cs typeface="Arial" pitchFamily="34" charset="-120"/>
              </a:rPr>
              <a:t>?</a:t>
            </a:r>
            <a:endParaRPr lang="en-US" sz="1900" dirty="0"/>
          </a:p>
        </p:txBody>
      </p:sp>
      <p:sp>
        <p:nvSpPr>
          <p:cNvPr id="14" name="Text 12"/>
          <p:cNvSpPr/>
          <p:nvPr/>
        </p:nvSpPr>
        <p:spPr>
          <a:xfrm>
            <a:off x="1353312" y="4085336"/>
            <a:ext cx="9978847" cy="274320"/>
          </a:xfrm>
          <a:prstGeom prst="rect">
            <a:avLst/>
          </a:prstGeom>
          <a:noFill/>
          <a:ln/>
        </p:spPr>
        <p:txBody>
          <a:bodyPr wrap="square" lIns="0" tIns="0" rIns="0" bIns="0" rtlCol="0" anchor="ctr"/>
          <a:lstStyle/>
          <a:p>
            <a:pPr indent="0" marL="0">
              <a:buNone/>
            </a:pPr>
            <a:r>
              <a:rPr lang="en-US" sz="1200" b="1" spc="150" kern="0" dirty="0">
                <a:solidFill>
                  <a:srgbClr val="F75A3C"/>
                </a:solidFill>
                <a:latin typeface="Arial" pitchFamily="34" charset="0"/>
                <a:ea typeface="Arial" pitchFamily="34" charset="-122"/>
                <a:cs typeface="Arial" pitchFamily="34" charset="-120"/>
              </a:rPr>
              <a:t>DISCUSSION</a:t>
            </a:r>
            <a:endParaRPr lang="en-US" sz="1200" dirty="0"/>
          </a:p>
        </p:txBody>
      </p:sp>
      <p:sp>
        <p:nvSpPr>
          <p:cNvPr id="15" name="Text 13"/>
          <p:cNvSpPr/>
          <p:nvPr/>
        </p:nvSpPr>
        <p:spPr>
          <a:xfrm>
            <a:off x="1353312" y="4414520"/>
            <a:ext cx="9978847" cy="695452"/>
          </a:xfrm>
          <a:prstGeom prst="rect">
            <a:avLst/>
          </a:prstGeom>
          <a:noFill/>
          <a:ln/>
        </p:spPr>
        <p:txBody>
          <a:bodyPr wrap="square" lIns="0" tIns="0" rIns="0" bIns="0" rtlCol="0" anchor="t"/>
          <a:lstStyle/>
          <a:p>
            <a:pPr marL="177800" indent="-177800">
              <a:lnSpc>
                <a:spcPct val="114000"/>
              </a:lnSpc>
              <a:spcAft>
                <a:spcPts val="500"/>
              </a:spcAft>
              <a:buSzPct val="100000"/>
              <a:buChar char="•"/>
            </a:pPr>
            <a:r>
              <a:rPr lang="en-US" sz="1300" dirty="0">
                <a:solidFill>
                  <a:srgbClr val="2A2434"/>
                </a:solidFill>
                <a:latin typeface="Arial" pitchFamily="34" charset="0"/>
                <a:ea typeface="Arial" pitchFamily="34" charset="-122"/>
                <a:cs typeface="Arial" pitchFamily="34" charset="-120"/>
              </a:rPr>
              <a:t>What outage duration would your customers consider unacceptable, and how is that mitigated?</a:t>
            </a:r>
            <a:endParaRPr lang="en-US" sz="1300" dirty="0"/>
          </a:p>
          <a:p>
            <a:pPr marL="177800" indent="-177800">
              <a:lnSpc>
                <a:spcPct val="114000"/>
              </a:lnSpc>
              <a:spcAft>
                <a:spcPts val="500"/>
              </a:spcAft>
              <a:buSzPct val="100000"/>
              <a:buChar char="•"/>
            </a:pPr>
            <a:r>
              <a:rPr lang="en-US" sz="1300" dirty="0">
                <a:solidFill>
                  <a:srgbClr val="2A2434"/>
                </a:solidFill>
                <a:latin typeface="Arial" pitchFamily="34" charset="0"/>
                <a:ea typeface="Arial" pitchFamily="34" charset="-122"/>
                <a:cs typeface="Arial" pitchFamily="34" charset="-120"/>
              </a:rPr>
              <a:t>Have continuity plans been tested against realistic cyber scenarios, how often, and where is it documented?</a:t>
            </a:r>
            <a:endParaRPr lang="en-US" sz="1300" dirty="0"/>
          </a:p>
        </p:txBody>
      </p:sp>
      <p:pic>
        <p:nvPicPr>
          <p:cNvPr id="16"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17" name="Text 14"/>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35</a:t>
            </a:r>
            <a:endParaRPr lang="en-US" sz="10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ARTICLE 21(2)(D)</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Supply-chain security</a:t>
            </a:r>
            <a:endParaRPr lang="en-US" sz="3000" dirty="0"/>
          </a:p>
        </p:txBody>
      </p:sp>
      <p:sp>
        <p:nvSpPr>
          <p:cNvPr id="4" name="Text 2"/>
          <p:cNvSpPr/>
          <p:nvPr/>
        </p:nvSpPr>
        <p:spPr>
          <a:xfrm>
            <a:off x="566928" y="1335024"/>
            <a:ext cx="11057839" cy="47879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“supply chain security, including security-related aspects concerning the relationships between each entity and its direct suppliers or service providers”</a:t>
            </a:r>
            <a:endParaRPr lang="en-US" sz="1450" dirty="0"/>
          </a:p>
        </p:txBody>
      </p:sp>
      <p:sp>
        <p:nvSpPr>
          <p:cNvPr id="5" name="Shape 3"/>
          <p:cNvSpPr/>
          <p:nvPr/>
        </p:nvSpPr>
        <p:spPr>
          <a:xfrm>
            <a:off x="566928" y="2005838"/>
            <a:ext cx="5400904" cy="1753616"/>
          </a:xfrm>
          <a:prstGeom prst="roundRect">
            <a:avLst>
              <a:gd name="adj" fmla="val 3650"/>
            </a:avLst>
          </a:prstGeom>
          <a:solidFill>
            <a:srgbClr val="F5F2F7"/>
          </a:solidFill>
          <a:ln w="9525">
            <a:solidFill>
              <a:srgbClr val="E4DEEC"/>
            </a:solidFill>
            <a:prstDash val="solid"/>
          </a:ln>
        </p:spPr>
      </p:sp>
      <p:sp>
        <p:nvSpPr>
          <p:cNvPr id="6" name="Text 4"/>
          <p:cNvSpPr/>
          <p:nvPr/>
        </p:nvSpPr>
        <p:spPr>
          <a:xfrm>
            <a:off x="804672" y="2225294"/>
            <a:ext cx="4925416"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What it means</a:t>
            </a:r>
            <a:endParaRPr lang="en-US" sz="1500" dirty="0"/>
          </a:p>
        </p:txBody>
      </p:sp>
      <p:sp>
        <p:nvSpPr>
          <p:cNvPr id="7" name="Text 5"/>
          <p:cNvSpPr/>
          <p:nvPr/>
        </p:nvSpPr>
        <p:spPr>
          <a:xfrm>
            <a:off x="804672" y="2530094"/>
            <a:ext cx="4925416" cy="845312"/>
          </a:xfrm>
          <a:prstGeom prst="rect">
            <a:avLst/>
          </a:prstGeom>
          <a:noFill/>
          <a:ln/>
        </p:spPr>
        <p:txBody>
          <a:bodyPr wrap="square" lIns="0" tIns="0" rIns="0" bIns="0" rtlCol="0" anchor="t"/>
          <a:lstStyle/>
          <a:p>
            <a:pPr algn="l" indent="0" marL="0">
              <a:lnSpc>
                <a:spcPct val="112000"/>
              </a:lnSpc>
              <a:buNone/>
            </a:pPr>
            <a:r>
              <a:rPr lang="en-US" sz="1300" dirty="0">
                <a:solidFill>
                  <a:srgbClr val="6B6478"/>
                </a:solidFill>
                <a:latin typeface="Arial" pitchFamily="34" charset="0"/>
                <a:ea typeface="Arial" pitchFamily="34" charset="-122"/>
                <a:cs typeface="Arial" pitchFamily="34" charset="-120"/>
              </a:rPr>
              <a:t>You must manage cyber risk arising outside your own organisation: cloud, OEMs, software components, support tooling, through structured supplier risk management, not informal trust.</a:t>
            </a:r>
            <a:endParaRPr lang="en-US" sz="1300" dirty="0"/>
          </a:p>
        </p:txBody>
      </p:sp>
      <p:sp>
        <p:nvSpPr>
          <p:cNvPr id="8" name="Shape 6"/>
          <p:cNvSpPr/>
          <p:nvPr/>
        </p:nvSpPr>
        <p:spPr>
          <a:xfrm>
            <a:off x="6223864" y="2005838"/>
            <a:ext cx="5400904" cy="1753616"/>
          </a:xfrm>
          <a:prstGeom prst="roundRect">
            <a:avLst>
              <a:gd name="adj" fmla="val 3650"/>
            </a:avLst>
          </a:prstGeom>
          <a:solidFill>
            <a:srgbClr val="F5F2F7"/>
          </a:solidFill>
          <a:ln w="9525">
            <a:solidFill>
              <a:srgbClr val="E4DEEC"/>
            </a:solidFill>
            <a:prstDash val="solid"/>
          </a:ln>
        </p:spPr>
      </p:sp>
      <p:sp>
        <p:nvSpPr>
          <p:cNvPr id="9" name="Text 7"/>
          <p:cNvSpPr/>
          <p:nvPr/>
        </p:nvSpPr>
        <p:spPr>
          <a:xfrm>
            <a:off x="6461608" y="2225294"/>
            <a:ext cx="4925416"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What to have in place</a:t>
            </a:r>
            <a:endParaRPr lang="en-US" sz="1500" dirty="0"/>
          </a:p>
        </p:txBody>
      </p:sp>
      <p:sp>
        <p:nvSpPr>
          <p:cNvPr id="10" name="Text 8"/>
          <p:cNvSpPr/>
          <p:nvPr/>
        </p:nvSpPr>
        <p:spPr>
          <a:xfrm>
            <a:off x="6461608" y="2530094"/>
            <a:ext cx="4925416" cy="633984"/>
          </a:xfrm>
          <a:prstGeom prst="rect">
            <a:avLst/>
          </a:prstGeom>
          <a:noFill/>
          <a:ln/>
        </p:spPr>
        <p:txBody>
          <a:bodyPr wrap="square" lIns="0" tIns="0" rIns="0" bIns="0" rtlCol="0" anchor="t"/>
          <a:lstStyle/>
          <a:p>
            <a:pPr algn="l" indent="0" marL="0">
              <a:lnSpc>
                <a:spcPct val="112000"/>
              </a:lnSpc>
              <a:buNone/>
            </a:pPr>
            <a:r>
              <a:rPr lang="en-US" sz="1300" dirty="0">
                <a:solidFill>
                  <a:srgbClr val="6B6478"/>
                </a:solidFill>
                <a:latin typeface="Arial" pitchFamily="34" charset="0"/>
                <a:ea typeface="Arial" pitchFamily="34" charset="-122"/>
                <a:cs typeface="Arial" pitchFamily="34" charset="-120"/>
              </a:rPr>
              <a:t>A defined “critical supplier” test and a register against it; identified, assessed and reviewed supplier risks, with contractual and operational controls.</a:t>
            </a:r>
            <a:endParaRPr lang="en-US" sz="1300" dirty="0"/>
          </a:p>
        </p:txBody>
      </p:sp>
      <p:sp>
        <p:nvSpPr>
          <p:cNvPr id="11" name="Shape 9"/>
          <p:cNvSpPr/>
          <p:nvPr/>
        </p:nvSpPr>
        <p:spPr>
          <a:xfrm>
            <a:off x="566928" y="4033774"/>
            <a:ext cx="11057839" cy="1426972"/>
          </a:xfrm>
          <a:prstGeom prst="roundRect">
            <a:avLst>
              <a:gd name="adj" fmla="val 3845"/>
            </a:avLst>
          </a:prstGeom>
          <a:solidFill>
            <a:srgbClr val="FDEDE8"/>
          </a:solidFill>
          <a:ln w="9525">
            <a:solidFill>
              <a:srgbClr val="F6D3C6"/>
            </a:solidFill>
            <a:prstDash val="solid"/>
          </a:ln>
        </p:spPr>
      </p:sp>
      <p:sp>
        <p:nvSpPr>
          <p:cNvPr id="12" name="Shape 10"/>
          <p:cNvSpPr/>
          <p:nvPr/>
        </p:nvSpPr>
        <p:spPr>
          <a:xfrm>
            <a:off x="877824" y="4289806"/>
            <a:ext cx="310896" cy="310896"/>
          </a:xfrm>
          <a:prstGeom prst="ellipse">
            <a:avLst/>
          </a:prstGeom>
          <a:solidFill>
            <a:srgbClr val="F75A3C"/>
          </a:solidFill>
          <a:ln/>
        </p:spPr>
      </p:sp>
      <p:sp>
        <p:nvSpPr>
          <p:cNvPr id="13" name="Text 11"/>
          <p:cNvSpPr/>
          <p:nvPr/>
        </p:nvSpPr>
        <p:spPr>
          <a:xfrm>
            <a:off x="877824" y="4280662"/>
            <a:ext cx="310896" cy="310896"/>
          </a:xfrm>
          <a:prstGeom prst="rect">
            <a:avLst/>
          </a:prstGeom>
          <a:noFill/>
          <a:ln/>
        </p:spPr>
        <p:txBody>
          <a:bodyPr wrap="square" lIns="0" tIns="0" rIns="0" bIns="0" rtlCol="0" anchor="ctr"/>
          <a:lstStyle/>
          <a:p>
            <a:pPr algn="ctr" indent="0" marL="0">
              <a:buNone/>
            </a:pPr>
            <a:r>
              <a:rPr lang="en-US" sz="1900" b="1" dirty="0">
                <a:solidFill>
                  <a:srgbClr val="FFFFFF"/>
                </a:solidFill>
                <a:latin typeface="Arial" pitchFamily="34" charset="0"/>
                <a:ea typeface="Arial" pitchFamily="34" charset="-122"/>
                <a:cs typeface="Arial" pitchFamily="34" charset="-120"/>
              </a:rPr>
              <a:t>?</a:t>
            </a:r>
            <a:endParaRPr lang="en-US" sz="1900" dirty="0"/>
          </a:p>
        </p:txBody>
      </p:sp>
      <p:sp>
        <p:nvSpPr>
          <p:cNvPr id="14" name="Text 12"/>
          <p:cNvSpPr/>
          <p:nvPr/>
        </p:nvSpPr>
        <p:spPr>
          <a:xfrm>
            <a:off x="1353312" y="4289806"/>
            <a:ext cx="9978847" cy="274320"/>
          </a:xfrm>
          <a:prstGeom prst="rect">
            <a:avLst/>
          </a:prstGeom>
          <a:noFill/>
          <a:ln/>
        </p:spPr>
        <p:txBody>
          <a:bodyPr wrap="square" lIns="0" tIns="0" rIns="0" bIns="0" rtlCol="0" anchor="ctr"/>
          <a:lstStyle/>
          <a:p>
            <a:pPr indent="0" marL="0">
              <a:buNone/>
            </a:pPr>
            <a:r>
              <a:rPr lang="en-US" sz="1200" b="1" spc="150" kern="0" dirty="0">
                <a:solidFill>
                  <a:srgbClr val="F75A3C"/>
                </a:solidFill>
                <a:latin typeface="Arial" pitchFamily="34" charset="0"/>
                <a:ea typeface="Arial" pitchFamily="34" charset="-122"/>
                <a:cs typeface="Arial" pitchFamily="34" charset="-120"/>
              </a:rPr>
              <a:t>DISCUSSION</a:t>
            </a:r>
            <a:endParaRPr lang="en-US" sz="1200" dirty="0"/>
          </a:p>
        </p:txBody>
      </p:sp>
      <p:sp>
        <p:nvSpPr>
          <p:cNvPr id="15" name="Text 13"/>
          <p:cNvSpPr/>
          <p:nvPr/>
        </p:nvSpPr>
        <p:spPr>
          <a:xfrm>
            <a:off x="1353312" y="4618990"/>
            <a:ext cx="9978847" cy="695452"/>
          </a:xfrm>
          <a:prstGeom prst="rect">
            <a:avLst/>
          </a:prstGeom>
          <a:noFill/>
          <a:ln/>
        </p:spPr>
        <p:txBody>
          <a:bodyPr wrap="square" lIns="0" tIns="0" rIns="0" bIns="0" rtlCol="0" anchor="t"/>
          <a:lstStyle/>
          <a:p>
            <a:pPr marL="177800" indent="-177800">
              <a:lnSpc>
                <a:spcPct val="114000"/>
              </a:lnSpc>
              <a:spcAft>
                <a:spcPts val="500"/>
              </a:spcAft>
              <a:buSzPct val="100000"/>
              <a:buChar char="•"/>
            </a:pPr>
            <a:r>
              <a:rPr lang="en-US" sz="1300" dirty="0">
                <a:solidFill>
                  <a:srgbClr val="2A2434"/>
                </a:solidFill>
                <a:latin typeface="Arial" pitchFamily="34" charset="0"/>
                <a:ea typeface="Arial" pitchFamily="34" charset="-122"/>
                <a:cs typeface="Arial" pitchFamily="34" charset="-120"/>
              </a:rPr>
              <a:t>Which suppliers could materially disrupt your ability to deliver, and have those risks been documented?</a:t>
            </a:r>
            <a:endParaRPr lang="en-US" sz="1300" dirty="0"/>
          </a:p>
          <a:p>
            <a:pPr marL="177800" indent="-177800">
              <a:lnSpc>
                <a:spcPct val="114000"/>
              </a:lnSpc>
              <a:spcAft>
                <a:spcPts val="500"/>
              </a:spcAft>
              <a:buSzPct val="100000"/>
              <a:buChar char="•"/>
            </a:pPr>
            <a:r>
              <a:rPr lang="en-US" sz="1300" dirty="0">
                <a:solidFill>
                  <a:srgbClr val="2A2434"/>
                </a:solidFill>
                <a:latin typeface="Arial" pitchFamily="34" charset="0"/>
                <a:ea typeface="Arial" pitchFamily="34" charset="-122"/>
                <a:cs typeface="Arial" pitchFamily="34" charset="-120"/>
              </a:rPr>
              <a:t>What supplier cybersecurity evidence could you provide today if a customer or auditor asked?</a:t>
            </a:r>
            <a:endParaRPr lang="en-US" sz="1300" dirty="0"/>
          </a:p>
        </p:txBody>
      </p:sp>
      <p:pic>
        <p:nvPicPr>
          <p:cNvPr id="16"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17" name="Text 14"/>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36</a:t>
            </a:r>
            <a:endParaRPr lang="en-US" sz="10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ARTICLE 21(2)(E)</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Secure development, acquisition &amp; maintenance</a:t>
            </a:r>
            <a:endParaRPr lang="en-US" sz="3000" dirty="0"/>
          </a:p>
        </p:txBody>
      </p:sp>
      <p:sp>
        <p:nvSpPr>
          <p:cNvPr id="4" name="Text 2"/>
          <p:cNvSpPr/>
          <p:nvPr/>
        </p:nvSpPr>
        <p:spPr>
          <a:xfrm>
            <a:off x="566928" y="1335024"/>
            <a:ext cx="11057839" cy="47879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“security in network and information systems acquisition, development and maintenance, including vulnerability handling and disclosure”</a:t>
            </a:r>
            <a:endParaRPr lang="en-US" sz="1450" dirty="0"/>
          </a:p>
        </p:txBody>
      </p:sp>
      <p:sp>
        <p:nvSpPr>
          <p:cNvPr id="5" name="Shape 3"/>
          <p:cNvSpPr/>
          <p:nvPr/>
        </p:nvSpPr>
        <p:spPr>
          <a:xfrm>
            <a:off x="566928" y="2005838"/>
            <a:ext cx="5400904" cy="1753616"/>
          </a:xfrm>
          <a:prstGeom prst="roundRect">
            <a:avLst>
              <a:gd name="adj" fmla="val 3650"/>
            </a:avLst>
          </a:prstGeom>
          <a:solidFill>
            <a:srgbClr val="F5F2F7"/>
          </a:solidFill>
          <a:ln w="9525">
            <a:solidFill>
              <a:srgbClr val="E4DEEC"/>
            </a:solidFill>
            <a:prstDash val="solid"/>
          </a:ln>
        </p:spPr>
      </p:sp>
      <p:sp>
        <p:nvSpPr>
          <p:cNvPr id="6" name="Text 4"/>
          <p:cNvSpPr/>
          <p:nvPr/>
        </p:nvSpPr>
        <p:spPr>
          <a:xfrm>
            <a:off x="804672" y="2225294"/>
            <a:ext cx="4925416"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What it means</a:t>
            </a:r>
            <a:endParaRPr lang="en-US" sz="1500" dirty="0"/>
          </a:p>
        </p:txBody>
      </p:sp>
      <p:sp>
        <p:nvSpPr>
          <p:cNvPr id="7" name="Text 5"/>
          <p:cNvSpPr/>
          <p:nvPr/>
        </p:nvSpPr>
        <p:spPr>
          <a:xfrm>
            <a:off x="804672" y="2530094"/>
            <a:ext cx="4925416" cy="845312"/>
          </a:xfrm>
          <a:prstGeom prst="rect">
            <a:avLst/>
          </a:prstGeom>
          <a:noFill/>
          <a:ln/>
        </p:spPr>
        <p:txBody>
          <a:bodyPr wrap="square" lIns="0" tIns="0" rIns="0" bIns="0" rtlCol="0" anchor="t"/>
          <a:lstStyle/>
          <a:p>
            <a:pPr algn="l" indent="0" marL="0">
              <a:lnSpc>
                <a:spcPct val="112000"/>
              </a:lnSpc>
              <a:buNone/>
            </a:pPr>
            <a:r>
              <a:rPr lang="en-US" sz="1300" dirty="0">
                <a:solidFill>
                  <a:srgbClr val="6B6478"/>
                </a:solidFill>
                <a:latin typeface="Arial" pitchFamily="34" charset="0"/>
                <a:ea typeface="Arial" pitchFamily="34" charset="-122"/>
                <a:cs typeface="Arial" pitchFamily="34" charset="-120"/>
              </a:rPr>
              <a:t>Security must be embedded across the lifecycle, not bolted on. This includes how updates are controlled and signed, and how vulnerabilities are received, triaged, fixed and communicated.</a:t>
            </a:r>
            <a:endParaRPr lang="en-US" sz="1300" dirty="0"/>
          </a:p>
        </p:txBody>
      </p:sp>
      <p:sp>
        <p:nvSpPr>
          <p:cNvPr id="8" name="Shape 6"/>
          <p:cNvSpPr/>
          <p:nvPr/>
        </p:nvSpPr>
        <p:spPr>
          <a:xfrm>
            <a:off x="6223864" y="2005838"/>
            <a:ext cx="5400904" cy="1753616"/>
          </a:xfrm>
          <a:prstGeom prst="roundRect">
            <a:avLst>
              <a:gd name="adj" fmla="val 3650"/>
            </a:avLst>
          </a:prstGeom>
          <a:solidFill>
            <a:srgbClr val="F5F2F7"/>
          </a:solidFill>
          <a:ln w="9525">
            <a:solidFill>
              <a:srgbClr val="E4DEEC"/>
            </a:solidFill>
            <a:prstDash val="solid"/>
          </a:ln>
        </p:spPr>
      </p:sp>
      <p:sp>
        <p:nvSpPr>
          <p:cNvPr id="9" name="Text 7"/>
          <p:cNvSpPr/>
          <p:nvPr/>
        </p:nvSpPr>
        <p:spPr>
          <a:xfrm>
            <a:off x="6461608" y="2225294"/>
            <a:ext cx="4925416"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What to have in place</a:t>
            </a:r>
            <a:endParaRPr lang="en-US" sz="1500" dirty="0"/>
          </a:p>
        </p:txBody>
      </p:sp>
      <p:sp>
        <p:nvSpPr>
          <p:cNvPr id="10" name="Text 8"/>
          <p:cNvSpPr/>
          <p:nvPr/>
        </p:nvSpPr>
        <p:spPr>
          <a:xfrm>
            <a:off x="6461608" y="2530094"/>
            <a:ext cx="4925416" cy="633984"/>
          </a:xfrm>
          <a:prstGeom prst="rect">
            <a:avLst/>
          </a:prstGeom>
          <a:noFill/>
          <a:ln/>
        </p:spPr>
        <p:txBody>
          <a:bodyPr wrap="square" lIns="0" tIns="0" rIns="0" bIns="0" rtlCol="0" anchor="t"/>
          <a:lstStyle/>
          <a:p>
            <a:pPr algn="l" indent="0" marL="0">
              <a:lnSpc>
                <a:spcPct val="112000"/>
              </a:lnSpc>
              <a:buNone/>
            </a:pPr>
            <a:r>
              <a:rPr lang="en-US" sz="1300" dirty="0">
                <a:solidFill>
                  <a:srgbClr val="6B6478"/>
                </a:solidFill>
                <a:latin typeface="Arial" pitchFamily="34" charset="0"/>
                <a:ea typeface="Arial" pitchFamily="34" charset="-122"/>
                <a:cs typeface="Arial" pitchFamily="34" charset="-120"/>
              </a:rPr>
              <a:t>Security integrated into acquisition, development and maintenance; a published vulnerability-disclosure route that reaches a named owner; controlled, signed updates.</a:t>
            </a:r>
            <a:endParaRPr lang="en-US" sz="1300" dirty="0"/>
          </a:p>
        </p:txBody>
      </p:sp>
      <p:sp>
        <p:nvSpPr>
          <p:cNvPr id="11" name="Shape 9"/>
          <p:cNvSpPr/>
          <p:nvPr/>
        </p:nvSpPr>
        <p:spPr>
          <a:xfrm>
            <a:off x="566928" y="4033774"/>
            <a:ext cx="11057839" cy="1426972"/>
          </a:xfrm>
          <a:prstGeom prst="roundRect">
            <a:avLst>
              <a:gd name="adj" fmla="val 3845"/>
            </a:avLst>
          </a:prstGeom>
          <a:solidFill>
            <a:srgbClr val="FDEDE8"/>
          </a:solidFill>
          <a:ln w="9525">
            <a:solidFill>
              <a:srgbClr val="F6D3C6"/>
            </a:solidFill>
            <a:prstDash val="solid"/>
          </a:ln>
        </p:spPr>
      </p:sp>
      <p:sp>
        <p:nvSpPr>
          <p:cNvPr id="12" name="Shape 10"/>
          <p:cNvSpPr/>
          <p:nvPr/>
        </p:nvSpPr>
        <p:spPr>
          <a:xfrm>
            <a:off x="877824" y="4289806"/>
            <a:ext cx="310896" cy="310896"/>
          </a:xfrm>
          <a:prstGeom prst="ellipse">
            <a:avLst/>
          </a:prstGeom>
          <a:solidFill>
            <a:srgbClr val="F75A3C"/>
          </a:solidFill>
          <a:ln/>
        </p:spPr>
      </p:sp>
      <p:sp>
        <p:nvSpPr>
          <p:cNvPr id="13" name="Text 11"/>
          <p:cNvSpPr/>
          <p:nvPr/>
        </p:nvSpPr>
        <p:spPr>
          <a:xfrm>
            <a:off x="877824" y="4280662"/>
            <a:ext cx="310896" cy="310896"/>
          </a:xfrm>
          <a:prstGeom prst="rect">
            <a:avLst/>
          </a:prstGeom>
          <a:noFill/>
          <a:ln/>
        </p:spPr>
        <p:txBody>
          <a:bodyPr wrap="square" lIns="0" tIns="0" rIns="0" bIns="0" rtlCol="0" anchor="ctr"/>
          <a:lstStyle/>
          <a:p>
            <a:pPr algn="ctr" indent="0" marL="0">
              <a:buNone/>
            </a:pPr>
            <a:r>
              <a:rPr lang="en-US" sz="1900" b="1" dirty="0">
                <a:solidFill>
                  <a:srgbClr val="FFFFFF"/>
                </a:solidFill>
                <a:latin typeface="Arial" pitchFamily="34" charset="0"/>
                <a:ea typeface="Arial" pitchFamily="34" charset="-122"/>
                <a:cs typeface="Arial" pitchFamily="34" charset="-120"/>
              </a:rPr>
              <a:t>?</a:t>
            </a:r>
            <a:endParaRPr lang="en-US" sz="1900" dirty="0"/>
          </a:p>
        </p:txBody>
      </p:sp>
      <p:sp>
        <p:nvSpPr>
          <p:cNvPr id="14" name="Text 12"/>
          <p:cNvSpPr/>
          <p:nvPr/>
        </p:nvSpPr>
        <p:spPr>
          <a:xfrm>
            <a:off x="1353312" y="4289806"/>
            <a:ext cx="9978847" cy="274320"/>
          </a:xfrm>
          <a:prstGeom prst="rect">
            <a:avLst/>
          </a:prstGeom>
          <a:noFill/>
          <a:ln/>
        </p:spPr>
        <p:txBody>
          <a:bodyPr wrap="square" lIns="0" tIns="0" rIns="0" bIns="0" rtlCol="0" anchor="ctr"/>
          <a:lstStyle/>
          <a:p>
            <a:pPr indent="0" marL="0">
              <a:buNone/>
            </a:pPr>
            <a:r>
              <a:rPr lang="en-US" sz="1200" b="1" spc="150" kern="0" dirty="0">
                <a:solidFill>
                  <a:srgbClr val="F75A3C"/>
                </a:solidFill>
                <a:latin typeface="Arial" pitchFamily="34" charset="0"/>
                <a:ea typeface="Arial" pitchFamily="34" charset="-122"/>
                <a:cs typeface="Arial" pitchFamily="34" charset="-120"/>
              </a:rPr>
              <a:t>DISCUSSION</a:t>
            </a:r>
            <a:endParaRPr lang="en-US" sz="1200" dirty="0"/>
          </a:p>
        </p:txBody>
      </p:sp>
      <p:sp>
        <p:nvSpPr>
          <p:cNvPr id="15" name="Text 13"/>
          <p:cNvSpPr/>
          <p:nvPr/>
        </p:nvSpPr>
        <p:spPr>
          <a:xfrm>
            <a:off x="1353312" y="4618990"/>
            <a:ext cx="9978847" cy="695452"/>
          </a:xfrm>
          <a:prstGeom prst="rect">
            <a:avLst/>
          </a:prstGeom>
          <a:noFill/>
          <a:ln/>
        </p:spPr>
        <p:txBody>
          <a:bodyPr wrap="square" lIns="0" tIns="0" rIns="0" bIns="0" rtlCol="0" anchor="t"/>
          <a:lstStyle/>
          <a:p>
            <a:pPr marL="177800" indent="-177800">
              <a:lnSpc>
                <a:spcPct val="114000"/>
              </a:lnSpc>
              <a:spcAft>
                <a:spcPts val="500"/>
              </a:spcAft>
              <a:buSzPct val="100000"/>
              <a:buChar char="•"/>
            </a:pPr>
            <a:r>
              <a:rPr lang="en-US" sz="1300" dirty="0">
                <a:solidFill>
                  <a:srgbClr val="2A2434"/>
                </a:solidFill>
                <a:latin typeface="Arial" pitchFamily="34" charset="0"/>
                <a:ea typeface="Arial" pitchFamily="34" charset="-122"/>
                <a:cs typeface="Arial" pitchFamily="34" charset="-120"/>
              </a:rPr>
              <a:t>How do you currently receive vulnerability reports, from customers, researchers, partners?</a:t>
            </a:r>
            <a:endParaRPr lang="en-US" sz="1300" dirty="0"/>
          </a:p>
          <a:p>
            <a:pPr marL="177800" indent="-177800">
              <a:lnSpc>
                <a:spcPct val="114000"/>
              </a:lnSpc>
              <a:spcAft>
                <a:spcPts val="500"/>
              </a:spcAft>
              <a:buSzPct val="100000"/>
              <a:buChar char="•"/>
            </a:pPr>
            <a:r>
              <a:rPr lang="en-US" sz="1300" dirty="0">
                <a:solidFill>
                  <a:srgbClr val="2A2434"/>
                </a:solidFill>
                <a:latin typeface="Arial" pitchFamily="34" charset="0"/>
                <a:ea typeface="Arial" pitchFamily="34" charset="-122"/>
                <a:cs typeface="Arial" pitchFamily="34" charset="-120"/>
              </a:rPr>
              <a:t>Can you show evidence of secure update and code-signing practices?</a:t>
            </a:r>
            <a:endParaRPr lang="en-US" sz="1300" dirty="0"/>
          </a:p>
        </p:txBody>
      </p:sp>
      <p:pic>
        <p:nvPicPr>
          <p:cNvPr id="16"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17" name="Text 14"/>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37</a:t>
            </a:r>
            <a:endParaRPr lang="en-US" sz="10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ARTICLE 21(2)(F)</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Effectiveness assessment</a:t>
            </a:r>
            <a:endParaRPr lang="en-US" sz="3000" dirty="0"/>
          </a:p>
        </p:txBody>
      </p:sp>
      <p:sp>
        <p:nvSpPr>
          <p:cNvPr id="4" name="Text 2"/>
          <p:cNvSpPr/>
          <p:nvPr/>
        </p:nvSpPr>
        <p:spPr>
          <a:xfrm>
            <a:off x="566928" y="1335024"/>
            <a:ext cx="11057839" cy="27432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“policies and procedures to assess the effectiveness of cybersecurity risk-management measures”</a:t>
            </a:r>
            <a:endParaRPr lang="en-US" sz="1450" dirty="0"/>
          </a:p>
        </p:txBody>
      </p:sp>
      <p:sp>
        <p:nvSpPr>
          <p:cNvPr id="5" name="Shape 3"/>
          <p:cNvSpPr/>
          <p:nvPr/>
        </p:nvSpPr>
        <p:spPr>
          <a:xfrm>
            <a:off x="566928" y="1801368"/>
            <a:ext cx="5400904" cy="1753616"/>
          </a:xfrm>
          <a:prstGeom prst="roundRect">
            <a:avLst>
              <a:gd name="adj" fmla="val 3650"/>
            </a:avLst>
          </a:prstGeom>
          <a:solidFill>
            <a:srgbClr val="F5F2F7"/>
          </a:solidFill>
          <a:ln w="9525">
            <a:solidFill>
              <a:srgbClr val="E4DEEC"/>
            </a:solidFill>
            <a:prstDash val="solid"/>
          </a:ln>
        </p:spPr>
      </p:sp>
      <p:sp>
        <p:nvSpPr>
          <p:cNvPr id="6" name="Text 4"/>
          <p:cNvSpPr/>
          <p:nvPr/>
        </p:nvSpPr>
        <p:spPr>
          <a:xfrm>
            <a:off x="804672" y="2020824"/>
            <a:ext cx="4925416"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What it means</a:t>
            </a:r>
            <a:endParaRPr lang="en-US" sz="1500" dirty="0"/>
          </a:p>
        </p:txBody>
      </p:sp>
      <p:sp>
        <p:nvSpPr>
          <p:cNvPr id="7" name="Text 5"/>
          <p:cNvSpPr/>
          <p:nvPr/>
        </p:nvSpPr>
        <p:spPr>
          <a:xfrm>
            <a:off x="804672" y="2325624"/>
            <a:ext cx="4925416" cy="845312"/>
          </a:xfrm>
          <a:prstGeom prst="rect">
            <a:avLst/>
          </a:prstGeom>
          <a:noFill/>
          <a:ln/>
        </p:spPr>
        <p:txBody>
          <a:bodyPr wrap="square" lIns="0" tIns="0" rIns="0" bIns="0" rtlCol="0" anchor="t"/>
          <a:lstStyle/>
          <a:p>
            <a:pPr algn="l" indent="0" marL="0">
              <a:lnSpc>
                <a:spcPct val="112000"/>
              </a:lnSpc>
              <a:buNone/>
            </a:pPr>
            <a:r>
              <a:rPr lang="en-US" sz="1300" dirty="0">
                <a:solidFill>
                  <a:srgbClr val="6B6478"/>
                </a:solidFill>
                <a:latin typeface="Arial" pitchFamily="34" charset="0"/>
                <a:ea typeface="Arial" pitchFamily="34" charset="-122"/>
                <a:cs typeface="Arial" pitchFamily="34" charset="-120"/>
              </a:rPr>
              <a:t>Having a control is not evidence the control works. ISMS audits often test whether a process exists and is followed; NIS2 expects testing, results, and improvement driven by those results.</a:t>
            </a:r>
            <a:endParaRPr lang="en-US" sz="1300" dirty="0"/>
          </a:p>
        </p:txBody>
      </p:sp>
      <p:sp>
        <p:nvSpPr>
          <p:cNvPr id="8" name="Shape 6"/>
          <p:cNvSpPr/>
          <p:nvPr/>
        </p:nvSpPr>
        <p:spPr>
          <a:xfrm>
            <a:off x="6223864" y="1801368"/>
            <a:ext cx="5400904" cy="1753616"/>
          </a:xfrm>
          <a:prstGeom prst="roundRect">
            <a:avLst>
              <a:gd name="adj" fmla="val 3650"/>
            </a:avLst>
          </a:prstGeom>
          <a:solidFill>
            <a:srgbClr val="F5F2F7"/>
          </a:solidFill>
          <a:ln w="9525">
            <a:solidFill>
              <a:srgbClr val="E4DEEC"/>
            </a:solidFill>
            <a:prstDash val="solid"/>
          </a:ln>
        </p:spPr>
      </p:sp>
      <p:sp>
        <p:nvSpPr>
          <p:cNvPr id="9" name="Text 7"/>
          <p:cNvSpPr/>
          <p:nvPr/>
        </p:nvSpPr>
        <p:spPr>
          <a:xfrm>
            <a:off x="6461608" y="2020824"/>
            <a:ext cx="4925416"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What to have in place</a:t>
            </a:r>
            <a:endParaRPr lang="en-US" sz="1500" dirty="0"/>
          </a:p>
        </p:txBody>
      </p:sp>
      <p:sp>
        <p:nvSpPr>
          <p:cNvPr id="10" name="Text 8"/>
          <p:cNvSpPr/>
          <p:nvPr/>
        </p:nvSpPr>
        <p:spPr>
          <a:xfrm>
            <a:off x="6461608" y="2325624"/>
            <a:ext cx="4925416" cy="633984"/>
          </a:xfrm>
          <a:prstGeom prst="rect">
            <a:avLst/>
          </a:prstGeom>
          <a:noFill/>
          <a:ln/>
        </p:spPr>
        <p:txBody>
          <a:bodyPr wrap="square" lIns="0" tIns="0" rIns="0" bIns="0" rtlCol="0" anchor="t"/>
          <a:lstStyle/>
          <a:p>
            <a:pPr algn="l" indent="0" marL="0">
              <a:lnSpc>
                <a:spcPct val="112000"/>
              </a:lnSpc>
              <a:buNone/>
            </a:pPr>
            <a:r>
              <a:rPr lang="en-US" sz="1300" dirty="0">
                <a:solidFill>
                  <a:srgbClr val="6B6478"/>
                </a:solidFill>
                <a:latin typeface="Arial" pitchFamily="34" charset="0"/>
                <a:ea typeface="Arial" pitchFamily="34" charset="-122"/>
                <a:cs typeface="Arial" pitchFamily="34" charset="-120"/>
              </a:rPr>
              <a:t>Identified critical controls with a defined way to assess effectiveness; documented test results that are reviewed and used to improve the controls.</a:t>
            </a:r>
            <a:endParaRPr lang="en-US" sz="1300" dirty="0"/>
          </a:p>
        </p:txBody>
      </p:sp>
      <p:sp>
        <p:nvSpPr>
          <p:cNvPr id="11" name="Shape 9"/>
          <p:cNvSpPr/>
          <p:nvPr/>
        </p:nvSpPr>
        <p:spPr>
          <a:xfrm>
            <a:off x="566928" y="3829304"/>
            <a:ext cx="11057839" cy="1426972"/>
          </a:xfrm>
          <a:prstGeom prst="roundRect">
            <a:avLst>
              <a:gd name="adj" fmla="val 3845"/>
            </a:avLst>
          </a:prstGeom>
          <a:solidFill>
            <a:srgbClr val="FDEDE8"/>
          </a:solidFill>
          <a:ln w="9525">
            <a:solidFill>
              <a:srgbClr val="F6D3C6"/>
            </a:solidFill>
            <a:prstDash val="solid"/>
          </a:ln>
        </p:spPr>
      </p:sp>
      <p:sp>
        <p:nvSpPr>
          <p:cNvPr id="12" name="Shape 10"/>
          <p:cNvSpPr/>
          <p:nvPr/>
        </p:nvSpPr>
        <p:spPr>
          <a:xfrm>
            <a:off x="877824" y="4085336"/>
            <a:ext cx="310896" cy="310896"/>
          </a:xfrm>
          <a:prstGeom prst="ellipse">
            <a:avLst/>
          </a:prstGeom>
          <a:solidFill>
            <a:srgbClr val="F75A3C"/>
          </a:solidFill>
          <a:ln/>
        </p:spPr>
      </p:sp>
      <p:sp>
        <p:nvSpPr>
          <p:cNvPr id="13" name="Text 11"/>
          <p:cNvSpPr/>
          <p:nvPr/>
        </p:nvSpPr>
        <p:spPr>
          <a:xfrm>
            <a:off x="877824" y="4076192"/>
            <a:ext cx="310896" cy="310896"/>
          </a:xfrm>
          <a:prstGeom prst="rect">
            <a:avLst/>
          </a:prstGeom>
          <a:noFill/>
          <a:ln/>
        </p:spPr>
        <p:txBody>
          <a:bodyPr wrap="square" lIns="0" tIns="0" rIns="0" bIns="0" rtlCol="0" anchor="ctr"/>
          <a:lstStyle/>
          <a:p>
            <a:pPr algn="ctr" indent="0" marL="0">
              <a:buNone/>
            </a:pPr>
            <a:r>
              <a:rPr lang="en-US" sz="1900" b="1" dirty="0">
                <a:solidFill>
                  <a:srgbClr val="FFFFFF"/>
                </a:solidFill>
                <a:latin typeface="Arial" pitchFamily="34" charset="0"/>
                <a:ea typeface="Arial" pitchFamily="34" charset="-122"/>
                <a:cs typeface="Arial" pitchFamily="34" charset="-120"/>
              </a:rPr>
              <a:t>?</a:t>
            </a:r>
            <a:endParaRPr lang="en-US" sz="1900" dirty="0"/>
          </a:p>
        </p:txBody>
      </p:sp>
      <p:sp>
        <p:nvSpPr>
          <p:cNvPr id="14" name="Text 12"/>
          <p:cNvSpPr/>
          <p:nvPr/>
        </p:nvSpPr>
        <p:spPr>
          <a:xfrm>
            <a:off x="1353312" y="4085336"/>
            <a:ext cx="9978847" cy="274320"/>
          </a:xfrm>
          <a:prstGeom prst="rect">
            <a:avLst/>
          </a:prstGeom>
          <a:noFill/>
          <a:ln/>
        </p:spPr>
        <p:txBody>
          <a:bodyPr wrap="square" lIns="0" tIns="0" rIns="0" bIns="0" rtlCol="0" anchor="ctr"/>
          <a:lstStyle/>
          <a:p>
            <a:pPr indent="0" marL="0">
              <a:buNone/>
            </a:pPr>
            <a:r>
              <a:rPr lang="en-US" sz="1200" b="1" spc="150" kern="0" dirty="0">
                <a:solidFill>
                  <a:srgbClr val="F75A3C"/>
                </a:solidFill>
                <a:latin typeface="Arial" pitchFamily="34" charset="0"/>
                <a:ea typeface="Arial" pitchFamily="34" charset="-122"/>
                <a:cs typeface="Arial" pitchFamily="34" charset="-120"/>
              </a:rPr>
              <a:t>DISCUSSION</a:t>
            </a:r>
            <a:endParaRPr lang="en-US" sz="1200" dirty="0"/>
          </a:p>
        </p:txBody>
      </p:sp>
      <p:sp>
        <p:nvSpPr>
          <p:cNvPr id="15" name="Text 13"/>
          <p:cNvSpPr/>
          <p:nvPr/>
        </p:nvSpPr>
        <p:spPr>
          <a:xfrm>
            <a:off x="1353312" y="4414520"/>
            <a:ext cx="9978847" cy="695452"/>
          </a:xfrm>
          <a:prstGeom prst="rect">
            <a:avLst/>
          </a:prstGeom>
          <a:noFill/>
          <a:ln/>
        </p:spPr>
        <p:txBody>
          <a:bodyPr wrap="square" lIns="0" tIns="0" rIns="0" bIns="0" rtlCol="0" anchor="t"/>
          <a:lstStyle/>
          <a:p>
            <a:pPr marL="177800" indent="-177800">
              <a:lnSpc>
                <a:spcPct val="114000"/>
              </a:lnSpc>
              <a:spcAft>
                <a:spcPts val="500"/>
              </a:spcAft>
              <a:buSzPct val="100000"/>
              <a:buChar char="•"/>
            </a:pPr>
            <a:r>
              <a:rPr lang="en-US" sz="1300" dirty="0">
                <a:solidFill>
                  <a:srgbClr val="2A2434"/>
                </a:solidFill>
                <a:latin typeface="Arial" pitchFamily="34" charset="0"/>
                <a:ea typeface="Arial" pitchFamily="34" charset="-122"/>
                <a:cs typeface="Arial" pitchFamily="34" charset="-120"/>
              </a:rPr>
              <a:t>Which controls have been tested in the last twelve months, by whom, and what changed as a result?</a:t>
            </a:r>
            <a:endParaRPr lang="en-US" sz="1300" dirty="0"/>
          </a:p>
          <a:p>
            <a:pPr marL="177800" indent="-177800">
              <a:lnSpc>
                <a:spcPct val="114000"/>
              </a:lnSpc>
              <a:spcAft>
                <a:spcPts val="500"/>
              </a:spcAft>
              <a:buSzPct val="100000"/>
              <a:buChar char="•"/>
            </a:pPr>
            <a:r>
              <a:rPr lang="en-US" sz="1300" dirty="0">
                <a:solidFill>
                  <a:srgbClr val="2A2434"/>
                </a:solidFill>
                <a:latin typeface="Arial" pitchFamily="34" charset="0"/>
                <a:ea typeface="Arial" pitchFamily="34" charset="-122"/>
                <a:cs typeface="Arial" pitchFamily="34" charset="-120"/>
              </a:rPr>
              <a:t>If the only answer is “we passed our audit,” you have compliance evidence, but not effectiveness evidence.</a:t>
            </a:r>
            <a:endParaRPr lang="en-US" sz="1300" dirty="0"/>
          </a:p>
        </p:txBody>
      </p:sp>
      <p:pic>
        <p:nvPicPr>
          <p:cNvPr id="16"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17" name="Text 14"/>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38</a:t>
            </a:r>
            <a:endParaRPr lang="en-US" sz="10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ARTICLE 21(2)(G)</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Cyber hygiene &amp; training</a:t>
            </a:r>
            <a:endParaRPr lang="en-US" sz="3000" dirty="0"/>
          </a:p>
        </p:txBody>
      </p:sp>
      <p:sp>
        <p:nvSpPr>
          <p:cNvPr id="4" name="Text 2"/>
          <p:cNvSpPr/>
          <p:nvPr/>
        </p:nvSpPr>
        <p:spPr>
          <a:xfrm>
            <a:off x="566928" y="1335024"/>
            <a:ext cx="11057839" cy="27432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“basic cyber hygiene practices and cybersecurity training”</a:t>
            </a:r>
            <a:endParaRPr lang="en-US" sz="1450" dirty="0"/>
          </a:p>
        </p:txBody>
      </p:sp>
      <p:sp>
        <p:nvSpPr>
          <p:cNvPr id="5" name="Shape 3"/>
          <p:cNvSpPr/>
          <p:nvPr/>
        </p:nvSpPr>
        <p:spPr>
          <a:xfrm>
            <a:off x="566928" y="1801368"/>
            <a:ext cx="5400904" cy="1753616"/>
          </a:xfrm>
          <a:prstGeom prst="roundRect">
            <a:avLst>
              <a:gd name="adj" fmla="val 3650"/>
            </a:avLst>
          </a:prstGeom>
          <a:solidFill>
            <a:srgbClr val="F5F2F7"/>
          </a:solidFill>
          <a:ln w="9525">
            <a:solidFill>
              <a:srgbClr val="E4DEEC"/>
            </a:solidFill>
            <a:prstDash val="solid"/>
          </a:ln>
        </p:spPr>
      </p:sp>
      <p:sp>
        <p:nvSpPr>
          <p:cNvPr id="6" name="Text 4"/>
          <p:cNvSpPr/>
          <p:nvPr/>
        </p:nvSpPr>
        <p:spPr>
          <a:xfrm>
            <a:off x="804672" y="2020824"/>
            <a:ext cx="4925416"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What it means</a:t>
            </a:r>
            <a:endParaRPr lang="en-US" sz="1500" dirty="0"/>
          </a:p>
        </p:txBody>
      </p:sp>
      <p:sp>
        <p:nvSpPr>
          <p:cNvPr id="7" name="Text 5"/>
          <p:cNvSpPr/>
          <p:nvPr/>
        </p:nvSpPr>
        <p:spPr>
          <a:xfrm>
            <a:off x="804672" y="2325624"/>
            <a:ext cx="4925416" cy="845312"/>
          </a:xfrm>
          <a:prstGeom prst="rect">
            <a:avLst/>
          </a:prstGeom>
          <a:noFill/>
          <a:ln/>
        </p:spPr>
        <p:txBody>
          <a:bodyPr wrap="square" lIns="0" tIns="0" rIns="0" bIns="0" rtlCol="0" anchor="t"/>
          <a:lstStyle/>
          <a:p>
            <a:pPr algn="l" indent="0" marL="0">
              <a:lnSpc>
                <a:spcPct val="112000"/>
              </a:lnSpc>
              <a:buNone/>
            </a:pPr>
            <a:r>
              <a:rPr lang="en-US" sz="1300" dirty="0">
                <a:solidFill>
                  <a:srgbClr val="6B6478"/>
                </a:solidFill>
                <a:latin typeface="Arial" pitchFamily="34" charset="0"/>
                <a:ea typeface="Arial" pitchFamily="34" charset="-122"/>
                <a:cs typeface="Arial" pitchFamily="34" charset="-120"/>
              </a:rPr>
              <a:t>Staff must follow fundamental security practices and receive appropriate training. Engineers, support and admins often hold privileged access, so weak hygiene raises the likelihood of incidents.</a:t>
            </a:r>
            <a:endParaRPr lang="en-US" sz="1300" dirty="0"/>
          </a:p>
        </p:txBody>
      </p:sp>
      <p:sp>
        <p:nvSpPr>
          <p:cNvPr id="8" name="Shape 6"/>
          <p:cNvSpPr/>
          <p:nvPr/>
        </p:nvSpPr>
        <p:spPr>
          <a:xfrm>
            <a:off x="6223864" y="1801368"/>
            <a:ext cx="5400904" cy="1753616"/>
          </a:xfrm>
          <a:prstGeom prst="roundRect">
            <a:avLst>
              <a:gd name="adj" fmla="val 3650"/>
            </a:avLst>
          </a:prstGeom>
          <a:solidFill>
            <a:srgbClr val="F5F2F7"/>
          </a:solidFill>
          <a:ln w="9525">
            <a:solidFill>
              <a:srgbClr val="E4DEEC"/>
            </a:solidFill>
            <a:prstDash val="solid"/>
          </a:ln>
        </p:spPr>
      </p:sp>
      <p:sp>
        <p:nvSpPr>
          <p:cNvPr id="9" name="Text 7"/>
          <p:cNvSpPr/>
          <p:nvPr/>
        </p:nvSpPr>
        <p:spPr>
          <a:xfrm>
            <a:off x="6461608" y="2020824"/>
            <a:ext cx="4925416"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What to have in place</a:t>
            </a:r>
            <a:endParaRPr lang="en-US" sz="1500" dirty="0"/>
          </a:p>
        </p:txBody>
      </p:sp>
      <p:sp>
        <p:nvSpPr>
          <p:cNvPr id="10" name="Text 8"/>
          <p:cNvSpPr/>
          <p:nvPr/>
        </p:nvSpPr>
        <p:spPr>
          <a:xfrm>
            <a:off x="6461608" y="2325624"/>
            <a:ext cx="4925416" cy="633984"/>
          </a:xfrm>
          <a:prstGeom prst="rect">
            <a:avLst/>
          </a:prstGeom>
          <a:noFill/>
          <a:ln/>
        </p:spPr>
        <p:txBody>
          <a:bodyPr wrap="square" lIns="0" tIns="0" rIns="0" bIns="0" rtlCol="0" anchor="t"/>
          <a:lstStyle/>
          <a:p>
            <a:pPr algn="l" indent="0" marL="0">
              <a:lnSpc>
                <a:spcPct val="112000"/>
              </a:lnSpc>
              <a:buNone/>
            </a:pPr>
            <a:r>
              <a:rPr lang="en-US" sz="1300" dirty="0">
                <a:solidFill>
                  <a:srgbClr val="6B6478"/>
                </a:solidFill>
                <a:latin typeface="Arial" pitchFamily="34" charset="0"/>
                <a:ea typeface="Arial" pitchFamily="34" charset="-122"/>
                <a:cs typeface="Arial" pitchFamily="34" charset="-120"/>
              </a:rPr>
              <a:t>Consistently applied hygiene (patching, access control, credential handling); role-appropriate training, especially for privileged engineering and support roles.</a:t>
            </a:r>
            <a:endParaRPr lang="en-US" sz="1300" dirty="0"/>
          </a:p>
        </p:txBody>
      </p:sp>
      <p:sp>
        <p:nvSpPr>
          <p:cNvPr id="11" name="Shape 9"/>
          <p:cNvSpPr/>
          <p:nvPr/>
        </p:nvSpPr>
        <p:spPr>
          <a:xfrm>
            <a:off x="566928" y="3829304"/>
            <a:ext cx="11057839" cy="1426972"/>
          </a:xfrm>
          <a:prstGeom prst="roundRect">
            <a:avLst>
              <a:gd name="adj" fmla="val 3845"/>
            </a:avLst>
          </a:prstGeom>
          <a:solidFill>
            <a:srgbClr val="FDEDE8"/>
          </a:solidFill>
          <a:ln w="9525">
            <a:solidFill>
              <a:srgbClr val="F6D3C6"/>
            </a:solidFill>
            <a:prstDash val="solid"/>
          </a:ln>
        </p:spPr>
      </p:sp>
      <p:sp>
        <p:nvSpPr>
          <p:cNvPr id="12" name="Shape 10"/>
          <p:cNvSpPr/>
          <p:nvPr/>
        </p:nvSpPr>
        <p:spPr>
          <a:xfrm>
            <a:off x="877824" y="4085336"/>
            <a:ext cx="310896" cy="310896"/>
          </a:xfrm>
          <a:prstGeom prst="ellipse">
            <a:avLst/>
          </a:prstGeom>
          <a:solidFill>
            <a:srgbClr val="F75A3C"/>
          </a:solidFill>
          <a:ln/>
        </p:spPr>
      </p:sp>
      <p:sp>
        <p:nvSpPr>
          <p:cNvPr id="13" name="Text 11"/>
          <p:cNvSpPr/>
          <p:nvPr/>
        </p:nvSpPr>
        <p:spPr>
          <a:xfrm>
            <a:off x="877824" y="4076192"/>
            <a:ext cx="310896" cy="310896"/>
          </a:xfrm>
          <a:prstGeom prst="rect">
            <a:avLst/>
          </a:prstGeom>
          <a:noFill/>
          <a:ln/>
        </p:spPr>
        <p:txBody>
          <a:bodyPr wrap="square" lIns="0" tIns="0" rIns="0" bIns="0" rtlCol="0" anchor="ctr"/>
          <a:lstStyle/>
          <a:p>
            <a:pPr algn="ctr" indent="0" marL="0">
              <a:buNone/>
            </a:pPr>
            <a:r>
              <a:rPr lang="en-US" sz="1900" b="1" dirty="0">
                <a:solidFill>
                  <a:srgbClr val="FFFFFF"/>
                </a:solidFill>
                <a:latin typeface="Arial" pitchFamily="34" charset="0"/>
                <a:ea typeface="Arial" pitchFamily="34" charset="-122"/>
                <a:cs typeface="Arial" pitchFamily="34" charset="-120"/>
              </a:rPr>
              <a:t>?</a:t>
            </a:r>
            <a:endParaRPr lang="en-US" sz="1900" dirty="0"/>
          </a:p>
        </p:txBody>
      </p:sp>
      <p:sp>
        <p:nvSpPr>
          <p:cNvPr id="14" name="Text 12"/>
          <p:cNvSpPr/>
          <p:nvPr/>
        </p:nvSpPr>
        <p:spPr>
          <a:xfrm>
            <a:off x="1353312" y="4085336"/>
            <a:ext cx="9978847" cy="274320"/>
          </a:xfrm>
          <a:prstGeom prst="rect">
            <a:avLst/>
          </a:prstGeom>
          <a:noFill/>
          <a:ln/>
        </p:spPr>
        <p:txBody>
          <a:bodyPr wrap="square" lIns="0" tIns="0" rIns="0" bIns="0" rtlCol="0" anchor="ctr"/>
          <a:lstStyle/>
          <a:p>
            <a:pPr indent="0" marL="0">
              <a:buNone/>
            </a:pPr>
            <a:r>
              <a:rPr lang="en-US" sz="1200" b="1" spc="150" kern="0" dirty="0">
                <a:solidFill>
                  <a:srgbClr val="F75A3C"/>
                </a:solidFill>
                <a:latin typeface="Arial" pitchFamily="34" charset="0"/>
                <a:ea typeface="Arial" pitchFamily="34" charset="-122"/>
                <a:cs typeface="Arial" pitchFamily="34" charset="-120"/>
              </a:rPr>
              <a:t>DISCUSSION</a:t>
            </a:r>
            <a:endParaRPr lang="en-US" sz="1200" dirty="0"/>
          </a:p>
        </p:txBody>
      </p:sp>
      <p:sp>
        <p:nvSpPr>
          <p:cNvPr id="15" name="Text 13"/>
          <p:cNvSpPr/>
          <p:nvPr/>
        </p:nvSpPr>
        <p:spPr>
          <a:xfrm>
            <a:off x="1353312" y="4414520"/>
            <a:ext cx="9978847" cy="695452"/>
          </a:xfrm>
          <a:prstGeom prst="rect">
            <a:avLst/>
          </a:prstGeom>
          <a:noFill/>
          <a:ln/>
        </p:spPr>
        <p:txBody>
          <a:bodyPr wrap="square" lIns="0" tIns="0" rIns="0" bIns="0" rtlCol="0" anchor="t"/>
          <a:lstStyle/>
          <a:p>
            <a:pPr marL="177800" indent="-177800">
              <a:lnSpc>
                <a:spcPct val="114000"/>
              </a:lnSpc>
              <a:spcAft>
                <a:spcPts val="500"/>
              </a:spcAft>
              <a:buSzPct val="100000"/>
              <a:buChar char="•"/>
            </a:pPr>
            <a:r>
              <a:rPr lang="en-US" sz="1300" dirty="0">
                <a:solidFill>
                  <a:srgbClr val="2A2434"/>
                </a:solidFill>
                <a:latin typeface="Arial" pitchFamily="34" charset="0"/>
                <a:ea typeface="Arial" pitchFamily="34" charset="-122"/>
                <a:cs typeface="Arial" pitchFamily="34" charset="-120"/>
              </a:rPr>
              <a:t>Is training tailored for engineers and support staff, or generic, and how often is it run and verified?</a:t>
            </a:r>
            <a:endParaRPr lang="en-US" sz="1300" dirty="0"/>
          </a:p>
          <a:p>
            <a:pPr marL="177800" indent="-177800">
              <a:lnSpc>
                <a:spcPct val="114000"/>
              </a:lnSpc>
              <a:spcAft>
                <a:spcPts val="500"/>
              </a:spcAft>
              <a:buSzPct val="100000"/>
              <a:buChar char="•"/>
            </a:pPr>
            <a:r>
              <a:rPr lang="en-US" sz="1300" dirty="0">
                <a:solidFill>
                  <a:srgbClr val="2A2434"/>
                </a:solidFill>
                <a:latin typeface="Arial" pitchFamily="34" charset="0"/>
                <a:ea typeface="Arial" pitchFamily="34" charset="-122"/>
                <a:cs typeface="Arial" pitchFamily="34" charset="-120"/>
              </a:rPr>
              <a:t>How do you verify that hygiene practices are actually followed in daily operations?</a:t>
            </a:r>
            <a:endParaRPr lang="en-US" sz="1300" dirty="0"/>
          </a:p>
        </p:txBody>
      </p:sp>
      <p:pic>
        <p:nvPicPr>
          <p:cNvPr id="16"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17" name="Text 14"/>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39</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270949"/>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THE EXPOSURE, IN NUMBERS</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FFFFFF"/>
                </a:solidFill>
                <a:latin typeface="Arial" pitchFamily="34" charset="0"/>
                <a:ea typeface="Arial" pitchFamily="34" charset="-122"/>
                <a:cs typeface="Arial" pitchFamily="34" charset="-120"/>
              </a:rPr>
              <a:t>What non-compliance can cost</a:t>
            </a:r>
            <a:endParaRPr lang="en-US" sz="3000" dirty="0"/>
          </a:p>
        </p:txBody>
      </p:sp>
      <p:sp>
        <p:nvSpPr>
          <p:cNvPr id="4" name="Text 2"/>
          <p:cNvSpPr/>
          <p:nvPr/>
        </p:nvSpPr>
        <p:spPr>
          <a:xfrm>
            <a:off x="566928" y="1335024"/>
            <a:ext cx="11057839" cy="478790"/>
          </a:xfrm>
          <a:prstGeom prst="rect">
            <a:avLst/>
          </a:prstGeom>
          <a:noFill/>
          <a:ln/>
        </p:spPr>
        <p:txBody>
          <a:bodyPr wrap="square" lIns="0" tIns="0" rIns="0" bIns="0" rtlCol="0" anchor="t"/>
          <a:lstStyle/>
          <a:p>
            <a:pPr algn="l" indent="0" marL="0">
              <a:lnSpc>
                <a:spcPct val="110000"/>
              </a:lnSpc>
              <a:buNone/>
            </a:pPr>
            <a:r>
              <a:rPr lang="en-US" sz="1450" dirty="0">
                <a:solidFill>
                  <a:srgbClr val="CFC6DC"/>
                </a:solidFill>
                <a:latin typeface="Arial" pitchFamily="34" charset="0"/>
                <a:ea typeface="Arial" pitchFamily="34" charset="-122"/>
                <a:cs typeface="Arial" pitchFamily="34" charset="-120"/>
              </a:rPr>
              <a:t>These are the ceilings set by the Directive. Member States may set them higher; several, including Germany, have.</a:t>
            </a:r>
            <a:endParaRPr lang="en-US" sz="1450" dirty="0"/>
          </a:p>
        </p:txBody>
      </p:sp>
      <p:sp>
        <p:nvSpPr>
          <p:cNvPr id="5" name="Shape 3"/>
          <p:cNvSpPr/>
          <p:nvPr/>
        </p:nvSpPr>
        <p:spPr>
          <a:xfrm>
            <a:off x="566928" y="2240280"/>
            <a:ext cx="2558720" cy="1982724"/>
          </a:xfrm>
          <a:prstGeom prst="roundRect">
            <a:avLst>
              <a:gd name="adj" fmla="val 3228"/>
            </a:avLst>
          </a:prstGeom>
          <a:solidFill>
            <a:srgbClr val="3A1E5C"/>
          </a:solidFill>
          <a:ln w="9525">
            <a:solidFill>
              <a:srgbClr val="5B3E7E"/>
            </a:solidFill>
            <a:prstDash val="solid"/>
          </a:ln>
        </p:spPr>
      </p:sp>
      <p:sp>
        <p:nvSpPr>
          <p:cNvPr id="6" name="Text 4"/>
          <p:cNvSpPr/>
          <p:nvPr/>
        </p:nvSpPr>
        <p:spPr>
          <a:xfrm>
            <a:off x="768096" y="2459736"/>
            <a:ext cx="2156384" cy="678180"/>
          </a:xfrm>
          <a:prstGeom prst="rect">
            <a:avLst/>
          </a:prstGeom>
          <a:noFill/>
          <a:ln/>
        </p:spPr>
        <p:txBody>
          <a:bodyPr wrap="square" lIns="0" tIns="0" rIns="0" bIns="0" rtlCol="0" anchor="t"/>
          <a:lstStyle/>
          <a:p>
            <a:pPr algn="l" indent="0" marL="0">
              <a:buNone/>
            </a:pPr>
            <a:r>
              <a:rPr lang="en-US" sz="4400" b="1" dirty="0">
                <a:solidFill>
                  <a:srgbClr val="F75A3C"/>
                </a:solidFill>
                <a:latin typeface="Arial" pitchFamily="34" charset="0"/>
                <a:ea typeface="Arial" pitchFamily="34" charset="-122"/>
                <a:cs typeface="Arial" pitchFamily="34" charset="-120"/>
              </a:rPr>
              <a:t>€10m</a:t>
            </a:r>
            <a:endParaRPr lang="en-US" sz="4400" dirty="0"/>
          </a:p>
        </p:txBody>
      </p:sp>
      <p:sp>
        <p:nvSpPr>
          <p:cNvPr id="7" name="Text 5"/>
          <p:cNvSpPr/>
          <p:nvPr/>
        </p:nvSpPr>
        <p:spPr>
          <a:xfrm>
            <a:off x="786384" y="3174492"/>
            <a:ext cx="2119808" cy="847344"/>
          </a:xfrm>
          <a:prstGeom prst="rect">
            <a:avLst/>
          </a:prstGeom>
          <a:noFill/>
          <a:ln/>
        </p:spPr>
        <p:txBody>
          <a:bodyPr wrap="square" lIns="0" tIns="0" rIns="0" bIns="0" rtlCol="0" anchor="t"/>
          <a:lstStyle/>
          <a:p>
            <a:pPr algn="l" indent="0" marL="0">
              <a:lnSpc>
                <a:spcPct val="114000"/>
              </a:lnSpc>
              <a:buNone/>
            </a:pPr>
            <a:r>
              <a:rPr lang="en-US" sz="1200" dirty="0">
                <a:solidFill>
                  <a:srgbClr val="CFC6DC"/>
                </a:solidFill>
                <a:latin typeface="Arial" pitchFamily="34" charset="0"/>
                <a:ea typeface="Arial" pitchFamily="34" charset="-122"/>
                <a:cs typeface="Arial" pitchFamily="34" charset="-120"/>
              </a:rPr>
              <a:t>or 2% of total worldwide annual turnover, whichever is higher, for essential entities</a:t>
            </a:r>
            <a:endParaRPr lang="en-US" sz="1200" dirty="0"/>
          </a:p>
        </p:txBody>
      </p:sp>
      <p:sp>
        <p:nvSpPr>
          <p:cNvPr id="8" name="Shape 6"/>
          <p:cNvSpPr/>
          <p:nvPr/>
        </p:nvSpPr>
        <p:spPr>
          <a:xfrm>
            <a:off x="3399968" y="2240280"/>
            <a:ext cx="2558720" cy="1982724"/>
          </a:xfrm>
          <a:prstGeom prst="roundRect">
            <a:avLst>
              <a:gd name="adj" fmla="val 3228"/>
            </a:avLst>
          </a:prstGeom>
          <a:solidFill>
            <a:srgbClr val="3A1E5C"/>
          </a:solidFill>
          <a:ln w="9525">
            <a:solidFill>
              <a:srgbClr val="5B3E7E"/>
            </a:solidFill>
            <a:prstDash val="solid"/>
          </a:ln>
        </p:spPr>
      </p:sp>
      <p:sp>
        <p:nvSpPr>
          <p:cNvPr id="9" name="Text 7"/>
          <p:cNvSpPr/>
          <p:nvPr/>
        </p:nvSpPr>
        <p:spPr>
          <a:xfrm>
            <a:off x="3601136" y="2459736"/>
            <a:ext cx="2156384" cy="678180"/>
          </a:xfrm>
          <a:prstGeom prst="rect">
            <a:avLst/>
          </a:prstGeom>
          <a:noFill/>
          <a:ln/>
        </p:spPr>
        <p:txBody>
          <a:bodyPr wrap="square" lIns="0" tIns="0" rIns="0" bIns="0" rtlCol="0" anchor="t"/>
          <a:lstStyle/>
          <a:p>
            <a:pPr algn="l" indent="0" marL="0">
              <a:buNone/>
            </a:pPr>
            <a:r>
              <a:rPr lang="en-US" sz="4400" b="1" dirty="0">
                <a:solidFill>
                  <a:srgbClr val="F75A3C"/>
                </a:solidFill>
                <a:latin typeface="Arial" pitchFamily="34" charset="0"/>
                <a:ea typeface="Arial" pitchFamily="34" charset="-122"/>
                <a:cs typeface="Arial" pitchFamily="34" charset="-120"/>
              </a:rPr>
              <a:t>€7m</a:t>
            </a:r>
            <a:endParaRPr lang="en-US" sz="4400" dirty="0"/>
          </a:p>
        </p:txBody>
      </p:sp>
      <p:sp>
        <p:nvSpPr>
          <p:cNvPr id="10" name="Text 8"/>
          <p:cNvSpPr/>
          <p:nvPr/>
        </p:nvSpPr>
        <p:spPr>
          <a:xfrm>
            <a:off x="3619424" y="3174492"/>
            <a:ext cx="2119808" cy="847344"/>
          </a:xfrm>
          <a:prstGeom prst="rect">
            <a:avLst/>
          </a:prstGeom>
          <a:noFill/>
          <a:ln/>
        </p:spPr>
        <p:txBody>
          <a:bodyPr wrap="square" lIns="0" tIns="0" rIns="0" bIns="0" rtlCol="0" anchor="t"/>
          <a:lstStyle/>
          <a:p>
            <a:pPr algn="l" indent="0" marL="0">
              <a:lnSpc>
                <a:spcPct val="114000"/>
              </a:lnSpc>
              <a:buNone/>
            </a:pPr>
            <a:r>
              <a:rPr lang="en-US" sz="1200" dirty="0">
                <a:solidFill>
                  <a:srgbClr val="CFC6DC"/>
                </a:solidFill>
                <a:latin typeface="Arial" pitchFamily="34" charset="0"/>
                <a:ea typeface="Arial" pitchFamily="34" charset="-122"/>
                <a:cs typeface="Arial" pitchFamily="34" charset="-120"/>
              </a:rPr>
              <a:t>or 1.4% of total worldwide annual turnover, whichever is higher, for important entities</a:t>
            </a:r>
            <a:endParaRPr lang="en-US" sz="1200" dirty="0"/>
          </a:p>
        </p:txBody>
      </p:sp>
      <p:sp>
        <p:nvSpPr>
          <p:cNvPr id="11" name="Shape 9"/>
          <p:cNvSpPr/>
          <p:nvPr/>
        </p:nvSpPr>
        <p:spPr>
          <a:xfrm>
            <a:off x="6233008" y="2240280"/>
            <a:ext cx="2558720" cy="1982724"/>
          </a:xfrm>
          <a:prstGeom prst="roundRect">
            <a:avLst>
              <a:gd name="adj" fmla="val 3228"/>
            </a:avLst>
          </a:prstGeom>
          <a:solidFill>
            <a:srgbClr val="3A1E5C"/>
          </a:solidFill>
          <a:ln w="9525">
            <a:solidFill>
              <a:srgbClr val="5B3E7E"/>
            </a:solidFill>
            <a:prstDash val="solid"/>
          </a:ln>
        </p:spPr>
      </p:sp>
      <p:sp>
        <p:nvSpPr>
          <p:cNvPr id="12" name="Text 10"/>
          <p:cNvSpPr/>
          <p:nvPr/>
        </p:nvSpPr>
        <p:spPr>
          <a:xfrm>
            <a:off x="6434176" y="2459736"/>
            <a:ext cx="2156384" cy="678180"/>
          </a:xfrm>
          <a:prstGeom prst="rect">
            <a:avLst/>
          </a:prstGeom>
          <a:noFill/>
          <a:ln/>
        </p:spPr>
        <p:txBody>
          <a:bodyPr wrap="square" lIns="0" tIns="0" rIns="0" bIns="0" rtlCol="0" anchor="t"/>
          <a:lstStyle/>
          <a:p>
            <a:pPr algn="l" indent="0" marL="0">
              <a:buNone/>
            </a:pPr>
            <a:r>
              <a:rPr lang="en-US" sz="4400" b="1" dirty="0">
                <a:solidFill>
                  <a:srgbClr val="F75A3C"/>
                </a:solidFill>
                <a:latin typeface="Arial" pitchFamily="34" charset="0"/>
                <a:ea typeface="Arial" pitchFamily="34" charset="-122"/>
                <a:cs typeface="Arial" pitchFamily="34" charset="-120"/>
              </a:rPr>
              <a:t>€500k</a:t>
            </a:r>
            <a:endParaRPr lang="en-US" sz="4400" dirty="0"/>
          </a:p>
        </p:txBody>
      </p:sp>
      <p:sp>
        <p:nvSpPr>
          <p:cNvPr id="13" name="Text 11"/>
          <p:cNvSpPr/>
          <p:nvPr/>
        </p:nvSpPr>
        <p:spPr>
          <a:xfrm>
            <a:off x="6452464" y="3174492"/>
            <a:ext cx="2119808" cy="847344"/>
          </a:xfrm>
          <a:prstGeom prst="rect">
            <a:avLst/>
          </a:prstGeom>
          <a:noFill/>
          <a:ln/>
        </p:spPr>
        <p:txBody>
          <a:bodyPr wrap="square" lIns="0" tIns="0" rIns="0" bIns="0" rtlCol="0" anchor="t"/>
          <a:lstStyle/>
          <a:p>
            <a:pPr algn="l" indent="0" marL="0">
              <a:lnSpc>
                <a:spcPct val="114000"/>
              </a:lnSpc>
              <a:buNone/>
            </a:pPr>
            <a:r>
              <a:rPr lang="en-US" sz="1200" dirty="0">
                <a:solidFill>
                  <a:srgbClr val="CFC6DC"/>
                </a:solidFill>
                <a:latin typeface="Arial" pitchFamily="34" charset="0"/>
                <a:ea typeface="Arial" pitchFamily="34" charset="-122"/>
                <a:cs typeface="Arial" pitchFamily="34" charset="-120"/>
              </a:rPr>
              <a:t>personal fines for individual managers under Germany's NIS2 implementing law</a:t>
            </a:r>
            <a:endParaRPr lang="en-US" sz="1200" dirty="0"/>
          </a:p>
        </p:txBody>
      </p:sp>
      <p:sp>
        <p:nvSpPr>
          <p:cNvPr id="14" name="Shape 12"/>
          <p:cNvSpPr/>
          <p:nvPr/>
        </p:nvSpPr>
        <p:spPr>
          <a:xfrm>
            <a:off x="9066047" y="2240280"/>
            <a:ext cx="2558720" cy="1982724"/>
          </a:xfrm>
          <a:prstGeom prst="roundRect">
            <a:avLst>
              <a:gd name="adj" fmla="val 3228"/>
            </a:avLst>
          </a:prstGeom>
          <a:solidFill>
            <a:srgbClr val="3A1E5C"/>
          </a:solidFill>
          <a:ln w="9525">
            <a:solidFill>
              <a:srgbClr val="5B3E7E"/>
            </a:solidFill>
            <a:prstDash val="solid"/>
          </a:ln>
        </p:spPr>
      </p:sp>
      <p:sp>
        <p:nvSpPr>
          <p:cNvPr id="15" name="Text 13"/>
          <p:cNvSpPr/>
          <p:nvPr/>
        </p:nvSpPr>
        <p:spPr>
          <a:xfrm>
            <a:off x="9267215" y="2459736"/>
            <a:ext cx="2156384" cy="678180"/>
          </a:xfrm>
          <a:prstGeom prst="rect">
            <a:avLst/>
          </a:prstGeom>
          <a:noFill/>
          <a:ln/>
        </p:spPr>
        <p:txBody>
          <a:bodyPr wrap="square" lIns="0" tIns="0" rIns="0" bIns="0" rtlCol="0" anchor="t"/>
          <a:lstStyle/>
          <a:p>
            <a:pPr algn="l" indent="0" marL="0">
              <a:buNone/>
            </a:pPr>
            <a:r>
              <a:rPr lang="en-US" sz="4400" b="1" dirty="0">
                <a:solidFill>
                  <a:srgbClr val="F75A3C"/>
                </a:solidFill>
                <a:latin typeface="Arial" pitchFamily="34" charset="0"/>
                <a:ea typeface="Arial" pitchFamily="34" charset="-122"/>
                <a:cs typeface="Arial" pitchFamily="34" charset="-120"/>
              </a:rPr>
              <a:t>Ban</a:t>
            </a:r>
            <a:endParaRPr lang="en-US" sz="4400" dirty="0"/>
          </a:p>
        </p:txBody>
      </p:sp>
      <p:sp>
        <p:nvSpPr>
          <p:cNvPr id="16" name="Text 14"/>
          <p:cNvSpPr/>
          <p:nvPr/>
        </p:nvSpPr>
        <p:spPr>
          <a:xfrm>
            <a:off x="9285503" y="3174492"/>
            <a:ext cx="2119808" cy="847344"/>
          </a:xfrm>
          <a:prstGeom prst="rect">
            <a:avLst/>
          </a:prstGeom>
          <a:noFill/>
          <a:ln/>
        </p:spPr>
        <p:txBody>
          <a:bodyPr wrap="square" lIns="0" tIns="0" rIns="0" bIns="0" rtlCol="0" anchor="t"/>
          <a:lstStyle/>
          <a:p>
            <a:pPr algn="l" indent="0" marL="0">
              <a:lnSpc>
                <a:spcPct val="114000"/>
              </a:lnSpc>
              <a:buNone/>
            </a:pPr>
            <a:r>
              <a:rPr lang="en-US" sz="1200" dirty="0">
                <a:solidFill>
                  <a:srgbClr val="CFC6DC"/>
                </a:solidFill>
                <a:latin typeface="Arial" pitchFamily="34" charset="0"/>
                <a:ea typeface="Arial" pitchFamily="34" charset="-122"/>
                <a:cs typeface="Arial" pitchFamily="34" charset="-120"/>
              </a:rPr>
              <a:t>temporary prohibition on managerial functions at CEO or legal-representative level</a:t>
            </a:r>
            <a:endParaRPr lang="en-US" sz="1200" dirty="0"/>
          </a:p>
        </p:txBody>
      </p:sp>
      <p:sp>
        <p:nvSpPr>
          <p:cNvPr id="17" name="Text 15"/>
          <p:cNvSpPr/>
          <p:nvPr/>
        </p:nvSpPr>
        <p:spPr>
          <a:xfrm>
            <a:off x="566928" y="4497324"/>
            <a:ext cx="11057839" cy="822960"/>
          </a:xfrm>
          <a:prstGeom prst="rect">
            <a:avLst/>
          </a:prstGeom>
          <a:noFill/>
          <a:ln/>
        </p:spPr>
        <p:txBody>
          <a:bodyPr wrap="square" lIns="0" tIns="0" rIns="0" bIns="0" rtlCol="0" anchor="t"/>
          <a:lstStyle/>
          <a:p>
            <a:pPr indent="0" marL="0">
              <a:lnSpc>
                <a:spcPct val="125000"/>
              </a:lnSpc>
              <a:buNone/>
            </a:pPr>
            <a:r>
              <a:rPr lang="en-US" sz="1350" dirty="0">
                <a:solidFill>
                  <a:srgbClr val="CFC6DC"/>
                </a:solidFill>
                <a:latin typeface="Arial" pitchFamily="34" charset="0"/>
                <a:ea typeface="Arial" pitchFamily="34" charset="-122"/>
                <a:cs typeface="Arial" pitchFamily="34" charset="-120"/>
              </a:rPr>
              <a:t>Fines are not the ceiling. Authorities may also issue binding instructions, order an audit at your expense, require public disclosure of the infringement, and, for essential entities, suspend a certification or authorisation the business depends on.</a:t>
            </a:r>
            <a:endParaRPr lang="en-US" sz="1350" dirty="0"/>
          </a:p>
        </p:txBody>
      </p:sp>
      <p:sp>
        <p:nvSpPr>
          <p:cNvPr id="18" name="Text 16"/>
          <p:cNvSpPr/>
          <p:nvPr/>
        </p:nvSpPr>
        <p:spPr>
          <a:xfrm>
            <a:off x="566928" y="5989320"/>
            <a:ext cx="11057839" cy="365760"/>
          </a:xfrm>
          <a:prstGeom prst="rect">
            <a:avLst/>
          </a:prstGeom>
          <a:noFill/>
          <a:ln/>
        </p:spPr>
        <p:txBody>
          <a:bodyPr wrap="square" lIns="0" tIns="0" rIns="0" bIns="0" rtlCol="0" anchor="t"/>
          <a:lstStyle/>
          <a:p>
            <a:pPr indent="0" marL="0">
              <a:buNone/>
            </a:pPr>
            <a:r>
              <a:rPr lang="en-US" sz="950" i="1" dirty="0">
                <a:solidFill>
                  <a:srgbClr val="9A8FB0"/>
                </a:solidFill>
                <a:latin typeface="Arial" pitchFamily="34" charset="0"/>
                <a:ea typeface="Arial" pitchFamily="34" charset="-122"/>
                <a:cs typeface="Arial" pitchFamily="34" charset="-120"/>
              </a:rPr>
              <a:t>Directive (EU) 2022/2555, Articles 32–34; German NIS2 implementing legislation. National ceilings and personal-liability provisions vary by Member State.</a:t>
            </a:r>
            <a:endParaRPr lang="en-US" sz="950" dirty="0"/>
          </a:p>
        </p:txBody>
      </p:sp>
      <p:pic>
        <p:nvPicPr>
          <p:cNvPr id="20" name="Image 0" descr="/home/claude/logo1.png">    </p:cNvPr>
          <p:cNvPicPr>
            <a:picLocks noChangeAspect="1"/>
          </p:cNvPicPr>
          <p:nvPr/>
        </p:nvPicPr>
        <p:blipFill>
          <a:blip r:embed="rId1"/>
          <a:stretch>
            <a:fillRect/>
          </a:stretch>
        </p:blipFill>
        <p:spPr>
          <a:xfrm>
            <a:off x="10545775" y="6382512"/>
            <a:ext cx="1078992" cy="258350"/>
          </a:xfrm>
          <a:prstGeom prst="rect">
            <a:avLst/>
          </a:prstGeom>
        </p:spPr>
      </p:pic>
      <p:sp>
        <p:nvSpPr>
          <p:cNvPr id="21" name="Text 17"/>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9A8FB0"/>
                </a:solidFill>
                <a:latin typeface="Arial" pitchFamily="34" charset="0"/>
                <a:ea typeface="Arial" pitchFamily="34" charset="-122"/>
                <a:cs typeface="Arial" pitchFamily="34" charset="-120"/>
              </a:rPr>
              <a:t>4</a:t>
            </a:r>
            <a:endParaRPr lang="en-US" sz="10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ARTICLE 21(2)(H)</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Cryptography &amp; encryption</a:t>
            </a:r>
            <a:endParaRPr lang="en-US" sz="3000" dirty="0"/>
          </a:p>
        </p:txBody>
      </p:sp>
      <p:sp>
        <p:nvSpPr>
          <p:cNvPr id="4" name="Text 2"/>
          <p:cNvSpPr/>
          <p:nvPr/>
        </p:nvSpPr>
        <p:spPr>
          <a:xfrm>
            <a:off x="566928" y="1335024"/>
            <a:ext cx="11057839" cy="27432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“policies and procedures regarding the use of cryptography and, where appropriate, encryption”</a:t>
            </a:r>
            <a:endParaRPr lang="en-US" sz="1450" dirty="0"/>
          </a:p>
        </p:txBody>
      </p:sp>
      <p:sp>
        <p:nvSpPr>
          <p:cNvPr id="5" name="Shape 3"/>
          <p:cNvSpPr/>
          <p:nvPr/>
        </p:nvSpPr>
        <p:spPr>
          <a:xfrm>
            <a:off x="566928" y="1801368"/>
            <a:ext cx="5400904" cy="1753616"/>
          </a:xfrm>
          <a:prstGeom prst="roundRect">
            <a:avLst>
              <a:gd name="adj" fmla="val 3650"/>
            </a:avLst>
          </a:prstGeom>
          <a:solidFill>
            <a:srgbClr val="F5F2F7"/>
          </a:solidFill>
          <a:ln w="9525">
            <a:solidFill>
              <a:srgbClr val="E4DEEC"/>
            </a:solidFill>
            <a:prstDash val="solid"/>
          </a:ln>
        </p:spPr>
      </p:sp>
      <p:sp>
        <p:nvSpPr>
          <p:cNvPr id="6" name="Text 4"/>
          <p:cNvSpPr/>
          <p:nvPr/>
        </p:nvSpPr>
        <p:spPr>
          <a:xfrm>
            <a:off x="804672" y="2020824"/>
            <a:ext cx="4925416"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What it means</a:t>
            </a:r>
            <a:endParaRPr lang="en-US" sz="1500" dirty="0"/>
          </a:p>
        </p:txBody>
      </p:sp>
      <p:sp>
        <p:nvSpPr>
          <p:cNvPr id="7" name="Text 5"/>
          <p:cNvSpPr/>
          <p:nvPr/>
        </p:nvSpPr>
        <p:spPr>
          <a:xfrm>
            <a:off x="804672" y="2325624"/>
            <a:ext cx="4925416" cy="845312"/>
          </a:xfrm>
          <a:prstGeom prst="rect">
            <a:avLst/>
          </a:prstGeom>
          <a:noFill/>
          <a:ln/>
        </p:spPr>
        <p:txBody>
          <a:bodyPr wrap="square" lIns="0" tIns="0" rIns="0" bIns="0" rtlCol="0" anchor="t"/>
          <a:lstStyle/>
          <a:p>
            <a:pPr algn="l" indent="0" marL="0">
              <a:lnSpc>
                <a:spcPct val="112000"/>
              </a:lnSpc>
              <a:buNone/>
            </a:pPr>
            <a:r>
              <a:rPr lang="en-US" sz="1300" dirty="0">
                <a:solidFill>
                  <a:srgbClr val="6B6478"/>
                </a:solidFill>
                <a:latin typeface="Arial" pitchFamily="34" charset="0"/>
                <a:ea typeface="Arial" pitchFamily="34" charset="-122"/>
                <a:cs typeface="Arial" pitchFamily="34" charset="-120"/>
              </a:rPr>
              <a:t>Define and apply appropriate cryptographic controls. Weak encryption or unmanaged keys undermine trust and regulatory confidence, especially where you process operational data or credentials.</a:t>
            </a:r>
            <a:endParaRPr lang="en-US" sz="1300" dirty="0"/>
          </a:p>
        </p:txBody>
      </p:sp>
      <p:sp>
        <p:nvSpPr>
          <p:cNvPr id="8" name="Shape 6"/>
          <p:cNvSpPr/>
          <p:nvPr/>
        </p:nvSpPr>
        <p:spPr>
          <a:xfrm>
            <a:off x="6223864" y="1801368"/>
            <a:ext cx="5400904" cy="1753616"/>
          </a:xfrm>
          <a:prstGeom prst="roundRect">
            <a:avLst>
              <a:gd name="adj" fmla="val 3650"/>
            </a:avLst>
          </a:prstGeom>
          <a:solidFill>
            <a:srgbClr val="F5F2F7"/>
          </a:solidFill>
          <a:ln w="9525">
            <a:solidFill>
              <a:srgbClr val="E4DEEC"/>
            </a:solidFill>
            <a:prstDash val="solid"/>
          </a:ln>
        </p:spPr>
      </p:sp>
      <p:sp>
        <p:nvSpPr>
          <p:cNvPr id="9" name="Text 7"/>
          <p:cNvSpPr/>
          <p:nvPr/>
        </p:nvSpPr>
        <p:spPr>
          <a:xfrm>
            <a:off x="6461608" y="2020824"/>
            <a:ext cx="4925416"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What to have in place</a:t>
            </a:r>
            <a:endParaRPr lang="en-US" sz="1500" dirty="0"/>
          </a:p>
        </p:txBody>
      </p:sp>
      <p:sp>
        <p:nvSpPr>
          <p:cNvPr id="10" name="Text 8"/>
          <p:cNvSpPr/>
          <p:nvPr/>
        </p:nvSpPr>
        <p:spPr>
          <a:xfrm>
            <a:off x="6461608" y="2325624"/>
            <a:ext cx="4925416" cy="633984"/>
          </a:xfrm>
          <a:prstGeom prst="rect">
            <a:avLst/>
          </a:prstGeom>
          <a:noFill/>
          <a:ln/>
        </p:spPr>
        <p:txBody>
          <a:bodyPr wrap="square" lIns="0" tIns="0" rIns="0" bIns="0" rtlCol="0" anchor="t"/>
          <a:lstStyle/>
          <a:p>
            <a:pPr algn="l" indent="0" marL="0">
              <a:lnSpc>
                <a:spcPct val="112000"/>
              </a:lnSpc>
              <a:buNone/>
            </a:pPr>
            <a:r>
              <a:rPr lang="en-US" sz="1300" dirty="0">
                <a:solidFill>
                  <a:srgbClr val="6B6478"/>
                </a:solidFill>
                <a:latin typeface="Arial" pitchFamily="34" charset="0"/>
                <a:ea typeface="Arial" pitchFamily="34" charset="-122"/>
                <a:cs typeface="Arial" pitchFamily="34" charset="-120"/>
              </a:rPr>
              <a:t>A map of where cryptography is relied upon; documented standards, key management and lifecycle controls, reviewed and updated regularly.</a:t>
            </a:r>
            <a:endParaRPr lang="en-US" sz="1300" dirty="0"/>
          </a:p>
        </p:txBody>
      </p:sp>
      <p:sp>
        <p:nvSpPr>
          <p:cNvPr id="11" name="Shape 9"/>
          <p:cNvSpPr/>
          <p:nvPr/>
        </p:nvSpPr>
        <p:spPr>
          <a:xfrm>
            <a:off x="566928" y="3829304"/>
            <a:ext cx="11057839" cy="1628394"/>
          </a:xfrm>
          <a:prstGeom prst="roundRect">
            <a:avLst>
              <a:gd name="adj" fmla="val 3369"/>
            </a:avLst>
          </a:prstGeom>
          <a:solidFill>
            <a:srgbClr val="FDEDE8"/>
          </a:solidFill>
          <a:ln w="9525">
            <a:solidFill>
              <a:srgbClr val="F6D3C6"/>
            </a:solidFill>
            <a:prstDash val="solid"/>
          </a:ln>
        </p:spPr>
      </p:sp>
      <p:sp>
        <p:nvSpPr>
          <p:cNvPr id="12" name="Shape 10"/>
          <p:cNvSpPr/>
          <p:nvPr/>
        </p:nvSpPr>
        <p:spPr>
          <a:xfrm>
            <a:off x="877824" y="4085336"/>
            <a:ext cx="310896" cy="310896"/>
          </a:xfrm>
          <a:prstGeom prst="ellipse">
            <a:avLst/>
          </a:prstGeom>
          <a:solidFill>
            <a:srgbClr val="F75A3C"/>
          </a:solidFill>
          <a:ln/>
        </p:spPr>
      </p:sp>
      <p:sp>
        <p:nvSpPr>
          <p:cNvPr id="13" name="Text 11"/>
          <p:cNvSpPr/>
          <p:nvPr/>
        </p:nvSpPr>
        <p:spPr>
          <a:xfrm>
            <a:off x="877824" y="4076192"/>
            <a:ext cx="310896" cy="310896"/>
          </a:xfrm>
          <a:prstGeom prst="rect">
            <a:avLst/>
          </a:prstGeom>
          <a:noFill/>
          <a:ln/>
        </p:spPr>
        <p:txBody>
          <a:bodyPr wrap="square" lIns="0" tIns="0" rIns="0" bIns="0" rtlCol="0" anchor="ctr"/>
          <a:lstStyle/>
          <a:p>
            <a:pPr algn="ctr" indent="0" marL="0">
              <a:buNone/>
            </a:pPr>
            <a:r>
              <a:rPr lang="en-US" sz="1900" b="1" dirty="0">
                <a:solidFill>
                  <a:srgbClr val="FFFFFF"/>
                </a:solidFill>
                <a:latin typeface="Arial" pitchFamily="34" charset="0"/>
                <a:ea typeface="Arial" pitchFamily="34" charset="-122"/>
                <a:cs typeface="Arial" pitchFamily="34" charset="-120"/>
              </a:rPr>
              <a:t>?</a:t>
            </a:r>
            <a:endParaRPr lang="en-US" sz="1900" dirty="0"/>
          </a:p>
        </p:txBody>
      </p:sp>
      <p:sp>
        <p:nvSpPr>
          <p:cNvPr id="14" name="Text 12"/>
          <p:cNvSpPr/>
          <p:nvPr/>
        </p:nvSpPr>
        <p:spPr>
          <a:xfrm>
            <a:off x="1353312" y="4085336"/>
            <a:ext cx="9978847" cy="274320"/>
          </a:xfrm>
          <a:prstGeom prst="rect">
            <a:avLst/>
          </a:prstGeom>
          <a:noFill/>
          <a:ln/>
        </p:spPr>
        <p:txBody>
          <a:bodyPr wrap="square" lIns="0" tIns="0" rIns="0" bIns="0" rtlCol="0" anchor="ctr"/>
          <a:lstStyle/>
          <a:p>
            <a:pPr indent="0" marL="0">
              <a:buNone/>
            </a:pPr>
            <a:r>
              <a:rPr lang="en-US" sz="1200" b="1" spc="150" kern="0" dirty="0">
                <a:solidFill>
                  <a:srgbClr val="F75A3C"/>
                </a:solidFill>
                <a:latin typeface="Arial" pitchFamily="34" charset="0"/>
                <a:ea typeface="Arial" pitchFamily="34" charset="-122"/>
                <a:cs typeface="Arial" pitchFamily="34" charset="-120"/>
              </a:rPr>
              <a:t>DISCUSSION</a:t>
            </a:r>
            <a:endParaRPr lang="en-US" sz="1200" dirty="0"/>
          </a:p>
        </p:txBody>
      </p:sp>
      <p:sp>
        <p:nvSpPr>
          <p:cNvPr id="15" name="Text 13"/>
          <p:cNvSpPr/>
          <p:nvPr/>
        </p:nvSpPr>
        <p:spPr>
          <a:xfrm>
            <a:off x="1353312" y="4414520"/>
            <a:ext cx="9978847" cy="896874"/>
          </a:xfrm>
          <a:prstGeom prst="rect">
            <a:avLst/>
          </a:prstGeom>
          <a:noFill/>
          <a:ln/>
        </p:spPr>
        <p:txBody>
          <a:bodyPr wrap="square" lIns="0" tIns="0" rIns="0" bIns="0" rtlCol="0" anchor="t"/>
          <a:lstStyle/>
          <a:p>
            <a:pPr marL="177800" indent="-177800">
              <a:lnSpc>
                <a:spcPct val="114000"/>
              </a:lnSpc>
              <a:spcAft>
                <a:spcPts val="500"/>
              </a:spcAft>
              <a:buSzPct val="100000"/>
              <a:buChar char="•"/>
            </a:pPr>
            <a:r>
              <a:rPr lang="en-US" sz="1300" dirty="0">
                <a:solidFill>
                  <a:srgbClr val="2A2434"/>
                </a:solidFill>
                <a:latin typeface="Arial" pitchFamily="34" charset="0"/>
                <a:ea typeface="Arial" pitchFamily="34" charset="-122"/>
                <a:cs typeface="Arial" pitchFamily="34" charset="-120"/>
              </a:rPr>
              <a:t>Who owns and manages cryptographic keys for deployed solutions?</a:t>
            </a:r>
            <a:endParaRPr lang="en-US" sz="1300" dirty="0"/>
          </a:p>
          <a:p>
            <a:pPr marL="177800" indent="-177800">
              <a:lnSpc>
                <a:spcPct val="114000"/>
              </a:lnSpc>
              <a:spcAft>
                <a:spcPts val="500"/>
              </a:spcAft>
              <a:buSzPct val="100000"/>
              <a:buChar char="•"/>
            </a:pPr>
            <a:r>
              <a:rPr lang="en-US" sz="1300" dirty="0">
                <a:solidFill>
                  <a:srgbClr val="2A2434"/>
                </a:solidFill>
                <a:latin typeface="Arial" pitchFamily="34" charset="0"/>
                <a:ea typeface="Arial" pitchFamily="34" charset="-122"/>
                <a:cs typeface="Arial" pitchFamily="34" charset="-120"/>
              </a:rPr>
              <a:t>Are legacy protocols or algorithms still in use, and how often are standards and key management reviewed and documented?</a:t>
            </a:r>
            <a:endParaRPr lang="en-US" sz="1300" dirty="0"/>
          </a:p>
        </p:txBody>
      </p:sp>
      <p:pic>
        <p:nvPicPr>
          <p:cNvPr id="16"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17" name="Text 14"/>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40</a:t>
            </a:r>
            <a:endParaRPr lang="en-US" sz="10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ARTICLE 21(2)(I)</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HR security, access control &amp; asset management</a:t>
            </a:r>
            <a:endParaRPr lang="en-US" sz="3000" dirty="0"/>
          </a:p>
        </p:txBody>
      </p:sp>
      <p:sp>
        <p:nvSpPr>
          <p:cNvPr id="4" name="Text 2"/>
          <p:cNvSpPr/>
          <p:nvPr/>
        </p:nvSpPr>
        <p:spPr>
          <a:xfrm>
            <a:off x="566928" y="1335024"/>
            <a:ext cx="11057839" cy="27432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“human resources security, access control policies and asset management”</a:t>
            </a:r>
            <a:endParaRPr lang="en-US" sz="1450" dirty="0"/>
          </a:p>
        </p:txBody>
      </p:sp>
      <p:sp>
        <p:nvSpPr>
          <p:cNvPr id="5" name="Shape 3"/>
          <p:cNvSpPr/>
          <p:nvPr/>
        </p:nvSpPr>
        <p:spPr>
          <a:xfrm>
            <a:off x="566928" y="1801368"/>
            <a:ext cx="5400904" cy="1753616"/>
          </a:xfrm>
          <a:prstGeom prst="roundRect">
            <a:avLst>
              <a:gd name="adj" fmla="val 3650"/>
            </a:avLst>
          </a:prstGeom>
          <a:solidFill>
            <a:srgbClr val="F5F2F7"/>
          </a:solidFill>
          <a:ln w="9525">
            <a:solidFill>
              <a:srgbClr val="E4DEEC"/>
            </a:solidFill>
            <a:prstDash val="solid"/>
          </a:ln>
        </p:spPr>
      </p:sp>
      <p:sp>
        <p:nvSpPr>
          <p:cNvPr id="6" name="Text 4"/>
          <p:cNvSpPr/>
          <p:nvPr/>
        </p:nvSpPr>
        <p:spPr>
          <a:xfrm>
            <a:off x="804672" y="2020824"/>
            <a:ext cx="4925416"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What it means</a:t>
            </a:r>
            <a:endParaRPr lang="en-US" sz="1500" dirty="0"/>
          </a:p>
        </p:txBody>
      </p:sp>
      <p:sp>
        <p:nvSpPr>
          <p:cNvPr id="7" name="Text 5"/>
          <p:cNvSpPr/>
          <p:nvPr/>
        </p:nvSpPr>
        <p:spPr>
          <a:xfrm>
            <a:off x="804672" y="2325624"/>
            <a:ext cx="4925416" cy="845312"/>
          </a:xfrm>
          <a:prstGeom prst="rect">
            <a:avLst/>
          </a:prstGeom>
          <a:noFill/>
          <a:ln/>
        </p:spPr>
        <p:txBody>
          <a:bodyPr wrap="square" lIns="0" tIns="0" rIns="0" bIns="0" rtlCol="0" anchor="t"/>
          <a:lstStyle/>
          <a:p>
            <a:pPr algn="l" indent="0" marL="0">
              <a:lnSpc>
                <a:spcPct val="112000"/>
              </a:lnSpc>
              <a:buNone/>
            </a:pPr>
            <a:r>
              <a:rPr lang="en-US" sz="1300" dirty="0">
                <a:solidFill>
                  <a:srgbClr val="6B6478"/>
                </a:solidFill>
                <a:latin typeface="Arial" pitchFamily="34" charset="0"/>
                <a:ea typeface="Arial" pitchFamily="34" charset="-122"/>
                <a:cs typeface="Arial" pitchFamily="34" charset="-120"/>
              </a:rPr>
              <a:t>Control who has access, ensure staff are trustworthy and appropriately managed, and maintain an inventory of relevant assets, particularly where staff hold remote or privileged access to customer environments.</a:t>
            </a:r>
            <a:endParaRPr lang="en-US" sz="1300" dirty="0"/>
          </a:p>
        </p:txBody>
      </p:sp>
      <p:sp>
        <p:nvSpPr>
          <p:cNvPr id="8" name="Shape 6"/>
          <p:cNvSpPr/>
          <p:nvPr/>
        </p:nvSpPr>
        <p:spPr>
          <a:xfrm>
            <a:off x="6223864" y="1801368"/>
            <a:ext cx="5400904" cy="1753616"/>
          </a:xfrm>
          <a:prstGeom prst="roundRect">
            <a:avLst>
              <a:gd name="adj" fmla="val 3650"/>
            </a:avLst>
          </a:prstGeom>
          <a:solidFill>
            <a:srgbClr val="F5F2F7"/>
          </a:solidFill>
          <a:ln w="9525">
            <a:solidFill>
              <a:srgbClr val="E4DEEC"/>
            </a:solidFill>
            <a:prstDash val="solid"/>
          </a:ln>
        </p:spPr>
      </p:sp>
      <p:sp>
        <p:nvSpPr>
          <p:cNvPr id="9" name="Text 7"/>
          <p:cNvSpPr/>
          <p:nvPr/>
        </p:nvSpPr>
        <p:spPr>
          <a:xfrm>
            <a:off x="6461608" y="2020824"/>
            <a:ext cx="4925416"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What to have in place</a:t>
            </a:r>
            <a:endParaRPr lang="en-US" sz="1500" dirty="0"/>
          </a:p>
        </p:txBody>
      </p:sp>
      <p:sp>
        <p:nvSpPr>
          <p:cNvPr id="10" name="Text 8"/>
          <p:cNvSpPr/>
          <p:nvPr/>
        </p:nvSpPr>
        <p:spPr>
          <a:xfrm>
            <a:off x="6461608" y="2325624"/>
            <a:ext cx="4925416" cy="633984"/>
          </a:xfrm>
          <a:prstGeom prst="rect">
            <a:avLst/>
          </a:prstGeom>
          <a:noFill/>
          <a:ln/>
        </p:spPr>
        <p:txBody>
          <a:bodyPr wrap="square" lIns="0" tIns="0" rIns="0" bIns="0" rtlCol="0" anchor="t"/>
          <a:lstStyle/>
          <a:p>
            <a:pPr algn="l" indent="0" marL="0">
              <a:lnSpc>
                <a:spcPct val="112000"/>
              </a:lnSpc>
              <a:buNone/>
            </a:pPr>
            <a:r>
              <a:rPr lang="en-US" sz="1300" dirty="0">
                <a:solidFill>
                  <a:srgbClr val="6B6478"/>
                </a:solidFill>
                <a:latin typeface="Arial" pitchFamily="34" charset="0"/>
                <a:ea typeface="Arial" pitchFamily="34" charset="-122"/>
                <a:cs typeface="Arial" pitchFamily="34" charset="-120"/>
              </a:rPr>
              <a:t>Access that is limited, approved, logged and revoked on exit; a clear boundary for “assets in scope”; an inventory that reflects reality, not last year's estate.</a:t>
            </a:r>
            <a:endParaRPr lang="en-US" sz="1300" dirty="0"/>
          </a:p>
        </p:txBody>
      </p:sp>
      <p:sp>
        <p:nvSpPr>
          <p:cNvPr id="11" name="Shape 9"/>
          <p:cNvSpPr/>
          <p:nvPr/>
        </p:nvSpPr>
        <p:spPr>
          <a:xfrm>
            <a:off x="566928" y="3829304"/>
            <a:ext cx="11057839" cy="1426972"/>
          </a:xfrm>
          <a:prstGeom prst="roundRect">
            <a:avLst>
              <a:gd name="adj" fmla="val 3845"/>
            </a:avLst>
          </a:prstGeom>
          <a:solidFill>
            <a:srgbClr val="FDEDE8"/>
          </a:solidFill>
          <a:ln w="9525">
            <a:solidFill>
              <a:srgbClr val="F6D3C6"/>
            </a:solidFill>
            <a:prstDash val="solid"/>
          </a:ln>
        </p:spPr>
      </p:sp>
      <p:sp>
        <p:nvSpPr>
          <p:cNvPr id="12" name="Shape 10"/>
          <p:cNvSpPr/>
          <p:nvPr/>
        </p:nvSpPr>
        <p:spPr>
          <a:xfrm>
            <a:off x="877824" y="4085336"/>
            <a:ext cx="310896" cy="310896"/>
          </a:xfrm>
          <a:prstGeom prst="ellipse">
            <a:avLst/>
          </a:prstGeom>
          <a:solidFill>
            <a:srgbClr val="F75A3C"/>
          </a:solidFill>
          <a:ln/>
        </p:spPr>
      </p:sp>
      <p:sp>
        <p:nvSpPr>
          <p:cNvPr id="13" name="Text 11"/>
          <p:cNvSpPr/>
          <p:nvPr/>
        </p:nvSpPr>
        <p:spPr>
          <a:xfrm>
            <a:off x="877824" y="4076192"/>
            <a:ext cx="310896" cy="310896"/>
          </a:xfrm>
          <a:prstGeom prst="rect">
            <a:avLst/>
          </a:prstGeom>
          <a:noFill/>
          <a:ln/>
        </p:spPr>
        <p:txBody>
          <a:bodyPr wrap="square" lIns="0" tIns="0" rIns="0" bIns="0" rtlCol="0" anchor="ctr"/>
          <a:lstStyle/>
          <a:p>
            <a:pPr algn="ctr" indent="0" marL="0">
              <a:buNone/>
            </a:pPr>
            <a:r>
              <a:rPr lang="en-US" sz="1900" b="1" dirty="0">
                <a:solidFill>
                  <a:srgbClr val="FFFFFF"/>
                </a:solidFill>
                <a:latin typeface="Arial" pitchFamily="34" charset="0"/>
                <a:ea typeface="Arial" pitchFamily="34" charset="-122"/>
                <a:cs typeface="Arial" pitchFamily="34" charset="-120"/>
              </a:rPr>
              <a:t>?</a:t>
            </a:r>
            <a:endParaRPr lang="en-US" sz="1900" dirty="0"/>
          </a:p>
        </p:txBody>
      </p:sp>
      <p:sp>
        <p:nvSpPr>
          <p:cNvPr id="14" name="Text 12"/>
          <p:cNvSpPr/>
          <p:nvPr/>
        </p:nvSpPr>
        <p:spPr>
          <a:xfrm>
            <a:off x="1353312" y="4085336"/>
            <a:ext cx="9978847" cy="274320"/>
          </a:xfrm>
          <a:prstGeom prst="rect">
            <a:avLst/>
          </a:prstGeom>
          <a:noFill/>
          <a:ln/>
        </p:spPr>
        <p:txBody>
          <a:bodyPr wrap="square" lIns="0" tIns="0" rIns="0" bIns="0" rtlCol="0" anchor="ctr"/>
          <a:lstStyle/>
          <a:p>
            <a:pPr indent="0" marL="0">
              <a:buNone/>
            </a:pPr>
            <a:r>
              <a:rPr lang="en-US" sz="1200" b="1" spc="150" kern="0" dirty="0">
                <a:solidFill>
                  <a:srgbClr val="F75A3C"/>
                </a:solidFill>
                <a:latin typeface="Arial" pitchFamily="34" charset="0"/>
                <a:ea typeface="Arial" pitchFamily="34" charset="-122"/>
                <a:cs typeface="Arial" pitchFamily="34" charset="-120"/>
              </a:rPr>
              <a:t>DISCUSSION</a:t>
            </a:r>
            <a:endParaRPr lang="en-US" sz="1200" dirty="0"/>
          </a:p>
        </p:txBody>
      </p:sp>
      <p:sp>
        <p:nvSpPr>
          <p:cNvPr id="15" name="Text 13"/>
          <p:cNvSpPr/>
          <p:nvPr/>
        </p:nvSpPr>
        <p:spPr>
          <a:xfrm>
            <a:off x="1353312" y="4414520"/>
            <a:ext cx="9978847" cy="695452"/>
          </a:xfrm>
          <a:prstGeom prst="rect">
            <a:avLst/>
          </a:prstGeom>
          <a:noFill/>
          <a:ln/>
        </p:spPr>
        <p:txBody>
          <a:bodyPr wrap="square" lIns="0" tIns="0" rIns="0" bIns="0" rtlCol="0" anchor="t"/>
          <a:lstStyle/>
          <a:p>
            <a:pPr marL="177800" indent="-177800">
              <a:lnSpc>
                <a:spcPct val="114000"/>
              </a:lnSpc>
              <a:spcAft>
                <a:spcPts val="500"/>
              </a:spcAft>
              <a:buSzPct val="100000"/>
              <a:buChar char="•"/>
            </a:pPr>
            <a:r>
              <a:rPr lang="en-US" sz="1300" dirty="0">
                <a:solidFill>
                  <a:srgbClr val="2A2434"/>
                </a:solidFill>
                <a:latin typeface="Arial" pitchFamily="34" charset="0"/>
                <a:ea typeface="Arial" pitchFamily="34" charset="-122"/>
                <a:cs typeface="Arial" pitchFamily="34" charset="-120"/>
              </a:rPr>
              <a:t>How is privileged access approved and reviewed?</a:t>
            </a:r>
            <a:endParaRPr lang="en-US" sz="1300" dirty="0"/>
          </a:p>
          <a:p>
            <a:pPr marL="177800" indent="-177800">
              <a:lnSpc>
                <a:spcPct val="114000"/>
              </a:lnSpc>
              <a:spcAft>
                <a:spcPts val="500"/>
              </a:spcAft>
              <a:buSzPct val="100000"/>
              <a:buChar char="•"/>
            </a:pPr>
            <a:r>
              <a:rPr lang="en-US" sz="1300" dirty="0">
                <a:solidFill>
                  <a:srgbClr val="2A2434"/>
                </a:solidFill>
                <a:latin typeface="Arial" pitchFamily="34" charset="0"/>
                <a:ea typeface="Arial" pitchFamily="34" charset="-122"/>
                <a:cs typeface="Arial" pitchFamily="34" charset="-120"/>
              </a:rPr>
              <a:t>Is there a clear boundary for the assets in scope for the services you deliver?</a:t>
            </a:r>
            <a:endParaRPr lang="en-US" sz="1300" dirty="0"/>
          </a:p>
        </p:txBody>
      </p:sp>
      <p:pic>
        <p:nvPicPr>
          <p:cNvPr id="16"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17" name="Text 14"/>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41</a:t>
            </a:r>
            <a:endParaRPr lang="en-US" sz="10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ARTICLE 21(2)(J)</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Multi-factor authentication &amp; secure communications</a:t>
            </a:r>
            <a:endParaRPr lang="en-US" sz="3000" dirty="0"/>
          </a:p>
        </p:txBody>
      </p:sp>
      <p:sp>
        <p:nvSpPr>
          <p:cNvPr id="4" name="Text 2"/>
          <p:cNvSpPr/>
          <p:nvPr/>
        </p:nvSpPr>
        <p:spPr>
          <a:xfrm>
            <a:off x="566928" y="1335024"/>
            <a:ext cx="11057839" cy="47879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“the use of multi-factor authentication or continuous authentication solutions, secured voice, video and text communications and secured emergency communication systems within the entity, where appropriate”</a:t>
            </a:r>
            <a:endParaRPr lang="en-US" sz="1450" dirty="0"/>
          </a:p>
        </p:txBody>
      </p:sp>
      <p:sp>
        <p:nvSpPr>
          <p:cNvPr id="5" name="Shape 3"/>
          <p:cNvSpPr/>
          <p:nvPr/>
        </p:nvSpPr>
        <p:spPr>
          <a:xfrm>
            <a:off x="566928" y="2005838"/>
            <a:ext cx="5400904" cy="1542288"/>
          </a:xfrm>
          <a:prstGeom prst="roundRect">
            <a:avLst>
              <a:gd name="adj" fmla="val 4150"/>
            </a:avLst>
          </a:prstGeom>
          <a:solidFill>
            <a:srgbClr val="F5F2F7"/>
          </a:solidFill>
          <a:ln w="9525">
            <a:solidFill>
              <a:srgbClr val="E4DEEC"/>
            </a:solidFill>
            <a:prstDash val="solid"/>
          </a:ln>
        </p:spPr>
      </p:sp>
      <p:sp>
        <p:nvSpPr>
          <p:cNvPr id="6" name="Text 4"/>
          <p:cNvSpPr/>
          <p:nvPr/>
        </p:nvSpPr>
        <p:spPr>
          <a:xfrm>
            <a:off x="804672" y="2225294"/>
            <a:ext cx="4925416"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What it means</a:t>
            </a:r>
            <a:endParaRPr lang="en-US" sz="1500" dirty="0"/>
          </a:p>
        </p:txBody>
      </p:sp>
      <p:sp>
        <p:nvSpPr>
          <p:cNvPr id="7" name="Text 5"/>
          <p:cNvSpPr/>
          <p:nvPr/>
        </p:nvSpPr>
        <p:spPr>
          <a:xfrm>
            <a:off x="804672" y="2530094"/>
            <a:ext cx="4925416" cy="633984"/>
          </a:xfrm>
          <a:prstGeom prst="rect">
            <a:avLst/>
          </a:prstGeom>
          <a:noFill/>
          <a:ln/>
        </p:spPr>
        <p:txBody>
          <a:bodyPr wrap="square" lIns="0" tIns="0" rIns="0" bIns="0" rtlCol="0" anchor="t"/>
          <a:lstStyle/>
          <a:p>
            <a:pPr algn="l" indent="0" marL="0">
              <a:lnSpc>
                <a:spcPct val="112000"/>
              </a:lnSpc>
              <a:buNone/>
            </a:pPr>
            <a:r>
              <a:rPr lang="en-US" sz="1300" dirty="0">
                <a:solidFill>
                  <a:srgbClr val="6B6478"/>
                </a:solidFill>
                <a:latin typeface="Arial" pitchFamily="34" charset="0"/>
                <a:ea typeface="Arial" pitchFamily="34" charset="-122"/>
                <a:cs typeface="Arial" pitchFamily="34" charset="-120"/>
              </a:rPr>
              <a:t>Strong authentication and secure communications, particularly for privileged and remote access and for incident coordination: all potential attack vectors.</a:t>
            </a:r>
            <a:endParaRPr lang="en-US" sz="1300" dirty="0"/>
          </a:p>
        </p:txBody>
      </p:sp>
      <p:sp>
        <p:nvSpPr>
          <p:cNvPr id="8" name="Shape 6"/>
          <p:cNvSpPr/>
          <p:nvPr/>
        </p:nvSpPr>
        <p:spPr>
          <a:xfrm>
            <a:off x="6223864" y="2005838"/>
            <a:ext cx="5400904" cy="1542288"/>
          </a:xfrm>
          <a:prstGeom prst="roundRect">
            <a:avLst>
              <a:gd name="adj" fmla="val 4150"/>
            </a:avLst>
          </a:prstGeom>
          <a:solidFill>
            <a:srgbClr val="F5F2F7"/>
          </a:solidFill>
          <a:ln w="9525">
            <a:solidFill>
              <a:srgbClr val="E4DEEC"/>
            </a:solidFill>
            <a:prstDash val="solid"/>
          </a:ln>
        </p:spPr>
      </p:sp>
      <p:sp>
        <p:nvSpPr>
          <p:cNvPr id="9" name="Text 7"/>
          <p:cNvSpPr/>
          <p:nvPr/>
        </p:nvSpPr>
        <p:spPr>
          <a:xfrm>
            <a:off x="6461608" y="2225294"/>
            <a:ext cx="4925416"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What to have in place</a:t>
            </a:r>
            <a:endParaRPr lang="en-US" sz="1500" dirty="0"/>
          </a:p>
        </p:txBody>
      </p:sp>
      <p:sp>
        <p:nvSpPr>
          <p:cNvPr id="10" name="Text 8"/>
          <p:cNvSpPr/>
          <p:nvPr/>
        </p:nvSpPr>
        <p:spPr>
          <a:xfrm>
            <a:off x="6461608" y="2530094"/>
            <a:ext cx="4925416" cy="633984"/>
          </a:xfrm>
          <a:prstGeom prst="rect">
            <a:avLst/>
          </a:prstGeom>
          <a:noFill/>
          <a:ln/>
        </p:spPr>
        <p:txBody>
          <a:bodyPr wrap="square" lIns="0" tIns="0" rIns="0" bIns="0" rtlCol="0" anchor="t"/>
          <a:lstStyle/>
          <a:p>
            <a:pPr algn="l" indent="0" marL="0">
              <a:lnSpc>
                <a:spcPct val="112000"/>
              </a:lnSpc>
              <a:buNone/>
            </a:pPr>
            <a:r>
              <a:rPr lang="en-US" sz="1300" dirty="0">
                <a:solidFill>
                  <a:srgbClr val="6B6478"/>
                </a:solidFill>
                <a:latin typeface="Arial" pitchFamily="34" charset="0"/>
                <a:ea typeface="Arial" pitchFamily="34" charset="-122"/>
                <a:cs typeface="Arial" pitchFamily="34" charset="-120"/>
              </a:rPr>
              <a:t>MFA enforced for admin and remote access; defined secure channels for incident response and emergency coordination with customers.</a:t>
            </a:r>
            <a:endParaRPr lang="en-US" sz="1300" dirty="0"/>
          </a:p>
        </p:txBody>
      </p:sp>
      <p:sp>
        <p:nvSpPr>
          <p:cNvPr id="11" name="Shape 9"/>
          <p:cNvSpPr/>
          <p:nvPr/>
        </p:nvSpPr>
        <p:spPr>
          <a:xfrm>
            <a:off x="566928" y="3822446"/>
            <a:ext cx="11057839" cy="1426972"/>
          </a:xfrm>
          <a:prstGeom prst="roundRect">
            <a:avLst>
              <a:gd name="adj" fmla="val 3845"/>
            </a:avLst>
          </a:prstGeom>
          <a:solidFill>
            <a:srgbClr val="FDEDE8"/>
          </a:solidFill>
          <a:ln w="9525">
            <a:solidFill>
              <a:srgbClr val="F6D3C6"/>
            </a:solidFill>
            <a:prstDash val="solid"/>
          </a:ln>
        </p:spPr>
      </p:sp>
      <p:sp>
        <p:nvSpPr>
          <p:cNvPr id="12" name="Shape 10"/>
          <p:cNvSpPr/>
          <p:nvPr/>
        </p:nvSpPr>
        <p:spPr>
          <a:xfrm>
            <a:off x="877824" y="4078478"/>
            <a:ext cx="310896" cy="310896"/>
          </a:xfrm>
          <a:prstGeom prst="ellipse">
            <a:avLst/>
          </a:prstGeom>
          <a:solidFill>
            <a:srgbClr val="F75A3C"/>
          </a:solidFill>
          <a:ln/>
        </p:spPr>
      </p:sp>
      <p:sp>
        <p:nvSpPr>
          <p:cNvPr id="13" name="Text 11"/>
          <p:cNvSpPr/>
          <p:nvPr/>
        </p:nvSpPr>
        <p:spPr>
          <a:xfrm>
            <a:off x="877824" y="4069334"/>
            <a:ext cx="310896" cy="310896"/>
          </a:xfrm>
          <a:prstGeom prst="rect">
            <a:avLst/>
          </a:prstGeom>
          <a:noFill/>
          <a:ln/>
        </p:spPr>
        <p:txBody>
          <a:bodyPr wrap="square" lIns="0" tIns="0" rIns="0" bIns="0" rtlCol="0" anchor="ctr"/>
          <a:lstStyle/>
          <a:p>
            <a:pPr algn="ctr" indent="0" marL="0">
              <a:buNone/>
            </a:pPr>
            <a:r>
              <a:rPr lang="en-US" sz="1900" b="1" dirty="0">
                <a:solidFill>
                  <a:srgbClr val="FFFFFF"/>
                </a:solidFill>
                <a:latin typeface="Arial" pitchFamily="34" charset="0"/>
                <a:ea typeface="Arial" pitchFamily="34" charset="-122"/>
                <a:cs typeface="Arial" pitchFamily="34" charset="-120"/>
              </a:rPr>
              <a:t>?</a:t>
            </a:r>
            <a:endParaRPr lang="en-US" sz="1900" dirty="0"/>
          </a:p>
        </p:txBody>
      </p:sp>
      <p:sp>
        <p:nvSpPr>
          <p:cNvPr id="14" name="Text 12"/>
          <p:cNvSpPr/>
          <p:nvPr/>
        </p:nvSpPr>
        <p:spPr>
          <a:xfrm>
            <a:off x="1353312" y="4078478"/>
            <a:ext cx="9978847" cy="274320"/>
          </a:xfrm>
          <a:prstGeom prst="rect">
            <a:avLst/>
          </a:prstGeom>
          <a:noFill/>
          <a:ln/>
        </p:spPr>
        <p:txBody>
          <a:bodyPr wrap="square" lIns="0" tIns="0" rIns="0" bIns="0" rtlCol="0" anchor="ctr"/>
          <a:lstStyle/>
          <a:p>
            <a:pPr indent="0" marL="0">
              <a:buNone/>
            </a:pPr>
            <a:r>
              <a:rPr lang="en-US" sz="1200" b="1" spc="150" kern="0" dirty="0">
                <a:solidFill>
                  <a:srgbClr val="F75A3C"/>
                </a:solidFill>
                <a:latin typeface="Arial" pitchFamily="34" charset="0"/>
                <a:ea typeface="Arial" pitchFamily="34" charset="-122"/>
                <a:cs typeface="Arial" pitchFamily="34" charset="-120"/>
              </a:rPr>
              <a:t>DISCUSSION</a:t>
            </a:r>
            <a:endParaRPr lang="en-US" sz="1200" dirty="0"/>
          </a:p>
        </p:txBody>
      </p:sp>
      <p:sp>
        <p:nvSpPr>
          <p:cNvPr id="15" name="Text 13"/>
          <p:cNvSpPr/>
          <p:nvPr/>
        </p:nvSpPr>
        <p:spPr>
          <a:xfrm>
            <a:off x="1353312" y="4407662"/>
            <a:ext cx="9978847" cy="695452"/>
          </a:xfrm>
          <a:prstGeom prst="rect">
            <a:avLst/>
          </a:prstGeom>
          <a:noFill/>
          <a:ln/>
        </p:spPr>
        <p:txBody>
          <a:bodyPr wrap="square" lIns="0" tIns="0" rIns="0" bIns="0" rtlCol="0" anchor="t"/>
          <a:lstStyle/>
          <a:p>
            <a:pPr marL="177800" indent="-177800">
              <a:lnSpc>
                <a:spcPct val="114000"/>
              </a:lnSpc>
              <a:spcAft>
                <a:spcPts val="500"/>
              </a:spcAft>
              <a:buSzPct val="100000"/>
              <a:buChar char="•"/>
            </a:pPr>
            <a:r>
              <a:rPr lang="en-US" sz="1300" dirty="0">
                <a:solidFill>
                  <a:srgbClr val="2A2434"/>
                </a:solidFill>
                <a:latin typeface="Arial" pitchFamily="34" charset="0"/>
                <a:ea typeface="Arial" pitchFamily="34" charset="-122"/>
                <a:cs typeface="Arial" pitchFamily="34" charset="-120"/>
              </a:rPr>
              <a:t>Where is MFA not yet enforced, due to technical or legacy constraints, and who accepted that risk?</a:t>
            </a:r>
            <a:endParaRPr lang="en-US" sz="1300" dirty="0"/>
          </a:p>
          <a:p>
            <a:pPr marL="177800" indent="-177800">
              <a:lnSpc>
                <a:spcPct val="114000"/>
              </a:lnSpc>
              <a:spcAft>
                <a:spcPts val="500"/>
              </a:spcAft>
              <a:buSzPct val="100000"/>
              <a:buChar char="•"/>
            </a:pPr>
            <a:r>
              <a:rPr lang="en-US" sz="1300" dirty="0">
                <a:solidFill>
                  <a:srgbClr val="2A2434"/>
                </a:solidFill>
                <a:latin typeface="Arial" pitchFamily="34" charset="0"/>
                <a:ea typeface="Arial" pitchFamily="34" charset="-122"/>
                <a:cs typeface="Arial" pitchFamily="34" charset="-120"/>
              </a:rPr>
              <a:t>How would you securely coordinate with multiple customers during a major incident?</a:t>
            </a:r>
            <a:endParaRPr lang="en-US" sz="1300" dirty="0"/>
          </a:p>
        </p:txBody>
      </p:sp>
      <p:pic>
        <p:nvPicPr>
          <p:cNvPr id="16"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17" name="Text 14"/>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42</a:t>
            </a:r>
            <a:endParaRPr lang="en-US" sz="10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THE EXECUTIVE CUT ON ARTICLE 21</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Six questions leadership must be able to ask</a:t>
            </a:r>
            <a:endParaRPr lang="en-US" sz="3000" dirty="0"/>
          </a:p>
        </p:txBody>
      </p:sp>
      <p:sp>
        <p:nvSpPr>
          <p:cNvPr id="4" name="Text 2"/>
          <p:cNvSpPr/>
          <p:nvPr/>
        </p:nvSpPr>
        <p:spPr>
          <a:xfrm>
            <a:off x="566928" y="1335024"/>
            <a:ext cx="11057839" cy="47879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The management body does not implement the measures. It interrogates them. These six questions, asked at every oversight meeting, satisfy much of the Article 20 oversight duty on their own.</a:t>
            </a:r>
            <a:endParaRPr lang="en-US" sz="1450" dirty="0"/>
          </a:p>
        </p:txBody>
      </p:sp>
      <p:sp>
        <p:nvSpPr>
          <p:cNvPr id="5" name="Shape 3"/>
          <p:cNvSpPr/>
          <p:nvPr/>
        </p:nvSpPr>
        <p:spPr>
          <a:xfrm>
            <a:off x="566928" y="2005838"/>
            <a:ext cx="5373472" cy="1125093"/>
          </a:xfrm>
          <a:prstGeom prst="roundRect">
            <a:avLst>
              <a:gd name="adj" fmla="val 4876"/>
            </a:avLst>
          </a:prstGeom>
          <a:solidFill>
            <a:srgbClr val="F5F2F7"/>
          </a:solidFill>
          <a:ln w="7620">
            <a:solidFill>
              <a:srgbClr val="E4DEEC"/>
            </a:solidFill>
            <a:prstDash val="solid"/>
          </a:ln>
        </p:spPr>
      </p:sp>
      <p:sp>
        <p:nvSpPr>
          <p:cNvPr id="6" name="Shape 4"/>
          <p:cNvSpPr/>
          <p:nvPr/>
        </p:nvSpPr>
        <p:spPr>
          <a:xfrm>
            <a:off x="768096" y="2225294"/>
            <a:ext cx="384048" cy="384048"/>
          </a:xfrm>
          <a:prstGeom prst="ellipse">
            <a:avLst/>
          </a:prstGeom>
          <a:solidFill>
            <a:srgbClr val="F75A3C"/>
          </a:solidFill>
          <a:ln/>
        </p:spPr>
      </p:sp>
      <p:sp>
        <p:nvSpPr>
          <p:cNvPr id="7" name="Text 5"/>
          <p:cNvSpPr/>
          <p:nvPr/>
        </p:nvSpPr>
        <p:spPr>
          <a:xfrm>
            <a:off x="768096" y="2216150"/>
            <a:ext cx="384048" cy="384048"/>
          </a:xfrm>
          <a:prstGeom prst="rect">
            <a:avLst/>
          </a:prstGeom>
          <a:noFill/>
          <a:ln/>
        </p:spPr>
        <p:txBody>
          <a:bodyPr wrap="square" lIns="0" tIns="0" rIns="0" bIns="0" rtlCol="0" anchor="ctr"/>
          <a:lstStyle/>
          <a:p>
            <a:pPr algn="ctr" indent="0" marL="0">
              <a:buNone/>
            </a:pPr>
            <a:r>
              <a:rPr lang="en-US" sz="1700" b="1" dirty="0">
                <a:solidFill>
                  <a:srgbClr val="FFFFFF"/>
                </a:solidFill>
                <a:latin typeface="Arial" pitchFamily="34" charset="0"/>
                <a:ea typeface="Arial" pitchFamily="34" charset="-122"/>
                <a:cs typeface="Arial" pitchFamily="34" charset="-120"/>
              </a:rPr>
              <a:t>1</a:t>
            </a:r>
            <a:endParaRPr lang="en-US" sz="1700" dirty="0"/>
          </a:p>
        </p:txBody>
      </p:sp>
      <p:sp>
        <p:nvSpPr>
          <p:cNvPr id="8" name="Text 6"/>
          <p:cNvSpPr/>
          <p:nvPr/>
        </p:nvSpPr>
        <p:spPr>
          <a:xfrm>
            <a:off x="1298448" y="2207006"/>
            <a:ext cx="4440784" cy="398272"/>
          </a:xfrm>
          <a:prstGeom prst="rect">
            <a:avLst/>
          </a:prstGeom>
          <a:noFill/>
          <a:ln/>
        </p:spPr>
        <p:txBody>
          <a:bodyPr wrap="square" lIns="0" tIns="0" rIns="0" bIns="0" rtlCol="0" anchor="t"/>
          <a:lstStyle/>
          <a:p>
            <a:pPr algn="l" indent="0" marL="0">
              <a:lnSpc>
                <a:spcPct val="105000"/>
              </a:lnSpc>
              <a:buNone/>
            </a:pPr>
            <a:r>
              <a:rPr lang="en-US" sz="1400" b="1" dirty="0">
                <a:solidFill>
                  <a:srgbClr val="2A2434"/>
                </a:solidFill>
                <a:latin typeface="Arial" pitchFamily="34" charset="0"/>
                <a:ea typeface="Arial" pitchFamily="34" charset="-122"/>
                <a:cs typeface="Arial" pitchFamily="34" charset="-120"/>
              </a:rPr>
              <a:t>Which systems would cause the most harm to others if compromised?</a:t>
            </a:r>
            <a:endParaRPr lang="en-US" sz="1400" dirty="0"/>
          </a:p>
        </p:txBody>
      </p:sp>
      <p:sp>
        <p:nvSpPr>
          <p:cNvPr id="9" name="Text 7"/>
          <p:cNvSpPr/>
          <p:nvPr/>
        </p:nvSpPr>
        <p:spPr>
          <a:xfrm>
            <a:off x="1298448" y="2660142"/>
            <a:ext cx="4440784" cy="251333"/>
          </a:xfrm>
          <a:prstGeom prst="rect">
            <a:avLst/>
          </a:prstGeom>
          <a:noFill/>
          <a:ln/>
        </p:spPr>
        <p:txBody>
          <a:bodyPr wrap="square" lIns="0" tIns="0" rIns="0" bIns="0" rtlCol="0" anchor="t"/>
          <a:lstStyle/>
          <a:p>
            <a:pPr algn="l" indent="0" marL="0">
              <a:lnSpc>
                <a:spcPct val="116000"/>
              </a:lnSpc>
              <a:buNone/>
            </a:pPr>
            <a:r>
              <a:rPr lang="en-US" sz="1150" dirty="0">
                <a:solidFill>
                  <a:srgbClr val="6B6478"/>
                </a:solidFill>
                <a:latin typeface="Arial" pitchFamily="34" charset="0"/>
                <a:ea typeface="Arial" pitchFamily="34" charset="-122"/>
                <a:cs typeface="Arial" pitchFamily="34" charset="-120"/>
              </a:rPr>
              <a:t>Impact-led prioritisation, not asset-count-led.</a:t>
            </a:r>
            <a:endParaRPr lang="en-US" sz="1150" dirty="0"/>
          </a:p>
        </p:txBody>
      </p:sp>
      <p:sp>
        <p:nvSpPr>
          <p:cNvPr id="10" name="Shape 8"/>
          <p:cNvSpPr/>
          <p:nvPr/>
        </p:nvSpPr>
        <p:spPr>
          <a:xfrm>
            <a:off x="6251296" y="2005838"/>
            <a:ext cx="5373472" cy="1125093"/>
          </a:xfrm>
          <a:prstGeom prst="roundRect">
            <a:avLst>
              <a:gd name="adj" fmla="val 4876"/>
            </a:avLst>
          </a:prstGeom>
          <a:solidFill>
            <a:srgbClr val="F5F2F7"/>
          </a:solidFill>
          <a:ln w="7620">
            <a:solidFill>
              <a:srgbClr val="E4DEEC"/>
            </a:solidFill>
            <a:prstDash val="solid"/>
          </a:ln>
        </p:spPr>
      </p:sp>
      <p:sp>
        <p:nvSpPr>
          <p:cNvPr id="11" name="Shape 9"/>
          <p:cNvSpPr/>
          <p:nvPr/>
        </p:nvSpPr>
        <p:spPr>
          <a:xfrm>
            <a:off x="6452464" y="2225294"/>
            <a:ext cx="384048" cy="384048"/>
          </a:xfrm>
          <a:prstGeom prst="ellipse">
            <a:avLst/>
          </a:prstGeom>
          <a:solidFill>
            <a:srgbClr val="F75A3C"/>
          </a:solidFill>
          <a:ln/>
        </p:spPr>
      </p:sp>
      <p:sp>
        <p:nvSpPr>
          <p:cNvPr id="12" name="Text 10"/>
          <p:cNvSpPr/>
          <p:nvPr/>
        </p:nvSpPr>
        <p:spPr>
          <a:xfrm>
            <a:off x="6452464" y="2216150"/>
            <a:ext cx="384048" cy="384048"/>
          </a:xfrm>
          <a:prstGeom prst="rect">
            <a:avLst/>
          </a:prstGeom>
          <a:noFill/>
          <a:ln/>
        </p:spPr>
        <p:txBody>
          <a:bodyPr wrap="square" lIns="0" tIns="0" rIns="0" bIns="0" rtlCol="0" anchor="ctr"/>
          <a:lstStyle/>
          <a:p>
            <a:pPr algn="ctr" indent="0" marL="0">
              <a:buNone/>
            </a:pPr>
            <a:r>
              <a:rPr lang="en-US" sz="1700" b="1" dirty="0">
                <a:solidFill>
                  <a:srgbClr val="FFFFFF"/>
                </a:solidFill>
                <a:latin typeface="Arial" pitchFamily="34" charset="0"/>
                <a:ea typeface="Arial" pitchFamily="34" charset="-122"/>
                <a:cs typeface="Arial" pitchFamily="34" charset="-120"/>
              </a:rPr>
              <a:t>2</a:t>
            </a:r>
            <a:endParaRPr lang="en-US" sz="1700" dirty="0"/>
          </a:p>
        </p:txBody>
      </p:sp>
      <p:sp>
        <p:nvSpPr>
          <p:cNvPr id="13" name="Text 11"/>
          <p:cNvSpPr/>
          <p:nvPr/>
        </p:nvSpPr>
        <p:spPr>
          <a:xfrm>
            <a:off x="6982816" y="2207006"/>
            <a:ext cx="4440784" cy="398272"/>
          </a:xfrm>
          <a:prstGeom prst="rect">
            <a:avLst/>
          </a:prstGeom>
          <a:noFill/>
          <a:ln/>
        </p:spPr>
        <p:txBody>
          <a:bodyPr wrap="square" lIns="0" tIns="0" rIns="0" bIns="0" rtlCol="0" anchor="t"/>
          <a:lstStyle/>
          <a:p>
            <a:pPr algn="l" indent="0" marL="0">
              <a:lnSpc>
                <a:spcPct val="105000"/>
              </a:lnSpc>
              <a:buNone/>
            </a:pPr>
            <a:r>
              <a:rPr lang="en-US" sz="1400" b="1" dirty="0">
                <a:solidFill>
                  <a:srgbClr val="2A2434"/>
                </a:solidFill>
                <a:latin typeface="Arial" pitchFamily="34" charset="0"/>
                <a:ea typeface="Arial" pitchFamily="34" charset="-122"/>
                <a:cs typeface="Arial" pitchFamily="34" charset="-120"/>
              </a:rPr>
              <a:t>Have those risks been assessed, documented and accepted by someone with authority?</a:t>
            </a:r>
            <a:endParaRPr lang="en-US" sz="1400" dirty="0"/>
          </a:p>
        </p:txBody>
      </p:sp>
      <p:sp>
        <p:nvSpPr>
          <p:cNvPr id="14" name="Text 12"/>
          <p:cNvSpPr/>
          <p:nvPr/>
        </p:nvSpPr>
        <p:spPr>
          <a:xfrm>
            <a:off x="6982816" y="2660142"/>
            <a:ext cx="4440784" cy="251333"/>
          </a:xfrm>
          <a:prstGeom prst="rect">
            <a:avLst/>
          </a:prstGeom>
          <a:noFill/>
          <a:ln/>
        </p:spPr>
        <p:txBody>
          <a:bodyPr wrap="square" lIns="0" tIns="0" rIns="0" bIns="0" rtlCol="0" anchor="t"/>
          <a:lstStyle/>
          <a:p>
            <a:pPr algn="l" indent="0" marL="0">
              <a:lnSpc>
                <a:spcPct val="116000"/>
              </a:lnSpc>
              <a:buNone/>
            </a:pPr>
            <a:r>
              <a:rPr lang="en-US" sz="1150" dirty="0">
                <a:solidFill>
                  <a:srgbClr val="6B6478"/>
                </a:solidFill>
                <a:latin typeface="Arial" pitchFamily="34" charset="0"/>
                <a:ea typeface="Arial" pitchFamily="34" charset="-122"/>
                <a:cs typeface="Arial" pitchFamily="34" charset="-120"/>
              </a:rPr>
              <a:t>Risk acceptance is a management-body function.</a:t>
            </a:r>
            <a:endParaRPr lang="en-US" sz="1150" dirty="0"/>
          </a:p>
        </p:txBody>
      </p:sp>
      <p:sp>
        <p:nvSpPr>
          <p:cNvPr id="15" name="Shape 13"/>
          <p:cNvSpPr/>
          <p:nvPr/>
        </p:nvSpPr>
        <p:spPr>
          <a:xfrm>
            <a:off x="566928" y="3313811"/>
            <a:ext cx="5373472" cy="1125093"/>
          </a:xfrm>
          <a:prstGeom prst="roundRect">
            <a:avLst>
              <a:gd name="adj" fmla="val 4876"/>
            </a:avLst>
          </a:prstGeom>
          <a:solidFill>
            <a:srgbClr val="F5F2F7"/>
          </a:solidFill>
          <a:ln w="7620">
            <a:solidFill>
              <a:srgbClr val="E4DEEC"/>
            </a:solidFill>
            <a:prstDash val="solid"/>
          </a:ln>
        </p:spPr>
      </p:sp>
      <p:sp>
        <p:nvSpPr>
          <p:cNvPr id="16" name="Shape 14"/>
          <p:cNvSpPr/>
          <p:nvPr/>
        </p:nvSpPr>
        <p:spPr>
          <a:xfrm>
            <a:off x="768096" y="3533267"/>
            <a:ext cx="384048" cy="384048"/>
          </a:xfrm>
          <a:prstGeom prst="ellipse">
            <a:avLst/>
          </a:prstGeom>
          <a:solidFill>
            <a:srgbClr val="F75A3C"/>
          </a:solidFill>
          <a:ln/>
        </p:spPr>
      </p:sp>
      <p:sp>
        <p:nvSpPr>
          <p:cNvPr id="17" name="Text 15"/>
          <p:cNvSpPr/>
          <p:nvPr/>
        </p:nvSpPr>
        <p:spPr>
          <a:xfrm>
            <a:off x="768096" y="3524123"/>
            <a:ext cx="384048" cy="384048"/>
          </a:xfrm>
          <a:prstGeom prst="rect">
            <a:avLst/>
          </a:prstGeom>
          <a:noFill/>
          <a:ln/>
        </p:spPr>
        <p:txBody>
          <a:bodyPr wrap="square" lIns="0" tIns="0" rIns="0" bIns="0" rtlCol="0" anchor="ctr"/>
          <a:lstStyle/>
          <a:p>
            <a:pPr algn="ctr" indent="0" marL="0">
              <a:buNone/>
            </a:pPr>
            <a:r>
              <a:rPr lang="en-US" sz="1700" b="1" dirty="0">
                <a:solidFill>
                  <a:srgbClr val="FFFFFF"/>
                </a:solidFill>
                <a:latin typeface="Arial" pitchFamily="34" charset="0"/>
                <a:ea typeface="Arial" pitchFamily="34" charset="-122"/>
                <a:cs typeface="Arial" pitchFamily="34" charset="-120"/>
              </a:rPr>
              <a:t>3</a:t>
            </a:r>
            <a:endParaRPr lang="en-US" sz="1700" dirty="0"/>
          </a:p>
        </p:txBody>
      </p:sp>
      <p:sp>
        <p:nvSpPr>
          <p:cNvPr id="18" name="Text 16"/>
          <p:cNvSpPr/>
          <p:nvPr/>
        </p:nvSpPr>
        <p:spPr>
          <a:xfrm>
            <a:off x="1298448" y="3514979"/>
            <a:ext cx="4440784" cy="398272"/>
          </a:xfrm>
          <a:prstGeom prst="rect">
            <a:avLst/>
          </a:prstGeom>
          <a:noFill/>
          <a:ln/>
        </p:spPr>
        <p:txBody>
          <a:bodyPr wrap="square" lIns="0" tIns="0" rIns="0" bIns="0" rtlCol="0" anchor="t"/>
          <a:lstStyle/>
          <a:p>
            <a:pPr algn="l" indent="0" marL="0">
              <a:lnSpc>
                <a:spcPct val="105000"/>
              </a:lnSpc>
              <a:buNone/>
            </a:pPr>
            <a:r>
              <a:rPr lang="en-US" sz="1400" b="1" dirty="0">
                <a:solidFill>
                  <a:srgbClr val="2A2434"/>
                </a:solidFill>
                <a:latin typeface="Arial" pitchFamily="34" charset="0"/>
                <a:ea typeface="Arial" pitchFamily="34" charset="-122"/>
                <a:cs typeface="Arial" pitchFamily="34" charset="-120"/>
              </a:rPr>
              <a:t>Which controls have been tested, and what did the tests change?</a:t>
            </a:r>
            <a:endParaRPr lang="en-US" sz="1400" dirty="0"/>
          </a:p>
        </p:txBody>
      </p:sp>
      <p:sp>
        <p:nvSpPr>
          <p:cNvPr id="19" name="Text 17"/>
          <p:cNvSpPr/>
          <p:nvPr/>
        </p:nvSpPr>
        <p:spPr>
          <a:xfrm>
            <a:off x="1298448" y="3968115"/>
            <a:ext cx="4440784" cy="251333"/>
          </a:xfrm>
          <a:prstGeom prst="rect">
            <a:avLst/>
          </a:prstGeom>
          <a:noFill/>
          <a:ln/>
        </p:spPr>
        <p:txBody>
          <a:bodyPr wrap="square" lIns="0" tIns="0" rIns="0" bIns="0" rtlCol="0" anchor="t"/>
          <a:lstStyle/>
          <a:p>
            <a:pPr algn="l" indent="0" marL="0">
              <a:lnSpc>
                <a:spcPct val="116000"/>
              </a:lnSpc>
              <a:buNone/>
            </a:pPr>
            <a:r>
              <a:rPr lang="en-US" sz="1150" dirty="0">
                <a:solidFill>
                  <a:srgbClr val="6B6478"/>
                </a:solidFill>
                <a:latin typeface="Arial" pitchFamily="34" charset="0"/>
                <a:ea typeface="Arial" pitchFamily="34" charset="-122"/>
                <a:cs typeface="Arial" pitchFamily="34" charset="-120"/>
              </a:rPr>
              <a:t>Measure (f): effectiveness, not existence.</a:t>
            </a:r>
            <a:endParaRPr lang="en-US" sz="1150" dirty="0"/>
          </a:p>
        </p:txBody>
      </p:sp>
      <p:sp>
        <p:nvSpPr>
          <p:cNvPr id="20" name="Shape 18"/>
          <p:cNvSpPr/>
          <p:nvPr/>
        </p:nvSpPr>
        <p:spPr>
          <a:xfrm>
            <a:off x="6251296" y="3313811"/>
            <a:ext cx="5373472" cy="1125093"/>
          </a:xfrm>
          <a:prstGeom prst="roundRect">
            <a:avLst>
              <a:gd name="adj" fmla="val 4876"/>
            </a:avLst>
          </a:prstGeom>
          <a:solidFill>
            <a:srgbClr val="F5F2F7"/>
          </a:solidFill>
          <a:ln w="7620">
            <a:solidFill>
              <a:srgbClr val="E4DEEC"/>
            </a:solidFill>
            <a:prstDash val="solid"/>
          </a:ln>
        </p:spPr>
      </p:sp>
      <p:sp>
        <p:nvSpPr>
          <p:cNvPr id="21" name="Shape 19"/>
          <p:cNvSpPr/>
          <p:nvPr/>
        </p:nvSpPr>
        <p:spPr>
          <a:xfrm>
            <a:off x="6452464" y="3533267"/>
            <a:ext cx="384048" cy="384048"/>
          </a:xfrm>
          <a:prstGeom prst="ellipse">
            <a:avLst/>
          </a:prstGeom>
          <a:solidFill>
            <a:srgbClr val="F75A3C"/>
          </a:solidFill>
          <a:ln/>
        </p:spPr>
      </p:sp>
      <p:sp>
        <p:nvSpPr>
          <p:cNvPr id="22" name="Text 20"/>
          <p:cNvSpPr/>
          <p:nvPr/>
        </p:nvSpPr>
        <p:spPr>
          <a:xfrm>
            <a:off x="6452464" y="3524123"/>
            <a:ext cx="384048" cy="384048"/>
          </a:xfrm>
          <a:prstGeom prst="rect">
            <a:avLst/>
          </a:prstGeom>
          <a:noFill/>
          <a:ln/>
        </p:spPr>
        <p:txBody>
          <a:bodyPr wrap="square" lIns="0" tIns="0" rIns="0" bIns="0" rtlCol="0" anchor="ctr"/>
          <a:lstStyle/>
          <a:p>
            <a:pPr algn="ctr" indent="0" marL="0">
              <a:buNone/>
            </a:pPr>
            <a:r>
              <a:rPr lang="en-US" sz="1700" b="1" dirty="0">
                <a:solidFill>
                  <a:srgbClr val="FFFFFF"/>
                </a:solidFill>
                <a:latin typeface="Arial" pitchFamily="34" charset="0"/>
                <a:ea typeface="Arial" pitchFamily="34" charset="-122"/>
                <a:cs typeface="Arial" pitchFamily="34" charset="-120"/>
              </a:rPr>
              <a:t>4</a:t>
            </a:r>
            <a:endParaRPr lang="en-US" sz="1700" dirty="0"/>
          </a:p>
        </p:txBody>
      </p:sp>
      <p:sp>
        <p:nvSpPr>
          <p:cNvPr id="23" name="Text 21"/>
          <p:cNvSpPr/>
          <p:nvPr/>
        </p:nvSpPr>
        <p:spPr>
          <a:xfrm>
            <a:off x="6982816" y="3514979"/>
            <a:ext cx="4440784" cy="398272"/>
          </a:xfrm>
          <a:prstGeom prst="rect">
            <a:avLst/>
          </a:prstGeom>
          <a:noFill/>
          <a:ln/>
        </p:spPr>
        <p:txBody>
          <a:bodyPr wrap="square" lIns="0" tIns="0" rIns="0" bIns="0" rtlCol="0" anchor="t"/>
          <a:lstStyle/>
          <a:p>
            <a:pPr algn="l" indent="0" marL="0">
              <a:lnSpc>
                <a:spcPct val="105000"/>
              </a:lnSpc>
              <a:buNone/>
            </a:pPr>
            <a:r>
              <a:rPr lang="en-US" sz="1400" b="1" dirty="0">
                <a:solidFill>
                  <a:srgbClr val="2A2434"/>
                </a:solidFill>
                <a:latin typeface="Arial" pitchFamily="34" charset="0"/>
                <a:ea typeface="Arial" pitchFamily="34" charset="-122"/>
                <a:cs typeface="Arial" pitchFamily="34" charset="-120"/>
              </a:rPr>
              <a:t>Which suppliers could stop us delivering, and what assurance do we hold?</a:t>
            </a:r>
            <a:endParaRPr lang="en-US" sz="1400" dirty="0"/>
          </a:p>
        </p:txBody>
      </p:sp>
      <p:sp>
        <p:nvSpPr>
          <p:cNvPr id="24" name="Text 22"/>
          <p:cNvSpPr/>
          <p:nvPr/>
        </p:nvSpPr>
        <p:spPr>
          <a:xfrm>
            <a:off x="6982816" y="3968115"/>
            <a:ext cx="4440784" cy="251333"/>
          </a:xfrm>
          <a:prstGeom prst="rect">
            <a:avLst/>
          </a:prstGeom>
          <a:noFill/>
          <a:ln/>
        </p:spPr>
        <p:txBody>
          <a:bodyPr wrap="square" lIns="0" tIns="0" rIns="0" bIns="0" rtlCol="0" anchor="t"/>
          <a:lstStyle/>
          <a:p>
            <a:pPr algn="l" indent="0" marL="0">
              <a:lnSpc>
                <a:spcPct val="116000"/>
              </a:lnSpc>
              <a:buNone/>
            </a:pPr>
            <a:r>
              <a:rPr lang="en-US" sz="1150" dirty="0">
                <a:solidFill>
                  <a:srgbClr val="6B6478"/>
                </a:solidFill>
                <a:latin typeface="Arial" pitchFamily="34" charset="0"/>
                <a:ea typeface="Arial" pitchFamily="34" charset="-122"/>
                <a:cs typeface="Arial" pitchFamily="34" charset="-120"/>
              </a:rPr>
              <a:t>Measure (d): the vector that scales.</a:t>
            </a:r>
            <a:endParaRPr lang="en-US" sz="1150" dirty="0"/>
          </a:p>
        </p:txBody>
      </p:sp>
      <p:sp>
        <p:nvSpPr>
          <p:cNvPr id="25" name="Shape 23"/>
          <p:cNvSpPr/>
          <p:nvPr/>
        </p:nvSpPr>
        <p:spPr>
          <a:xfrm>
            <a:off x="566928" y="4621784"/>
            <a:ext cx="5373472" cy="1125093"/>
          </a:xfrm>
          <a:prstGeom prst="roundRect">
            <a:avLst>
              <a:gd name="adj" fmla="val 4876"/>
            </a:avLst>
          </a:prstGeom>
          <a:solidFill>
            <a:srgbClr val="F5F2F7"/>
          </a:solidFill>
          <a:ln w="7620">
            <a:solidFill>
              <a:srgbClr val="E4DEEC"/>
            </a:solidFill>
            <a:prstDash val="solid"/>
          </a:ln>
        </p:spPr>
      </p:sp>
      <p:sp>
        <p:nvSpPr>
          <p:cNvPr id="26" name="Shape 24"/>
          <p:cNvSpPr/>
          <p:nvPr/>
        </p:nvSpPr>
        <p:spPr>
          <a:xfrm>
            <a:off x="768096" y="4841240"/>
            <a:ext cx="384048" cy="384048"/>
          </a:xfrm>
          <a:prstGeom prst="ellipse">
            <a:avLst/>
          </a:prstGeom>
          <a:solidFill>
            <a:srgbClr val="F75A3C"/>
          </a:solidFill>
          <a:ln/>
        </p:spPr>
      </p:sp>
      <p:sp>
        <p:nvSpPr>
          <p:cNvPr id="27" name="Text 25"/>
          <p:cNvSpPr/>
          <p:nvPr/>
        </p:nvSpPr>
        <p:spPr>
          <a:xfrm>
            <a:off x="768096" y="4832096"/>
            <a:ext cx="384048" cy="384048"/>
          </a:xfrm>
          <a:prstGeom prst="rect">
            <a:avLst/>
          </a:prstGeom>
          <a:noFill/>
          <a:ln/>
        </p:spPr>
        <p:txBody>
          <a:bodyPr wrap="square" lIns="0" tIns="0" rIns="0" bIns="0" rtlCol="0" anchor="ctr"/>
          <a:lstStyle/>
          <a:p>
            <a:pPr algn="ctr" indent="0" marL="0">
              <a:buNone/>
            </a:pPr>
            <a:r>
              <a:rPr lang="en-US" sz="1700" b="1" dirty="0">
                <a:solidFill>
                  <a:srgbClr val="FFFFFF"/>
                </a:solidFill>
                <a:latin typeface="Arial" pitchFamily="34" charset="0"/>
                <a:ea typeface="Arial" pitchFamily="34" charset="-122"/>
                <a:cs typeface="Arial" pitchFamily="34" charset="-120"/>
              </a:rPr>
              <a:t>5</a:t>
            </a:r>
            <a:endParaRPr lang="en-US" sz="1700" dirty="0"/>
          </a:p>
        </p:txBody>
      </p:sp>
      <p:sp>
        <p:nvSpPr>
          <p:cNvPr id="28" name="Text 26"/>
          <p:cNvSpPr/>
          <p:nvPr/>
        </p:nvSpPr>
        <p:spPr>
          <a:xfrm>
            <a:off x="1298448" y="4822952"/>
            <a:ext cx="4440784" cy="398272"/>
          </a:xfrm>
          <a:prstGeom prst="rect">
            <a:avLst/>
          </a:prstGeom>
          <a:noFill/>
          <a:ln/>
        </p:spPr>
        <p:txBody>
          <a:bodyPr wrap="square" lIns="0" tIns="0" rIns="0" bIns="0" rtlCol="0" anchor="t"/>
          <a:lstStyle/>
          <a:p>
            <a:pPr algn="l" indent="0" marL="0">
              <a:lnSpc>
                <a:spcPct val="105000"/>
              </a:lnSpc>
              <a:buNone/>
            </a:pPr>
            <a:r>
              <a:rPr lang="en-US" sz="1400" b="1" dirty="0">
                <a:solidFill>
                  <a:srgbClr val="2A2434"/>
                </a:solidFill>
                <a:latin typeface="Arial" pitchFamily="34" charset="0"/>
                <a:ea typeface="Arial" pitchFamily="34" charset="-122"/>
                <a:cs typeface="Arial" pitchFamily="34" charset="-120"/>
              </a:rPr>
              <a:t>What is our tolerance for downtime and data loss, and who set it?</a:t>
            </a:r>
            <a:endParaRPr lang="en-US" sz="1400" dirty="0"/>
          </a:p>
        </p:txBody>
      </p:sp>
      <p:sp>
        <p:nvSpPr>
          <p:cNvPr id="29" name="Text 27"/>
          <p:cNvSpPr/>
          <p:nvPr/>
        </p:nvSpPr>
        <p:spPr>
          <a:xfrm>
            <a:off x="1298448" y="5276088"/>
            <a:ext cx="4440784" cy="251333"/>
          </a:xfrm>
          <a:prstGeom prst="rect">
            <a:avLst/>
          </a:prstGeom>
          <a:noFill/>
          <a:ln/>
        </p:spPr>
        <p:txBody>
          <a:bodyPr wrap="square" lIns="0" tIns="0" rIns="0" bIns="0" rtlCol="0" anchor="t"/>
          <a:lstStyle/>
          <a:p>
            <a:pPr algn="l" indent="0" marL="0">
              <a:lnSpc>
                <a:spcPct val="116000"/>
              </a:lnSpc>
              <a:buNone/>
            </a:pPr>
            <a:r>
              <a:rPr lang="en-US" sz="1150" dirty="0">
                <a:solidFill>
                  <a:srgbClr val="6B6478"/>
                </a:solidFill>
                <a:latin typeface="Arial" pitchFamily="34" charset="0"/>
                <a:ea typeface="Arial" pitchFamily="34" charset="-122"/>
                <a:cs typeface="Arial" pitchFamily="34" charset="-120"/>
              </a:rPr>
              <a:t>Measure (c): a business decision, often unmade.</a:t>
            </a:r>
            <a:endParaRPr lang="en-US" sz="1150" dirty="0"/>
          </a:p>
        </p:txBody>
      </p:sp>
      <p:sp>
        <p:nvSpPr>
          <p:cNvPr id="30" name="Shape 28"/>
          <p:cNvSpPr/>
          <p:nvPr/>
        </p:nvSpPr>
        <p:spPr>
          <a:xfrm>
            <a:off x="6251296" y="4621784"/>
            <a:ext cx="5373472" cy="1125093"/>
          </a:xfrm>
          <a:prstGeom prst="roundRect">
            <a:avLst>
              <a:gd name="adj" fmla="val 4876"/>
            </a:avLst>
          </a:prstGeom>
          <a:solidFill>
            <a:srgbClr val="F5F2F7"/>
          </a:solidFill>
          <a:ln w="7620">
            <a:solidFill>
              <a:srgbClr val="E4DEEC"/>
            </a:solidFill>
            <a:prstDash val="solid"/>
          </a:ln>
        </p:spPr>
      </p:sp>
      <p:sp>
        <p:nvSpPr>
          <p:cNvPr id="31" name="Shape 29"/>
          <p:cNvSpPr/>
          <p:nvPr/>
        </p:nvSpPr>
        <p:spPr>
          <a:xfrm>
            <a:off x="6452464" y="4841240"/>
            <a:ext cx="384048" cy="384048"/>
          </a:xfrm>
          <a:prstGeom prst="ellipse">
            <a:avLst/>
          </a:prstGeom>
          <a:solidFill>
            <a:srgbClr val="F75A3C"/>
          </a:solidFill>
          <a:ln/>
        </p:spPr>
      </p:sp>
      <p:sp>
        <p:nvSpPr>
          <p:cNvPr id="32" name="Text 30"/>
          <p:cNvSpPr/>
          <p:nvPr/>
        </p:nvSpPr>
        <p:spPr>
          <a:xfrm>
            <a:off x="6452464" y="4832096"/>
            <a:ext cx="384048" cy="384048"/>
          </a:xfrm>
          <a:prstGeom prst="rect">
            <a:avLst/>
          </a:prstGeom>
          <a:noFill/>
          <a:ln/>
        </p:spPr>
        <p:txBody>
          <a:bodyPr wrap="square" lIns="0" tIns="0" rIns="0" bIns="0" rtlCol="0" anchor="ctr"/>
          <a:lstStyle/>
          <a:p>
            <a:pPr algn="ctr" indent="0" marL="0">
              <a:buNone/>
            </a:pPr>
            <a:r>
              <a:rPr lang="en-US" sz="1700" b="1" dirty="0">
                <a:solidFill>
                  <a:srgbClr val="FFFFFF"/>
                </a:solidFill>
                <a:latin typeface="Arial" pitchFamily="34" charset="0"/>
                <a:ea typeface="Arial" pitchFamily="34" charset="-122"/>
                <a:cs typeface="Arial" pitchFamily="34" charset="-120"/>
              </a:rPr>
              <a:t>6</a:t>
            </a:r>
            <a:endParaRPr lang="en-US" sz="1700" dirty="0"/>
          </a:p>
        </p:txBody>
      </p:sp>
      <p:sp>
        <p:nvSpPr>
          <p:cNvPr id="33" name="Text 31"/>
          <p:cNvSpPr/>
          <p:nvPr/>
        </p:nvSpPr>
        <p:spPr>
          <a:xfrm>
            <a:off x="6982816" y="4822952"/>
            <a:ext cx="4440784" cy="398272"/>
          </a:xfrm>
          <a:prstGeom prst="rect">
            <a:avLst/>
          </a:prstGeom>
          <a:noFill/>
          <a:ln/>
        </p:spPr>
        <p:txBody>
          <a:bodyPr wrap="square" lIns="0" tIns="0" rIns="0" bIns="0" rtlCol="0" anchor="t"/>
          <a:lstStyle/>
          <a:p>
            <a:pPr algn="l" indent="0" marL="0">
              <a:lnSpc>
                <a:spcPct val="105000"/>
              </a:lnSpc>
              <a:buNone/>
            </a:pPr>
            <a:r>
              <a:rPr lang="en-US" sz="1400" b="1" dirty="0">
                <a:solidFill>
                  <a:srgbClr val="2A2434"/>
                </a:solidFill>
                <a:latin typeface="Arial" pitchFamily="34" charset="0"/>
                <a:ea typeface="Arial" pitchFamily="34" charset="-122"/>
                <a:cs typeface="Arial" pitchFamily="34" charset="-120"/>
              </a:rPr>
              <a:t>Where are we knowingly non-compliant, and who accepted that exception?</a:t>
            </a:r>
            <a:endParaRPr lang="en-US" sz="1400" dirty="0"/>
          </a:p>
        </p:txBody>
      </p:sp>
      <p:sp>
        <p:nvSpPr>
          <p:cNvPr id="34" name="Text 32"/>
          <p:cNvSpPr/>
          <p:nvPr/>
        </p:nvSpPr>
        <p:spPr>
          <a:xfrm>
            <a:off x="6982816" y="5276088"/>
            <a:ext cx="4440784" cy="251333"/>
          </a:xfrm>
          <a:prstGeom prst="rect">
            <a:avLst/>
          </a:prstGeom>
          <a:noFill/>
          <a:ln/>
        </p:spPr>
        <p:txBody>
          <a:bodyPr wrap="square" lIns="0" tIns="0" rIns="0" bIns="0" rtlCol="0" anchor="t"/>
          <a:lstStyle/>
          <a:p>
            <a:pPr algn="l" indent="0" marL="0">
              <a:lnSpc>
                <a:spcPct val="116000"/>
              </a:lnSpc>
              <a:buNone/>
            </a:pPr>
            <a:r>
              <a:rPr lang="en-US" sz="1150" dirty="0">
                <a:solidFill>
                  <a:srgbClr val="6B6478"/>
                </a:solidFill>
                <a:latin typeface="Arial" pitchFamily="34" charset="0"/>
                <a:ea typeface="Arial" pitchFamily="34" charset="-122"/>
                <a:cs typeface="Arial" pitchFamily="34" charset="-120"/>
              </a:rPr>
              <a:t>The exception list, with named owners.</a:t>
            </a:r>
            <a:endParaRPr lang="en-US" sz="1150" dirty="0"/>
          </a:p>
        </p:txBody>
      </p:sp>
      <p:pic>
        <p:nvPicPr>
          <p:cNvPr id="36"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37" name="Text 33"/>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43</a:t>
            </a:r>
            <a:endParaRPr lang="en-US" sz="10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THE DELTA</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ISO 27001 gets you most of the way, and stops short</a:t>
            </a:r>
            <a:endParaRPr lang="en-US" sz="3000" dirty="0"/>
          </a:p>
        </p:txBody>
      </p:sp>
      <p:sp>
        <p:nvSpPr>
          <p:cNvPr id="4" name="Shape 2"/>
          <p:cNvSpPr/>
          <p:nvPr/>
        </p:nvSpPr>
        <p:spPr>
          <a:xfrm>
            <a:off x="566928" y="1453896"/>
            <a:ext cx="5373472" cy="3248978"/>
          </a:xfrm>
          <a:prstGeom prst="roundRect">
            <a:avLst>
              <a:gd name="adj" fmla="val 1689"/>
            </a:avLst>
          </a:prstGeom>
          <a:solidFill>
            <a:srgbClr val="F5F2F7"/>
          </a:solidFill>
          <a:ln w="9525">
            <a:solidFill>
              <a:srgbClr val="E4DEEC"/>
            </a:solidFill>
            <a:prstDash val="solid"/>
          </a:ln>
        </p:spPr>
      </p:sp>
      <p:sp>
        <p:nvSpPr>
          <p:cNvPr id="5" name="Text 3"/>
          <p:cNvSpPr/>
          <p:nvPr/>
        </p:nvSpPr>
        <p:spPr>
          <a:xfrm>
            <a:off x="841248" y="1655064"/>
            <a:ext cx="4824832" cy="310896"/>
          </a:xfrm>
          <a:prstGeom prst="rect">
            <a:avLst/>
          </a:prstGeom>
          <a:noFill/>
          <a:ln/>
        </p:spPr>
        <p:txBody>
          <a:bodyPr wrap="square" lIns="0" tIns="0" rIns="0" bIns="0" rtlCol="0" anchor="ctr"/>
          <a:lstStyle/>
          <a:p>
            <a:pPr indent="0" marL="0">
              <a:buNone/>
            </a:pPr>
            <a:r>
              <a:rPr lang="en-US" sz="1250" b="1" spc="120" kern="0" dirty="0">
                <a:solidFill>
                  <a:srgbClr val="F75A3C"/>
                </a:solidFill>
                <a:latin typeface="Arial" pitchFamily="34" charset="0"/>
                <a:ea typeface="Arial" pitchFamily="34" charset="-122"/>
                <a:cs typeface="Arial" pitchFamily="34" charset="-120"/>
              </a:rPr>
              <a:t>WHAT ISO/IEC 27001 GIVES YOU</a:t>
            </a:r>
            <a:endParaRPr lang="en-US" sz="1250" dirty="0"/>
          </a:p>
        </p:txBody>
      </p:sp>
      <p:sp>
        <p:nvSpPr>
          <p:cNvPr id="6" name="Text 4"/>
          <p:cNvSpPr/>
          <p:nvPr/>
        </p:nvSpPr>
        <p:spPr>
          <a:xfrm>
            <a:off x="841248" y="2039112"/>
            <a:ext cx="4824832" cy="2517458"/>
          </a:xfrm>
          <a:prstGeom prst="rect">
            <a:avLst/>
          </a:prstGeom>
          <a:noFill/>
          <a:ln/>
        </p:spPr>
        <p:txBody>
          <a:bodyPr wrap="square" lIns="0" tIns="0" rIns="0" bIns="0" rtlCol="0" anchor="t"/>
          <a:lstStyle/>
          <a:p>
            <a:pPr marL="177800" indent="-177800">
              <a:lnSpc>
                <a:spcPct val="110000"/>
              </a:lnSpc>
              <a:spcAft>
                <a:spcPts val="600"/>
              </a:spcAft>
              <a:buSzPct val="100000"/>
              <a:buChar char="•"/>
            </a:pPr>
            <a:r>
              <a:rPr lang="en-US" sz="1250" dirty="0">
                <a:solidFill>
                  <a:srgbClr val="2A2434"/>
                </a:solidFill>
                <a:latin typeface="Arial" pitchFamily="34" charset="0"/>
                <a:ea typeface="Arial" pitchFamily="34" charset="-122"/>
                <a:cs typeface="Arial" pitchFamily="34" charset="-120"/>
              </a:rPr>
              <a:t>A risk-based ISMS with defined scope and objectives</a:t>
            </a:r>
            <a:endParaRPr lang="en-US" sz="1250" dirty="0"/>
          </a:p>
          <a:p>
            <a:pPr marL="177800" indent="-177800">
              <a:lnSpc>
                <a:spcPct val="110000"/>
              </a:lnSpc>
              <a:spcAft>
                <a:spcPts val="600"/>
              </a:spcAft>
              <a:buSzPct val="100000"/>
              <a:buChar char="•"/>
            </a:pPr>
            <a:r>
              <a:rPr lang="en-US" sz="1250" dirty="0">
                <a:solidFill>
                  <a:srgbClr val="2A2434"/>
                </a:solidFill>
                <a:latin typeface="Arial" pitchFamily="34" charset="0"/>
                <a:ea typeface="Arial" pitchFamily="34" charset="-122"/>
                <a:cs typeface="Arial" pitchFamily="34" charset="-120"/>
              </a:rPr>
              <a:t>A documented policy and control set</a:t>
            </a:r>
            <a:endParaRPr lang="en-US" sz="1250" dirty="0"/>
          </a:p>
          <a:p>
            <a:pPr marL="177800" indent="-177800">
              <a:lnSpc>
                <a:spcPct val="110000"/>
              </a:lnSpc>
              <a:spcAft>
                <a:spcPts val="600"/>
              </a:spcAft>
              <a:buSzPct val="100000"/>
              <a:buChar char="•"/>
            </a:pPr>
            <a:r>
              <a:rPr lang="en-US" sz="1250" dirty="0">
                <a:solidFill>
                  <a:srgbClr val="2A2434"/>
                </a:solidFill>
                <a:latin typeface="Arial" pitchFamily="34" charset="0"/>
                <a:ea typeface="Arial" pitchFamily="34" charset="-122"/>
                <a:cs typeface="Arial" pitchFamily="34" charset="-120"/>
              </a:rPr>
              <a:t>Internal audit and management review cycles</a:t>
            </a:r>
            <a:endParaRPr lang="en-US" sz="1250" dirty="0"/>
          </a:p>
          <a:p>
            <a:pPr marL="177800" indent="-177800">
              <a:lnSpc>
                <a:spcPct val="110000"/>
              </a:lnSpc>
              <a:spcAft>
                <a:spcPts val="600"/>
              </a:spcAft>
              <a:buSzPct val="100000"/>
              <a:buChar char="•"/>
            </a:pPr>
            <a:r>
              <a:rPr lang="en-US" sz="1250" dirty="0">
                <a:solidFill>
                  <a:srgbClr val="2A2434"/>
                </a:solidFill>
                <a:latin typeface="Arial" pitchFamily="34" charset="0"/>
                <a:ea typeface="Arial" pitchFamily="34" charset="-122"/>
                <a:cs typeface="Arial" pitchFamily="34" charset="-120"/>
              </a:rPr>
              <a:t>Continual improvement and corrective action</a:t>
            </a:r>
            <a:endParaRPr lang="en-US" sz="1250" dirty="0"/>
          </a:p>
          <a:p>
            <a:pPr marL="177800" indent="-177800">
              <a:lnSpc>
                <a:spcPct val="110000"/>
              </a:lnSpc>
              <a:spcAft>
                <a:spcPts val="600"/>
              </a:spcAft>
              <a:buSzPct val="100000"/>
              <a:buChar char="•"/>
            </a:pPr>
            <a:r>
              <a:rPr lang="en-US" sz="1250" dirty="0">
                <a:solidFill>
                  <a:srgbClr val="2A2434"/>
                </a:solidFill>
                <a:latin typeface="Arial" pitchFamily="34" charset="0"/>
                <a:ea typeface="Arial" pitchFamily="34" charset="-122"/>
                <a:cs typeface="Arial" pitchFamily="34" charset="-120"/>
              </a:rPr>
              <a:t>Independent certification your customers already recognise</a:t>
            </a:r>
            <a:endParaRPr lang="en-US" sz="1250" dirty="0"/>
          </a:p>
        </p:txBody>
      </p:sp>
      <p:sp>
        <p:nvSpPr>
          <p:cNvPr id="7" name="Shape 5"/>
          <p:cNvSpPr/>
          <p:nvPr/>
        </p:nvSpPr>
        <p:spPr>
          <a:xfrm>
            <a:off x="6251296" y="1453896"/>
            <a:ext cx="5373472" cy="3248978"/>
          </a:xfrm>
          <a:prstGeom prst="roundRect">
            <a:avLst>
              <a:gd name="adj" fmla="val 1689"/>
            </a:avLst>
          </a:prstGeom>
          <a:solidFill>
            <a:srgbClr val="F5F2F7"/>
          </a:solidFill>
          <a:ln w="9525">
            <a:solidFill>
              <a:srgbClr val="E4DEEC"/>
            </a:solidFill>
            <a:prstDash val="solid"/>
          </a:ln>
        </p:spPr>
      </p:sp>
      <p:sp>
        <p:nvSpPr>
          <p:cNvPr id="8" name="Text 6"/>
          <p:cNvSpPr/>
          <p:nvPr/>
        </p:nvSpPr>
        <p:spPr>
          <a:xfrm>
            <a:off x="6525616" y="1655064"/>
            <a:ext cx="4824832" cy="310896"/>
          </a:xfrm>
          <a:prstGeom prst="rect">
            <a:avLst/>
          </a:prstGeom>
          <a:noFill/>
          <a:ln/>
        </p:spPr>
        <p:txBody>
          <a:bodyPr wrap="square" lIns="0" tIns="0" rIns="0" bIns="0" rtlCol="0" anchor="ctr"/>
          <a:lstStyle/>
          <a:p>
            <a:pPr indent="0" marL="0">
              <a:buNone/>
            </a:pPr>
            <a:r>
              <a:rPr lang="en-US" sz="1250" b="1" spc="120" kern="0" dirty="0">
                <a:solidFill>
                  <a:srgbClr val="F75A3C"/>
                </a:solidFill>
                <a:latin typeface="Arial" pitchFamily="34" charset="0"/>
                <a:ea typeface="Arial" pitchFamily="34" charset="-122"/>
                <a:cs typeface="Arial" pitchFamily="34" charset="-120"/>
              </a:rPr>
              <a:t>WHAT NIS2 ADDS ON TOP</a:t>
            </a:r>
            <a:endParaRPr lang="en-US" sz="1250" dirty="0"/>
          </a:p>
        </p:txBody>
      </p:sp>
      <p:sp>
        <p:nvSpPr>
          <p:cNvPr id="9" name="Text 7"/>
          <p:cNvSpPr/>
          <p:nvPr/>
        </p:nvSpPr>
        <p:spPr>
          <a:xfrm>
            <a:off x="6525616" y="2039112"/>
            <a:ext cx="4824832" cy="2517458"/>
          </a:xfrm>
          <a:prstGeom prst="rect">
            <a:avLst/>
          </a:prstGeom>
          <a:noFill/>
          <a:ln/>
        </p:spPr>
        <p:txBody>
          <a:bodyPr wrap="square" lIns="0" tIns="0" rIns="0" bIns="0" rtlCol="0" anchor="t"/>
          <a:lstStyle/>
          <a:p>
            <a:pPr marL="177800" indent="-177800">
              <a:lnSpc>
                <a:spcPct val="110000"/>
              </a:lnSpc>
              <a:spcAft>
                <a:spcPts val="600"/>
              </a:spcAft>
              <a:buSzPct val="100000"/>
              <a:buChar char="•"/>
            </a:pPr>
            <a:r>
              <a:rPr lang="en-US" sz="1250" dirty="0">
                <a:solidFill>
                  <a:srgbClr val="2A2434"/>
                </a:solidFill>
                <a:latin typeface="Arial" pitchFamily="34" charset="0"/>
                <a:ea typeface="Arial" pitchFamily="34" charset="-122"/>
                <a:cs typeface="Arial" pitchFamily="34" charset="-120"/>
              </a:rPr>
              <a:t>Management-body approval and oversight as a legal duty, provable to a regulator</a:t>
            </a:r>
            <a:endParaRPr lang="en-US" sz="1250" dirty="0"/>
          </a:p>
          <a:p>
            <a:pPr marL="177800" indent="-177800">
              <a:lnSpc>
                <a:spcPct val="110000"/>
              </a:lnSpc>
              <a:spcAft>
                <a:spcPts val="600"/>
              </a:spcAft>
              <a:buSzPct val="100000"/>
              <a:buChar char="•"/>
            </a:pPr>
            <a:r>
              <a:rPr lang="en-US" sz="1250" dirty="0">
                <a:solidFill>
                  <a:srgbClr val="2A2434"/>
                </a:solidFill>
                <a:latin typeface="Arial" pitchFamily="34" charset="0"/>
                <a:ea typeface="Arial" pitchFamily="34" charset="-122"/>
                <a:cs typeface="Arial" pitchFamily="34" charset="-120"/>
              </a:rPr>
              <a:t>Mandatory training for the management body itself</a:t>
            </a:r>
            <a:endParaRPr lang="en-US" sz="1250" dirty="0"/>
          </a:p>
          <a:p>
            <a:pPr marL="177800" indent="-177800">
              <a:lnSpc>
                <a:spcPct val="110000"/>
              </a:lnSpc>
              <a:spcAft>
                <a:spcPts val="600"/>
              </a:spcAft>
              <a:buSzPct val="100000"/>
              <a:buChar char="•"/>
            </a:pPr>
            <a:r>
              <a:rPr lang="en-US" sz="1250" dirty="0">
                <a:solidFill>
                  <a:srgbClr val="2A2434"/>
                </a:solidFill>
                <a:latin typeface="Arial" pitchFamily="34" charset="0"/>
                <a:ea typeface="Arial" pitchFamily="34" charset="-122"/>
                <a:cs typeface="Arial" pitchFamily="34" charset="-120"/>
              </a:rPr>
              <a:t>Prescriptive incident reporting deadlines to a national authority</a:t>
            </a:r>
            <a:endParaRPr lang="en-US" sz="1250" dirty="0"/>
          </a:p>
          <a:p>
            <a:pPr marL="177800" indent="-177800">
              <a:lnSpc>
                <a:spcPct val="110000"/>
              </a:lnSpc>
              <a:spcAft>
                <a:spcPts val="600"/>
              </a:spcAft>
              <a:buSzPct val="100000"/>
              <a:buChar char="•"/>
            </a:pPr>
            <a:r>
              <a:rPr lang="en-US" sz="1250" dirty="0">
                <a:solidFill>
                  <a:srgbClr val="2A2434"/>
                </a:solidFill>
                <a:latin typeface="Arial" pitchFamily="34" charset="0"/>
                <a:ea typeface="Arial" pitchFamily="34" charset="-122"/>
                <a:cs typeface="Arial" pitchFamily="34" charset="-120"/>
              </a:rPr>
              <a:t>Jurisdiction, registration and national-law tracking obligations</a:t>
            </a:r>
            <a:endParaRPr lang="en-US" sz="1250" dirty="0"/>
          </a:p>
          <a:p>
            <a:pPr marL="177800" indent="-177800">
              <a:lnSpc>
                <a:spcPct val="110000"/>
              </a:lnSpc>
              <a:spcAft>
                <a:spcPts val="600"/>
              </a:spcAft>
              <a:buSzPct val="100000"/>
              <a:buChar char="•"/>
            </a:pPr>
            <a:r>
              <a:rPr lang="en-US" sz="1250" dirty="0">
                <a:solidFill>
                  <a:srgbClr val="2A2434"/>
                </a:solidFill>
                <a:latin typeface="Arial" pitchFamily="34" charset="0"/>
                <a:ea typeface="Arial" pitchFamily="34" charset="-122"/>
                <a:cs typeface="Arial" pitchFamily="34" charset="-120"/>
              </a:rPr>
              <a:t>Explicit supply-chain obligations, and readiness for supervision and enforcement</a:t>
            </a:r>
            <a:endParaRPr lang="en-US" sz="1250" dirty="0"/>
          </a:p>
        </p:txBody>
      </p:sp>
      <p:sp>
        <p:nvSpPr>
          <p:cNvPr id="10" name="Text 8"/>
          <p:cNvSpPr/>
          <p:nvPr/>
        </p:nvSpPr>
        <p:spPr>
          <a:xfrm>
            <a:off x="566928" y="4922330"/>
            <a:ext cx="11057839" cy="457200"/>
          </a:xfrm>
          <a:prstGeom prst="rect">
            <a:avLst/>
          </a:prstGeom>
          <a:noFill/>
          <a:ln/>
        </p:spPr>
        <p:txBody>
          <a:bodyPr wrap="square" lIns="0" tIns="0" rIns="0" bIns="0" rtlCol="0" anchor="t"/>
          <a:lstStyle/>
          <a:p>
            <a:pPr indent="0" marL="0">
              <a:lnSpc>
                <a:spcPct val="115000"/>
              </a:lnSpc>
              <a:buNone/>
            </a:pPr>
            <a:r>
              <a:rPr lang="en-US" sz="1250" i="1" dirty="0">
                <a:solidFill>
                  <a:srgbClr val="2A2434"/>
                </a:solidFill>
                <a:latin typeface="Arial" pitchFamily="34" charset="0"/>
                <a:ea typeface="Arial" pitchFamily="34" charset="-122"/>
                <a:cs typeface="Arial" pitchFamily="34" charset="-120"/>
              </a:rPr>
              <a:t>Certification is strong evidence of a managed ISMS. It is not evidence that the management body discharged a statutory duty, because the standard never asked it to.</a:t>
            </a:r>
            <a:endParaRPr lang="en-US" sz="1250" dirty="0"/>
          </a:p>
        </p:txBody>
      </p:sp>
      <p:pic>
        <p:nvPicPr>
          <p:cNvPr id="12"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13" name="Text 9"/>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44</a:t>
            </a:r>
            <a:endParaRPr lang="en-US" sz="10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SECTOR LENS</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Where the measures bite hardest in your sector</a:t>
            </a:r>
            <a:endParaRPr lang="en-US" sz="3000" dirty="0"/>
          </a:p>
        </p:txBody>
      </p:sp>
      <p:sp>
        <p:nvSpPr>
          <p:cNvPr id="4" name="Text 2"/>
          <p:cNvSpPr/>
          <p:nvPr/>
        </p:nvSpPr>
        <p:spPr>
          <a:xfrm>
            <a:off x="566928" y="1335024"/>
            <a:ext cx="11057839" cy="27432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The ten measures are universal. Which ones carry the most risk depends on what you run.</a:t>
            </a:r>
            <a:endParaRPr lang="en-US" sz="1450" dirty="0"/>
          </a:p>
        </p:txBody>
      </p:sp>
      <p:sp>
        <p:nvSpPr>
          <p:cNvPr id="5" name="Shape 3"/>
          <p:cNvSpPr/>
          <p:nvPr/>
        </p:nvSpPr>
        <p:spPr>
          <a:xfrm>
            <a:off x="566928" y="1801368"/>
            <a:ext cx="11057839" cy="537024"/>
          </a:xfrm>
          <a:prstGeom prst="roundRect">
            <a:avLst>
              <a:gd name="adj" fmla="val 10216"/>
            </a:avLst>
          </a:prstGeom>
          <a:solidFill>
            <a:srgbClr val="F5F2F7"/>
          </a:solidFill>
          <a:ln w="7620">
            <a:solidFill>
              <a:srgbClr val="E4DEEC"/>
            </a:solidFill>
            <a:prstDash val="solid"/>
          </a:ln>
        </p:spPr>
      </p:sp>
      <p:sp>
        <p:nvSpPr>
          <p:cNvPr id="6" name="Shape 4"/>
          <p:cNvSpPr/>
          <p:nvPr/>
        </p:nvSpPr>
        <p:spPr>
          <a:xfrm>
            <a:off x="694944" y="1868712"/>
            <a:ext cx="2103120" cy="402336"/>
          </a:xfrm>
          <a:prstGeom prst="roundRect">
            <a:avLst>
              <a:gd name="adj" fmla="val 13636"/>
            </a:avLst>
          </a:prstGeom>
          <a:solidFill>
            <a:srgbClr val="270949"/>
          </a:solidFill>
          <a:ln/>
        </p:spPr>
      </p:sp>
      <p:sp>
        <p:nvSpPr>
          <p:cNvPr id="7" name="Text 5"/>
          <p:cNvSpPr/>
          <p:nvPr/>
        </p:nvSpPr>
        <p:spPr>
          <a:xfrm>
            <a:off x="694944" y="1859568"/>
            <a:ext cx="2103120" cy="402336"/>
          </a:xfrm>
          <a:prstGeom prst="rect">
            <a:avLst/>
          </a:prstGeom>
          <a:noFill/>
          <a:ln/>
        </p:spPr>
        <p:txBody>
          <a:bodyPr wrap="square" lIns="0" tIns="0" rIns="0" bIns="0"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Energy</a:t>
            </a:r>
            <a:endParaRPr lang="en-US" sz="1150" dirty="0"/>
          </a:p>
        </p:txBody>
      </p:sp>
      <p:sp>
        <p:nvSpPr>
          <p:cNvPr id="8" name="Text 6"/>
          <p:cNvSpPr/>
          <p:nvPr/>
        </p:nvSpPr>
        <p:spPr>
          <a:xfrm>
            <a:off x="2962656" y="1801368"/>
            <a:ext cx="8460943" cy="537024"/>
          </a:xfrm>
          <a:prstGeom prst="rect">
            <a:avLst/>
          </a:prstGeom>
          <a:noFill/>
          <a:ln/>
        </p:spPr>
        <p:txBody>
          <a:bodyPr wrap="square" lIns="0" tIns="0" rIns="0" bIns="0" rtlCol="0" anchor="ctr"/>
          <a:lstStyle/>
          <a:p>
            <a:pPr algn="l" indent="0" marL="0">
              <a:lnSpc>
                <a:spcPct val="110000"/>
              </a:lnSpc>
              <a:buNone/>
            </a:pPr>
            <a:r>
              <a:rPr lang="en-US" sz="1200" dirty="0">
                <a:solidFill>
                  <a:srgbClr val="2A2434"/>
                </a:solidFill>
                <a:latin typeface="Arial" pitchFamily="34" charset="0"/>
                <a:ea typeface="Arial" pitchFamily="34" charset="-122"/>
                <a:cs typeface="Arial" pitchFamily="34" charset="-120"/>
              </a:rPr>
              <a:t>(c) continuity and (d) supply chain dominate; OT/ICS and remote-access security (j) are scrutinised by grid operators.</a:t>
            </a:r>
            <a:endParaRPr lang="en-US" sz="1200" dirty="0"/>
          </a:p>
        </p:txBody>
      </p:sp>
      <p:sp>
        <p:nvSpPr>
          <p:cNvPr id="9" name="Shape 7"/>
          <p:cNvSpPr/>
          <p:nvPr/>
        </p:nvSpPr>
        <p:spPr>
          <a:xfrm>
            <a:off x="566928" y="2435764"/>
            <a:ext cx="11057839" cy="537024"/>
          </a:xfrm>
          <a:prstGeom prst="roundRect">
            <a:avLst>
              <a:gd name="adj" fmla="val 10216"/>
            </a:avLst>
          </a:prstGeom>
          <a:solidFill>
            <a:srgbClr val="FBFAFC"/>
          </a:solidFill>
          <a:ln w="7620">
            <a:solidFill>
              <a:srgbClr val="E4DEEC"/>
            </a:solidFill>
            <a:prstDash val="solid"/>
          </a:ln>
        </p:spPr>
      </p:sp>
      <p:sp>
        <p:nvSpPr>
          <p:cNvPr id="10" name="Shape 8"/>
          <p:cNvSpPr/>
          <p:nvPr/>
        </p:nvSpPr>
        <p:spPr>
          <a:xfrm>
            <a:off x="694944" y="2503108"/>
            <a:ext cx="2103120" cy="402336"/>
          </a:xfrm>
          <a:prstGeom prst="roundRect">
            <a:avLst>
              <a:gd name="adj" fmla="val 13636"/>
            </a:avLst>
          </a:prstGeom>
          <a:solidFill>
            <a:srgbClr val="270949"/>
          </a:solidFill>
          <a:ln/>
        </p:spPr>
      </p:sp>
      <p:sp>
        <p:nvSpPr>
          <p:cNvPr id="11" name="Text 9"/>
          <p:cNvSpPr/>
          <p:nvPr/>
        </p:nvSpPr>
        <p:spPr>
          <a:xfrm>
            <a:off x="694944" y="2493964"/>
            <a:ext cx="2103120" cy="402336"/>
          </a:xfrm>
          <a:prstGeom prst="rect">
            <a:avLst/>
          </a:prstGeom>
          <a:noFill/>
          <a:ln/>
        </p:spPr>
        <p:txBody>
          <a:bodyPr wrap="square" lIns="0" tIns="0" rIns="0" bIns="0"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Health</a:t>
            </a:r>
            <a:endParaRPr lang="en-US" sz="1150" dirty="0"/>
          </a:p>
        </p:txBody>
      </p:sp>
      <p:sp>
        <p:nvSpPr>
          <p:cNvPr id="12" name="Text 10"/>
          <p:cNvSpPr/>
          <p:nvPr/>
        </p:nvSpPr>
        <p:spPr>
          <a:xfrm>
            <a:off x="2962656" y="2435764"/>
            <a:ext cx="8460943" cy="537024"/>
          </a:xfrm>
          <a:prstGeom prst="rect">
            <a:avLst/>
          </a:prstGeom>
          <a:noFill/>
          <a:ln/>
        </p:spPr>
        <p:txBody>
          <a:bodyPr wrap="square" lIns="0" tIns="0" rIns="0" bIns="0" rtlCol="0" anchor="ctr"/>
          <a:lstStyle/>
          <a:p>
            <a:pPr algn="l" indent="0" marL="0">
              <a:lnSpc>
                <a:spcPct val="110000"/>
              </a:lnSpc>
              <a:buNone/>
            </a:pPr>
            <a:r>
              <a:rPr lang="en-US" sz="1200" dirty="0">
                <a:solidFill>
                  <a:srgbClr val="2A2434"/>
                </a:solidFill>
                <a:latin typeface="Arial" pitchFamily="34" charset="0"/>
                <a:ea typeface="Arial" pitchFamily="34" charset="-122"/>
                <a:cs typeface="Arial" pitchFamily="34" charset="-120"/>
              </a:rPr>
              <a:t>(c) continuity of care and (i) access control to clinical systems; medical-device (e) vulnerability handling is a growing demand.</a:t>
            </a:r>
            <a:endParaRPr lang="en-US" sz="1200" dirty="0"/>
          </a:p>
        </p:txBody>
      </p:sp>
      <p:sp>
        <p:nvSpPr>
          <p:cNvPr id="13" name="Shape 11"/>
          <p:cNvSpPr/>
          <p:nvPr/>
        </p:nvSpPr>
        <p:spPr>
          <a:xfrm>
            <a:off x="566928" y="3070160"/>
            <a:ext cx="11057839" cy="537024"/>
          </a:xfrm>
          <a:prstGeom prst="roundRect">
            <a:avLst>
              <a:gd name="adj" fmla="val 10216"/>
            </a:avLst>
          </a:prstGeom>
          <a:solidFill>
            <a:srgbClr val="F5F2F7"/>
          </a:solidFill>
          <a:ln w="7620">
            <a:solidFill>
              <a:srgbClr val="E4DEEC"/>
            </a:solidFill>
            <a:prstDash val="solid"/>
          </a:ln>
        </p:spPr>
      </p:sp>
      <p:sp>
        <p:nvSpPr>
          <p:cNvPr id="14" name="Shape 12"/>
          <p:cNvSpPr/>
          <p:nvPr/>
        </p:nvSpPr>
        <p:spPr>
          <a:xfrm>
            <a:off x="694944" y="3137504"/>
            <a:ext cx="2103120" cy="402336"/>
          </a:xfrm>
          <a:prstGeom prst="roundRect">
            <a:avLst>
              <a:gd name="adj" fmla="val 13636"/>
            </a:avLst>
          </a:prstGeom>
          <a:solidFill>
            <a:srgbClr val="270949"/>
          </a:solidFill>
          <a:ln/>
        </p:spPr>
      </p:sp>
      <p:sp>
        <p:nvSpPr>
          <p:cNvPr id="15" name="Text 13"/>
          <p:cNvSpPr/>
          <p:nvPr/>
        </p:nvSpPr>
        <p:spPr>
          <a:xfrm>
            <a:off x="694944" y="3128360"/>
            <a:ext cx="2103120" cy="402336"/>
          </a:xfrm>
          <a:prstGeom prst="rect">
            <a:avLst/>
          </a:prstGeom>
          <a:noFill/>
          <a:ln/>
        </p:spPr>
        <p:txBody>
          <a:bodyPr wrap="square" lIns="0" tIns="0" rIns="0" bIns="0"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Transport</a:t>
            </a:r>
            <a:endParaRPr lang="en-US" sz="1150" dirty="0"/>
          </a:p>
        </p:txBody>
      </p:sp>
      <p:sp>
        <p:nvSpPr>
          <p:cNvPr id="16" name="Text 14"/>
          <p:cNvSpPr/>
          <p:nvPr/>
        </p:nvSpPr>
        <p:spPr>
          <a:xfrm>
            <a:off x="2962656" y="3070160"/>
            <a:ext cx="8460943" cy="537024"/>
          </a:xfrm>
          <a:prstGeom prst="rect">
            <a:avLst/>
          </a:prstGeom>
          <a:noFill/>
          <a:ln/>
        </p:spPr>
        <p:txBody>
          <a:bodyPr wrap="square" lIns="0" tIns="0" rIns="0" bIns="0" rtlCol="0" anchor="ctr"/>
          <a:lstStyle/>
          <a:p>
            <a:pPr algn="l" indent="0" marL="0">
              <a:lnSpc>
                <a:spcPct val="110000"/>
              </a:lnSpc>
              <a:buNone/>
            </a:pPr>
            <a:r>
              <a:rPr lang="en-US" sz="1200" dirty="0">
                <a:solidFill>
                  <a:srgbClr val="2A2434"/>
                </a:solidFill>
                <a:latin typeface="Arial" pitchFamily="34" charset="0"/>
                <a:ea typeface="Arial" pitchFamily="34" charset="-122"/>
                <a:cs typeface="Arial" pitchFamily="34" charset="-120"/>
              </a:rPr>
              <a:t>(b) incident handling and (c) continuity against safety-critical OT; (d) supply chain across complex operator ecosystems.</a:t>
            </a:r>
            <a:endParaRPr lang="en-US" sz="1200" dirty="0"/>
          </a:p>
        </p:txBody>
      </p:sp>
      <p:sp>
        <p:nvSpPr>
          <p:cNvPr id="17" name="Shape 15"/>
          <p:cNvSpPr/>
          <p:nvPr/>
        </p:nvSpPr>
        <p:spPr>
          <a:xfrm>
            <a:off x="566928" y="3704556"/>
            <a:ext cx="11057839" cy="537024"/>
          </a:xfrm>
          <a:prstGeom prst="roundRect">
            <a:avLst>
              <a:gd name="adj" fmla="val 10216"/>
            </a:avLst>
          </a:prstGeom>
          <a:solidFill>
            <a:srgbClr val="FBFAFC"/>
          </a:solidFill>
          <a:ln w="7620">
            <a:solidFill>
              <a:srgbClr val="E4DEEC"/>
            </a:solidFill>
            <a:prstDash val="solid"/>
          </a:ln>
        </p:spPr>
      </p:sp>
      <p:sp>
        <p:nvSpPr>
          <p:cNvPr id="18" name="Shape 16"/>
          <p:cNvSpPr/>
          <p:nvPr/>
        </p:nvSpPr>
        <p:spPr>
          <a:xfrm>
            <a:off x="694944" y="3771900"/>
            <a:ext cx="2103120" cy="402336"/>
          </a:xfrm>
          <a:prstGeom prst="roundRect">
            <a:avLst>
              <a:gd name="adj" fmla="val 13636"/>
            </a:avLst>
          </a:prstGeom>
          <a:solidFill>
            <a:srgbClr val="270949"/>
          </a:solidFill>
          <a:ln/>
        </p:spPr>
      </p:sp>
      <p:sp>
        <p:nvSpPr>
          <p:cNvPr id="19" name="Text 17"/>
          <p:cNvSpPr/>
          <p:nvPr/>
        </p:nvSpPr>
        <p:spPr>
          <a:xfrm>
            <a:off x="694944" y="3762756"/>
            <a:ext cx="2103120" cy="402336"/>
          </a:xfrm>
          <a:prstGeom prst="rect">
            <a:avLst/>
          </a:prstGeom>
          <a:noFill/>
          <a:ln/>
        </p:spPr>
        <p:txBody>
          <a:bodyPr wrap="square" lIns="0" tIns="0" rIns="0" bIns="0"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Banking &amp; Finance</a:t>
            </a:r>
            <a:endParaRPr lang="en-US" sz="1150" dirty="0"/>
          </a:p>
        </p:txBody>
      </p:sp>
      <p:sp>
        <p:nvSpPr>
          <p:cNvPr id="20" name="Text 18"/>
          <p:cNvSpPr/>
          <p:nvPr/>
        </p:nvSpPr>
        <p:spPr>
          <a:xfrm>
            <a:off x="2962656" y="3704556"/>
            <a:ext cx="8460943" cy="537024"/>
          </a:xfrm>
          <a:prstGeom prst="rect">
            <a:avLst/>
          </a:prstGeom>
          <a:noFill/>
          <a:ln/>
        </p:spPr>
        <p:txBody>
          <a:bodyPr wrap="square" lIns="0" tIns="0" rIns="0" bIns="0" rtlCol="0" anchor="ctr"/>
          <a:lstStyle/>
          <a:p>
            <a:pPr algn="l" indent="0" marL="0">
              <a:lnSpc>
                <a:spcPct val="110000"/>
              </a:lnSpc>
              <a:buNone/>
            </a:pPr>
            <a:r>
              <a:rPr lang="en-US" sz="1200" dirty="0">
                <a:solidFill>
                  <a:srgbClr val="2A2434"/>
                </a:solidFill>
                <a:latin typeface="Arial" pitchFamily="34" charset="0"/>
                <a:ea typeface="Arial" pitchFamily="34" charset="-122"/>
                <a:cs typeface="Arial" pitchFamily="34" charset="-120"/>
              </a:rPr>
              <a:t>DORA sets equivalent measures as lex specialis: map to DORA's ICT-risk framework rather than to NIS2 Article 21 directly.</a:t>
            </a:r>
            <a:endParaRPr lang="en-US" sz="1200" dirty="0"/>
          </a:p>
        </p:txBody>
      </p:sp>
      <p:sp>
        <p:nvSpPr>
          <p:cNvPr id="21" name="Shape 19"/>
          <p:cNvSpPr/>
          <p:nvPr/>
        </p:nvSpPr>
        <p:spPr>
          <a:xfrm>
            <a:off x="566928" y="4338952"/>
            <a:ext cx="11057839" cy="537024"/>
          </a:xfrm>
          <a:prstGeom prst="roundRect">
            <a:avLst>
              <a:gd name="adj" fmla="val 10216"/>
            </a:avLst>
          </a:prstGeom>
          <a:solidFill>
            <a:srgbClr val="F5F2F7"/>
          </a:solidFill>
          <a:ln w="7620">
            <a:solidFill>
              <a:srgbClr val="E4DEEC"/>
            </a:solidFill>
            <a:prstDash val="solid"/>
          </a:ln>
        </p:spPr>
      </p:sp>
      <p:sp>
        <p:nvSpPr>
          <p:cNvPr id="22" name="Shape 20"/>
          <p:cNvSpPr/>
          <p:nvPr/>
        </p:nvSpPr>
        <p:spPr>
          <a:xfrm>
            <a:off x="694944" y="4406296"/>
            <a:ext cx="2103120" cy="402336"/>
          </a:xfrm>
          <a:prstGeom prst="roundRect">
            <a:avLst>
              <a:gd name="adj" fmla="val 13636"/>
            </a:avLst>
          </a:prstGeom>
          <a:solidFill>
            <a:srgbClr val="270949"/>
          </a:solidFill>
          <a:ln/>
        </p:spPr>
      </p:sp>
      <p:sp>
        <p:nvSpPr>
          <p:cNvPr id="23" name="Text 21"/>
          <p:cNvSpPr/>
          <p:nvPr/>
        </p:nvSpPr>
        <p:spPr>
          <a:xfrm>
            <a:off x="694944" y="4397152"/>
            <a:ext cx="2103120" cy="402336"/>
          </a:xfrm>
          <a:prstGeom prst="rect">
            <a:avLst/>
          </a:prstGeom>
          <a:noFill/>
          <a:ln/>
        </p:spPr>
        <p:txBody>
          <a:bodyPr wrap="square" lIns="0" tIns="0" rIns="0" bIns="0"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Water</a:t>
            </a:r>
            <a:endParaRPr lang="en-US" sz="1150" dirty="0"/>
          </a:p>
        </p:txBody>
      </p:sp>
      <p:sp>
        <p:nvSpPr>
          <p:cNvPr id="24" name="Text 22"/>
          <p:cNvSpPr/>
          <p:nvPr/>
        </p:nvSpPr>
        <p:spPr>
          <a:xfrm>
            <a:off x="2962656" y="4338952"/>
            <a:ext cx="8460943" cy="537024"/>
          </a:xfrm>
          <a:prstGeom prst="rect">
            <a:avLst/>
          </a:prstGeom>
          <a:noFill/>
          <a:ln/>
        </p:spPr>
        <p:txBody>
          <a:bodyPr wrap="square" lIns="0" tIns="0" rIns="0" bIns="0" rtlCol="0" anchor="ctr"/>
          <a:lstStyle/>
          <a:p>
            <a:pPr algn="l" indent="0" marL="0">
              <a:lnSpc>
                <a:spcPct val="110000"/>
              </a:lnSpc>
              <a:buNone/>
            </a:pPr>
            <a:r>
              <a:rPr lang="en-US" sz="1200" dirty="0">
                <a:solidFill>
                  <a:srgbClr val="2A2434"/>
                </a:solidFill>
                <a:latin typeface="Arial" pitchFamily="34" charset="0"/>
                <a:ea typeface="Arial" pitchFamily="34" charset="-122"/>
                <a:cs typeface="Arial" pitchFamily="34" charset="-120"/>
              </a:rPr>
              <a:t>(c) continuity and (f) effectiveness testing of SCADA controls; availability is a public-health outcome.</a:t>
            </a:r>
            <a:endParaRPr lang="en-US" sz="1200" dirty="0"/>
          </a:p>
        </p:txBody>
      </p:sp>
      <p:sp>
        <p:nvSpPr>
          <p:cNvPr id="25" name="Shape 23"/>
          <p:cNvSpPr/>
          <p:nvPr/>
        </p:nvSpPr>
        <p:spPr>
          <a:xfrm>
            <a:off x="566928" y="4973348"/>
            <a:ext cx="11057839" cy="537024"/>
          </a:xfrm>
          <a:prstGeom prst="roundRect">
            <a:avLst>
              <a:gd name="adj" fmla="val 10216"/>
            </a:avLst>
          </a:prstGeom>
          <a:solidFill>
            <a:srgbClr val="FBFAFC"/>
          </a:solidFill>
          <a:ln w="7620">
            <a:solidFill>
              <a:srgbClr val="E4DEEC"/>
            </a:solidFill>
            <a:prstDash val="solid"/>
          </a:ln>
        </p:spPr>
      </p:sp>
      <p:sp>
        <p:nvSpPr>
          <p:cNvPr id="26" name="Shape 24"/>
          <p:cNvSpPr/>
          <p:nvPr/>
        </p:nvSpPr>
        <p:spPr>
          <a:xfrm>
            <a:off x="694944" y="5040692"/>
            <a:ext cx="2103120" cy="402336"/>
          </a:xfrm>
          <a:prstGeom prst="roundRect">
            <a:avLst>
              <a:gd name="adj" fmla="val 13636"/>
            </a:avLst>
          </a:prstGeom>
          <a:solidFill>
            <a:srgbClr val="270949"/>
          </a:solidFill>
          <a:ln/>
        </p:spPr>
      </p:sp>
      <p:sp>
        <p:nvSpPr>
          <p:cNvPr id="27" name="Text 25"/>
          <p:cNvSpPr/>
          <p:nvPr/>
        </p:nvSpPr>
        <p:spPr>
          <a:xfrm>
            <a:off x="694944" y="5031548"/>
            <a:ext cx="2103120" cy="402336"/>
          </a:xfrm>
          <a:prstGeom prst="rect">
            <a:avLst/>
          </a:prstGeom>
          <a:noFill/>
          <a:ln/>
        </p:spPr>
        <p:txBody>
          <a:bodyPr wrap="square" lIns="0" tIns="0" rIns="0" bIns="0"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Digital &amp; ICT</a:t>
            </a:r>
            <a:endParaRPr lang="en-US" sz="1150" dirty="0"/>
          </a:p>
        </p:txBody>
      </p:sp>
      <p:sp>
        <p:nvSpPr>
          <p:cNvPr id="28" name="Text 26"/>
          <p:cNvSpPr/>
          <p:nvPr/>
        </p:nvSpPr>
        <p:spPr>
          <a:xfrm>
            <a:off x="2962656" y="4973348"/>
            <a:ext cx="8460943" cy="537024"/>
          </a:xfrm>
          <a:prstGeom prst="rect">
            <a:avLst/>
          </a:prstGeom>
          <a:noFill/>
          <a:ln/>
        </p:spPr>
        <p:txBody>
          <a:bodyPr wrap="square" lIns="0" tIns="0" rIns="0" bIns="0" rtlCol="0" anchor="ctr"/>
          <a:lstStyle/>
          <a:p>
            <a:pPr algn="l" indent="0" marL="0">
              <a:lnSpc>
                <a:spcPct val="110000"/>
              </a:lnSpc>
              <a:buNone/>
            </a:pPr>
            <a:r>
              <a:rPr lang="en-US" sz="1200" dirty="0">
                <a:solidFill>
                  <a:srgbClr val="2A2434"/>
                </a:solidFill>
                <a:latin typeface="Arial" pitchFamily="34" charset="0"/>
                <a:ea typeface="Arial" pitchFamily="34" charset="-122"/>
                <a:cs typeface="Arial" pitchFamily="34" charset="-120"/>
              </a:rPr>
              <a:t>(e) secure development and (d) supply chain are central; you are the upstream risk for many essential entities.</a:t>
            </a:r>
            <a:endParaRPr lang="en-US" sz="1200" dirty="0"/>
          </a:p>
        </p:txBody>
      </p:sp>
      <p:sp>
        <p:nvSpPr>
          <p:cNvPr id="29" name="Shape 27"/>
          <p:cNvSpPr/>
          <p:nvPr/>
        </p:nvSpPr>
        <p:spPr>
          <a:xfrm>
            <a:off x="566928" y="5607744"/>
            <a:ext cx="11057839" cy="537024"/>
          </a:xfrm>
          <a:prstGeom prst="roundRect">
            <a:avLst>
              <a:gd name="adj" fmla="val 10216"/>
            </a:avLst>
          </a:prstGeom>
          <a:solidFill>
            <a:srgbClr val="F5F2F7"/>
          </a:solidFill>
          <a:ln w="7620">
            <a:solidFill>
              <a:srgbClr val="E4DEEC"/>
            </a:solidFill>
            <a:prstDash val="solid"/>
          </a:ln>
        </p:spPr>
      </p:sp>
      <p:sp>
        <p:nvSpPr>
          <p:cNvPr id="30" name="Shape 28"/>
          <p:cNvSpPr/>
          <p:nvPr/>
        </p:nvSpPr>
        <p:spPr>
          <a:xfrm>
            <a:off x="694944" y="5675088"/>
            <a:ext cx="2103120" cy="402336"/>
          </a:xfrm>
          <a:prstGeom prst="roundRect">
            <a:avLst>
              <a:gd name="adj" fmla="val 13636"/>
            </a:avLst>
          </a:prstGeom>
          <a:solidFill>
            <a:srgbClr val="270949"/>
          </a:solidFill>
          <a:ln/>
        </p:spPr>
      </p:sp>
      <p:sp>
        <p:nvSpPr>
          <p:cNvPr id="31" name="Text 29"/>
          <p:cNvSpPr/>
          <p:nvPr/>
        </p:nvSpPr>
        <p:spPr>
          <a:xfrm>
            <a:off x="694944" y="5665944"/>
            <a:ext cx="2103120" cy="402336"/>
          </a:xfrm>
          <a:prstGeom prst="rect">
            <a:avLst/>
          </a:prstGeom>
          <a:noFill/>
          <a:ln/>
        </p:spPr>
        <p:txBody>
          <a:bodyPr wrap="square" lIns="0" tIns="0" rIns="0" bIns="0"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Manufacturing</a:t>
            </a:r>
            <a:endParaRPr lang="en-US" sz="1150" dirty="0"/>
          </a:p>
        </p:txBody>
      </p:sp>
      <p:sp>
        <p:nvSpPr>
          <p:cNvPr id="32" name="Text 30"/>
          <p:cNvSpPr/>
          <p:nvPr/>
        </p:nvSpPr>
        <p:spPr>
          <a:xfrm>
            <a:off x="2962656" y="5607744"/>
            <a:ext cx="8460943" cy="537024"/>
          </a:xfrm>
          <a:prstGeom prst="rect">
            <a:avLst/>
          </a:prstGeom>
          <a:noFill/>
          <a:ln/>
        </p:spPr>
        <p:txBody>
          <a:bodyPr wrap="square" lIns="0" tIns="0" rIns="0" bIns="0" rtlCol="0" anchor="ctr"/>
          <a:lstStyle/>
          <a:p>
            <a:pPr algn="l" indent="0" marL="0">
              <a:lnSpc>
                <a:spcPct val="110000"/>
              </a:lnSpc>
              <a:buNone/>
            </a:pPr>
            <a:r>
              <a:rPr lang="en-US" sz="1200" dirty="0">
                <a:solidFill>
                  <a:srgbClr val="2A2434"/>
                </a:solidFill>
                <a:latin typeface="Arial" pitchFamily="34" charset="0"/>
                <a:ea typeface="Arial" pitchFamily="34" charset="-122"/>
                <a:cs typeface="Arial" pitchFamily="34" charset="-120"/>
              </a:rPr>
              <a:t>(d) supply chain and (i) asset management across OT/IT convergence; (g) hygiene on long-lived production systems.</a:t>
            </a:r>
            <a:endParaRPr lang="en-US" sz="1200" dirty="0"/>
          </a:p>
        </p:txBody>
      </p:sp>
      <p:pic>
        <p:nvPicPr>
          <p:cNvPr id="34"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35" name="Text 31"/>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45</a:t>
            </a:r>
            <a:endParaRPr lang="en-US" sz="10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270949"/>
        </a:solidFill>
      </p:bgPr>
    </p:bg>
    <p:spTree>
      <p:nvGrpSpPr>
        <p:cNvPr id="1" name=""/>
        <p:cNvGrpSpPr/>
        <p:nvPr/>
      </p:nvGrpSpPr>
      <p:grpSpPr>
        <a:xfrm>
          <a:off x="0" y="0"/>
          <a:ext cx="0" cy="0"/>
          <a:chOff x="0" y="0"/>
          <a:chExt cx="0" cy="0"/>
        </a:xfrm>
      </p:grpSpPr>
      <p:sp>
        <p:nvSpPr>
          <p:cNvPr id="2" name="Shape 0"/>
          <p:cNvSpPr/>
          <p:nvPr/>
        </p:nvSpPr>
        <p:spPr>
          <a:xfrm>
            <a:off x="566928" y="2212848"/>
            <a:ext cx="502920" cy="50292"/>
          </a:xfrm>
          <a:prstGeom prst="rect">
            <a:avLst/>
          </a:prstGeom>
          <a:solidFill>
            <a:srgbClr val="F75A3C"/>
          </a:solidFill>
          <a:ln/>
        </p:spPr>
      </p:sp>
      <p:sp>
        <p:nvSpPr>
          <p:cNvPr id="3" name="Text 1"/>
          <p:cNvSpPr/>
          <p:nvPr/>
        </p:nvSpPr>
        <p:spPr>
          <a:xfrm>
            <a:off x="566928" y="2487168"/>
            <a:ext cx="8229600" cy="292608"/>
          </a:xfrm>
          <a:prstGeom prst="rect">
            <a:avLst/>
          </a:prstGeom>
          <a:noFill/>
          <a:ln/>
        </p:spPr>
        <p:txBody>
          <a:bodyPr wrap="square" lIns="0" tIns="0" rIns="0" bIns="0" rtlCol="0" anchor="ctr"/>
          <a:lstStyle/>
          <a:p>
            <a:pPr indent="0" marL="0">
              <a:buNone/>
            </a:pPr>
            <a:r>
              <a:rPr lang="en-US" sz="1300" b="1" spc="300" kern="0" dirty="0">
                <a:solidFill>
                  <a:srgbClr val="F75A3C"/>
                </a:solidFill>
                <a:latin typeface="Arial" pitchFamily="34" charset="0"/>
                <a:ea typeface="Arial" pitchFamily="34" charset="-122"/>
                <a:cs typeface="Arial" pitchFamily="34" charset="-120"/>
              </a:rPr>
              <a:t>PART FOUR · ARTICLE 23</a:t>
            </a:r>
            <a:endParaRPr lang="en-US" sz="1300" dirty="0"/>
          </a:p>
        </p:txBody>
      </p:sp>
      <p:sp>
        <p:nvSpPr>
          <p:cNvPr id="4" name="Text 2"/>
          <p:cNvSpPr/>
          <p:nvPr/>
        </p:nvSpPr>
        <p:spPr>
          <a:xfrm>
            <a:off x="566928" y="2962656"/>
            <a:ext cx="8869680" cy="1117600"/>
          </a:xfrm>
          <a:prstGeom prst="rect">
            <a:avLst/>
          </a:prstGeom>
          <a:noFill/>
          <a:ln/>
        </p:spPr>
        <p:txBody>
          <a:bodyPr wrap="square" lIns="0" tIns="0" rIns="0" bIns="0" rtlCol="0" anchor="t"/>
          <a:lstStyle/>
          <a:p>
            <a:pPr indent="0" marL="0">
              <a:buNone/>
            </a:pPr>
            <a:r>
              <a:rPr lang="en-US" sz="4000" b="1" dirty="0">
                <a:solidFill>
                  <a:srgbClr val="FFFFFF"/>
                </a:solidFill>
                <a:latin typeface="Arial" pitchFamily="34" charset="0"/>
                <a:ea typeface="Arial" pitchFamily="34" charset="-122"/>
                <a:cs typeface="Arial" pitchFamily="34" charset="-120"/>
              </a:rPr>
              <a:t>Reporting a significant incident</a:t>
            </a:r>
            <a:endParaRPr lang="en-US" sz="4000" dirty="0"/>
          </a:p>
        </p:txBody>
      </p:sp>
      <p:sp>
        <p:nvSpPr>
          <p:cNvPr id="5" name="Text 3"/>
          <p:cNvSpPr/>
          <p:nvPr/>
        </p:nvSpPr>
        <p:spPr>
          <a:xfrm>
            <a:off x="566928" y="4244848"/>
            <a:ext cx="8503920" cy="822960"/>
          </a:xfrm>
          <a:prstGeom prst="rect">
            <a:avLst/>
          </a:prstGeom>
          <a:noFill/>
          <a:ln/>
        </p:spPr>
        <p:txBody>
          <a:bodyPr wrap="square" lIns="0" tIns="0" rIns="0" bIns="0" rtlCol="0" anchor="t"/>
          <a:lstStyle/>
          <a:p>
            <a:pPr indent="0" marL="0">
              <a:lnSpc>
                <a:spcPct val="120000"/>
              </a:lnSpc>
              <a:buNone/>
            </a:pPr>
            <a:r>
              <a:rPr lang="en-US" sz="1500" dirty="0">
                <a:solidFill>
                  <a:srgbClr val="CFC6DC"/>
                </a:solidFill>
                <a:latin typeface="Arial" pitchFamily="34" charset="0"/>
                <a:ea typeface="Arial" pitchFamily="34" charset="-122"/>
                <a:cs typeface="Arial" pitchFamily="34" charset="-120"/>
              </a:rPr>
              <a:t>The 24 / 72 / 30 clock, and why the first day is an executive event, not just an IT one.</a:t>
            </a:r>
            <a:endParaRPr lang="en-US" sz="1500" dirty="0"/>
          </a:p>
        </p:txBody>
      </p:sp>
      <p:pic>
        <p:nvPicPr>
          <p:cNvPr id="6" name="Image 0" descr="/home/claude/logo1.png">    </p:cNvPr>
          <p:cNvPicPr>
            <a:picLocks noChangeAspect="1"/>
          </p:cNvPicPr>
          <p:nvPr/>
        </p:nvPicPr>
        <p:blipFill>
          <a:blip r:embed="rId1"/>
          <a:stretch>
            <a:fillRect/>
          </a:stretch>
        </p:blipFill>
        <p:spPr>
          <a:xfrm>
            <a:off x="10545775" y="6382512"/>
            <a:ext cx="1078992" cy="258350"/>
          </a:xfrm>
          <a:prstGeom prst="rect">
            <a:avLst/>
          </a:prstGeom>
        </p:spPr>
      </p:pic>
      <p:sp>
        <p:nvSpPr>
          <p:cNvPr id="7" name="Text 4"/>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9A8FB0"/>
                </a:solidFill>
                <a:latin typeface="Arial" pitchFamily="34" charset="0"/>
                <a:ea typeface="Arial" pitchFamily="34" charset="-122"/>
                <a:cs typeface="Arial" pitchFamily="34" charset="-120"/>
              </a:rPr>
              <a:t>46</a:t>
            </a:r>
            <a:endParaRPr lang="en-US" sz="10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270949"/>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ARTICLE 23: THE REPORTING CLOCK</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FFFFFF"/>
                </a:solidFill>
                <a:latin typeface="Arial" pitchFamily="34" charset="0"/>
                <a:ea typeface="Arial" pitchFamily="34" charset="-122"/>
                <a:cs typeface="Arial" pitchFamily="34" charset="-120"/>
              </a:rPr>
              <a:t>Three deadlines, one incident</a:t>
            </a:r>
            <a:endParaRPr lang="en-US" sz="3000" dirty="0"/>
          </a:p>
        </p:txBody>
      </p:sp>
      <p:sp>
        <p:nvSpPr>
          <p:cNvPr id="4" name="Text 2"/>
          <p:cNvSpPr/>
          <p:nvPr/>
        </p:nvSpPr>
        <p:spPr>
          <a:xfrm>
            <a:off x="566928" y="1335024"/>
            <a:ext cx="11057839" cy="478790"/>
          </a:xfrm>
          <a:prstGeom prst="rect">
            <a:avLst/>
          </a:prstGeom>
          <a:noFill/>
          <a:ln/>
        </p:spPr>
        <p:txBody>
          <a:bodyPr wrap="square" lIns="0" tIns="0" rIns="0" bIns="0" rtlCol="0" anchor="t"/>
          <a:lstStyle/>
          <a:p>
            <a:pPr algn="l" indent="0" marL="0">
              <a:lnSpc>
                <a:spcPct val="110000"/>
              </a:lnSpc>
              <a:buNone/>
            </a:pPr>
            <a:r>
              <a:rPr lang="en-US" sz="1450" dirty="0">
                <a:solidFill>
                  <a:srgbClr val="CFC6DC"/>
                </a:solidFill>
                <a:latin typeface="Arial" pitchFamily="34" charset="0"/>
                <a:ea typeface="Arial" pitchFamily="34" charset="-122"/>
                <a:cs typeface="Arial" pitchFamily="34" charset="-120"/>
              </a:rPr>
              <a:t>For an incident with significant impact, the clock starts when you become aware of it, not when you have finished investigating.</a:t>
            </a:r>
            <a:endParaRPr lang="en-US" sz="1450" dirty="0"/>
          </a:p>
        </p:txBody>
      </p:sp>
      <p:sp>
        <p:nvSpPr>
          <p:cNvPr id="5" name="Shape 3"/>
          <p:cNvSpPr/>
          <p:nvPr/>
        </p:nvSpPr>
        <p:spPr>
          <a:xfrm>
            <a:off x="566928" y="2286000"/>
            <a:ext cx="3478682" cy="2910078"/>
          </a:xfrm>
          <a:prstGeom prst="roundRect">
            <a:avLst>
              <a:gd name="adj" fmla="val 2200"/>
            </a:avLst>
          </a:prstGeom>
          <a:solidFill>
            <a:srgbClr val="3A1E5C"/>
          </a:solidFill>
          <a:ln w="9525">
            <a:solidFill>
              <a:srgbClr val="5B3E7E"/>
            </a:solidFill>
            <a:prstDash val="solid"/>
          </a:ln>
        </p:spPr>
      </p:sp>
      <p:sp>
        <p:nvSpPr>
          <p:cNvPr id="6" name="Text 4"/>
          <p:cNvSpPr/>
          <p:nvPr/>
        </p:nvSpPr>
        <p:spPr>
          <a:xfrm>
            <a:off x="822960" y="2505456"/>
            <a:ext cx="3021482" cy="731520"/>
          </a:xfrm>
          <a:prstGeom prst="rect">
            <a:avLst/>
          </a:prstGeom>
          <a:noFill/>
          <a:ln/>
        </p:spPr>
        <p:txBody>
          <a:bodyPr wrap="square" lIns="0" tIns="0" rIns="0" bIns="0" rtlCol="0" anchor="ctr"/>
          <a:lstStyle/>
          <a:p>
            <a:pPr algn="l" indent="0" marL="0">
              <a:buNone/>
            </a:pPr>
            <a:r>
              <a:rPr lang="en-US" sz="4600" b="1" dirty="0">
                <a:solidFill>
                  <a:srgbClr val="F75A3C"/>
                </a:solidFill>
                <a:latin typeface="Arial" pitchFamily="34" charset="0"/>
                <a:ea typeface="Arial" pitchFamily="34" charset="-122"/>
                <a:cs typeface="Arial" pitchFamily="34" charset="-120"/>
              </a:rPr>
              <a:t>24h</a:t>
            </a:r>
            <a:pPr algn="l" indent="0" marL="0">
              <a:buNone/>
            </a:pPr>
            <a:r>
              <a:rPr lang="en-US" sz="1400" b="1" dirty="0">
                <a:solidFill>
                  <a:srgbClr val="CFC6DC"/>
                </a:solidFill>
                <a:latin typeface="Arial" pitchFamily="34" charset="0"/>
                <a:ea typeface="Arial" pitchFamily="34" charset="-122"/>
                <a:cs typeface="Arial" pitchFamily="34" charset="-120"/>
              </a:rPr>
              <a:t>  EARLY WARNING</a:t>
            </a:r>
            <a:endParaRPr lang="en-US" sz="4600" dirty="0"/>
          </a:p>
        </p:txBody>
      </p:sp>
      <p:sp>
        <p:nvSpPr>
          <p:cNvPr id="7" name="Text 5"/>
          <p:cNvSpPr/>
          <p:nvPr/>
        </p:nvSpPr>
        <p:spPr>
          <a:xfrm>
            <a:off x="841248" y="3255264"/>
            <a:ext cx="2966618" cy="310896"/>
          </a:xfrm>
          <a:prstGeom prst="rect">
            <a:avLst/>
          </a:prstGeom>
          <a:noFill/>
          <a:ln/>
        </p:spPr>
        <p:txBody>
          <a:bodyPr wrap="square" lIns="0" tIns="0" rIns="0" bIns="0" rtlCol="0" anchor="ctr"/>
          <a:lstStyle/>
          <a:p>
            <a:pPr algn="l" indent="0" marL="0">
              <a:buNone/>
            </a:pPr>
            <a:r>
              <a:rPr lang="en-US" sz="1500" b="1" dirty="0">
                <a:solidFill>
                  <a:srgbClr val="FFFFFF"/>
                </a:solidFill>
                <a:latin typeface="Arial" pitchFamily="34" charset="0"/>
                <a:ea typeface="Arial" pitchFamily="34" charset="-122"/>
                <a:cs typeface="Arial" pitchFamily="34" charset="-120"/>
              </a:rPr>
              <a:t>Notify, don't explain</a:t>
            </a:r>
            <a:endParaRPr lang="en-US" sz="1500" dirty="0"/>
          </a:p>
        </p:txBody>
      </p:sp>
      <p:sp>
        <p:nvSpPr>
          <p:cNvPr id="8" name="Text 6"/>
          <p:cNvSpPr/>
          <p:nvPr/>
        </p:nvSpPr>
        <p:spPr>
          <a:xfrm>
            <a:off x="841248" y="3602736"/>
            <a:ext cx="2966618" cy="1355598"/>
          </a:xfrm>
          <a:prstGeom prst="rect">
            <a:avLst/>
          </a:prstGeom>
          <a:noFill/>
          <a:ln/>
        </p:spPr>
        <p:txBody>
          <a:bodyPr wrap="square" lIns="0" tIns="0" rIns="0" bIns="0" rtlCol="0" anchor="t"/>
          <a:lstStyle/>
          <a:p>
            <a:pPr algn="l" indent="0" marL="0">
              <a:lnSpc>
                <a:spcPct val="118000"/>
              </a:lnSpc>
              <a:buNone/>
            </a:pPr>
            <a:r>
              <a:rPr lang="en-US" sz="1250" dirty="0">
                <a:solidFill>
                  <a:srgbClr val="CFC6DC"/>
                </a:solidFill>
                <a:latin typeface="Arial" pitchFamily="34" charset="0"/>
                <a:ea typeface="Arial" pitchFamily="34" charset="-122"/>
                <a:cs typeface="Arial" pitchFamily="34" charset="-120"/>
              </a:rPr>
              <a:t>An early warning to the CSIRT or competent authority. State whether the incident is suspected to be unlawful or malicious, or could have cross-border impact. You do not need answers yet.</a:t>
            </a:r>
            <a:endParaRPr lang="en-US" sz="1250" dirty="0"/>
          </a:p>
        </p:txBody>
      </p:sp>
      <p:sp>
        <p:nvSpPr>
          <p:cNvPr id="9" name="Shape 7"/>
          <p:cNvSpPr/>
          <p:nvPr/>
        </p:nvSpPr>
        <p:spPr>
          <a:xfrm>
            <a:off x="4356506" y="2286000"/>
            <a:ext cx="3478682" cy="2910078"/>
          </a:xfrm>
          <a:prstGeom prst="roundRect">
            <a:avLst>
              <a:gd name="adj" fmla="val 2200"/>
            </a:avLst>
          </a:prstGeom>
          <a:solidFill>
            <a:srgbClr val="3A1E5C"/>
          </a:solidFill>
          <a:ln w="9525">
            <a:solidFill>
              <a:srgbClr val="5B3E7E"/>
            </a:solidFill>
            <a:prstDash val="solid"/>
          </a:ln>
        </p:spPr>
      </p:sp>
      <p:sp>
        <p:nvSpPr>
          <p:cNvPr id="10" name="Text 8"/>
          <p:cNvSpPr/>
          <p:nvPr/>
        </p:nvSpPr>
        <p:spPr>
          <a:xfrm>
            <a:off x="4612538" y="2505456"/>
            <a:ext cx="3021482" cy="731520"/>
          </a:xfrm>
          <a:prstGeom prst="rect">
            <a:avLst/>
          </a:prstGeom>
          <a:noFill/>
          <a:ln/>
        </p:spPr>
        <p:txBody>
          <a:bodyPr wrap="square" lIns="0" tIns="0" rIns="0" bIns="0" rtlCol="0" anchor="ctr"/>
          <a:lstStyle/>
          <a:p>
            <a:pPr algn="l" indent="0" marL="0">
              <a:buNone/>
            </a:pPr>
            <a:r>
              <a:rPr lang="en-US" sz="4600" b="1" dirty="0">
                <a:solidFill>
                  <a:srgbClr val="F75A3C"/>
                </a:solidFill>
                <a:latin typeface="Arial" pitchFamily="34" charset="0"/>
                <a:ea typeface="Arial" pitchFamily="34" charset="-122"/>
                <a:cs typeface="Arial" pitchFamily="34" charset="-120"/>
              </a:rPr>
              <a:t>72h</a:t>
            </a:r>
            <a:pPr algn="l" indent="0" marL="0">
              <a:buNone/>
            </a:pPr>
            <a:r>
              <a:rPr lang="en-US" sz="1400" b="1" dirty="0">
                <a:solidFill>
                  <a:srgbClr val="CFC6DC"/>
                </a:solidFill>
                <a:latin typeface="Arial" pitchFamily="34" charset="0"/>
                <a:ea typeface="Arial" pitchFamily="34" charset="-122"/>
                <a:cs typeface="Arial" pitchFamily="34" charset="-120"/>
              </a:rPr>
              <a:t>  NOTIFICATION</a:t>
            </a:r>
            <a:endParaRPr lang="en-US" sz="4600" dirty="0"/>
          </a:p>
        </p:txBody>
      </p:sp>
      <p:sp>
        <p:nvSpPr>
          <p:cNvPr id="11" name="Text 9"/>
          <p:cNvSpPr/>
          <p:nvPr/>
        </p:nvSpPr>
        <p:spPr>
          <a:xfrm>
            <a:off x="4630826" y="3255264"/>
            <a:ext cx="2966618" cy="310896"/>
          </a:xfrm>
          <a:prstGeom prst="rect">
            <a:avLst/>
          </a:prstGeom>
          <a:noFill/>
          <a:ln/>
        </p:spPr>
        <p:txBody>
          <a:bodyPr wrap="square" lIns="0" tIns="0" rIns="0" bIns="0" rtlCol="0" anchor="ctr"/>
          <a:lstStyle/>
          <a:p>
            <a:pPr algn="l" indent="0" marL="0">
              <a:buNone/>
            </a:pPr>
            <a:r>
              <a:rPr lang="en-US" sz="1500" b="1" dirty="0">
                <a:solidFill>
                  <a:srgbClr val="FFFFFF"/>
                </a:solidFill>
                <a:latin typeface="Arial" pitchFamily="34" charset="0"/>
                <a:ea typeface="Arial" pitchFamily="34" charset="-122"/>
                <a:cs typeface="Arial" pitchFamily="34" charset="-120"/>
              </a:rPr>
              <a:t>Initial assessment</a:t>
            </a:r>
            <a:endParaRPr lang="en-US" sz="1500" dirty="0"/>
          </a:p>
        </p:txBody>
      </p:sp>
      <p:sp>
        <p:nvSpPr>
          <p:cNvPr id="12" name="Text 10"/>
          <p:cNvSpPr/>
          <p:nvPr/>
        </p:nvSpPr>
        <p:spPr>
          <a:xfrm>
            <a:off x="4630826" y="3602736"/>
            <a:ext cx="2966618" cy="1355598"/>
          </a:xfrm>
          <a:prstGeom prst="rect">
            <a:avLst/>
          </a:prstGeom>
          <a:noFill/>
          <a:ln/>
        </p:spPr>
        <p:txBody>
          <a:bodyPr wrap="square" lIns="0" tIns="0" rIns="0" bIns="0" rtlCol="0" anchor="t"/>
          <a:lstStyle/>
          <a:p>
            <a:pPr algn="l" indent="0" marL="0">
              <a:lnSpc>
                <a:spcPct val="118000"/>
              </a:lnSpc>
              <a:buNone/>
            </a:pPr>
            <a:r>
              <a:rPr lang="en-US" sz="1250" dirty="0">
                <a:solidFill>
                  <a:srgbClr val="CFC6DC"/>
                </a:solidFill>
                <a:latin typeface="Arial" pitchFamily="34" charset="0"/>
                <a:ea typeface="Arial" pitchFamily="34" charset="-122"/>
                <a:cs typeface="Arial" pitchFamily="34" charset="-120"/>
              </a:rPr>
              <a:t>A fuller notification: an initial assessment of severity and impact, indicators of compromise where available, and an update on the early warning.</a:t>
            </a:r>
            <a:endParaRPr lang="en-US" sz="1250" dirty="0"/>
          </a:p>
        </p:txBody>
      </p:sp>
      <p:sp>
        <p:nvSpPr>
          <p:cNvPr id="13" name="Shape 11"/>
          <p:cNvSpPr/>
          <p:nvPr/>
        </p:nvSpPr>
        <p:spPr>
          <a:xfrm>
            <a:off x="8146085" y="2286000"/>
            <a:ext cx="3478682" cy="2910078"/>
          </a:xfrm>
          <a:prstGeom prst="roundRect">
            <a:avLst>
              <a:gd name="adj" fmla="val 2200"/>
            </a:avLst>
          </a:prstGeom>
          <a:solidFill>
            <a:srgbClr val="3A1E5C"/>
          </a:solidFill>
          <a:ln w="9525">
            <a:solidFill>
              <a:srgbClr val="5B3E7E"/>
            </a:solidFill>
            <a:prstDash val="solid"/>
          </a:ln>
        </p:spPr>
      </p:sp>
      <p:sp>
        <p:nvSpPr>
          <p:cNvPr id="14" name="Text 12"/>
          <p:cNvSpPr/>
          <p:nvPr/>
        </p:nvSpPr>
        <p:spPr>
          <a:xfrm>
            <a:off x="8402117" y="2505456"/>
            <a:ext cx="3021482" cy="731520"/>
          </a:xfrm>
          <a:prstGeom prst="rect">
            <a:avLst/>
          </a:prstGeom>
          <a:noFill/>
          <a:ln/>
        </p:spPr>
        <p:txBody>
          <a:bodyPr wrap="square" lIns="0" tIns="0" rIns="0" bIns="0" rtlCol="0" anchor="ctr"/>
          <a:lstStyle/>
          <a:p>
            <a:pPr algn="l" indent="0" marL="0">
              <a:buNone/>
            </a:pPr>
            <a:r>
              <a:rPr lang="en-US" sz="4600" b="1" dirty="0">
                <a:solidFill>
                  <a:srgbClr val="F75A3C"/>
                </a:solidFill>
                <a:latin typeface="Arial" pitchFamily="34" charset="0"/>
                <a:ea typeface="Arial" pitchFamily="34" charset="-122"/>
                <a:cs typeface="Arial" pitchFamily="34" charset="-120"/>
              </a:rPr>
              <a:t>1mo</a:t>
            </a:r>
            <a:pPr algn="l" indent="0" marL="0">
              <a:buNone/>
            </a:pPr>
            <a:r>
              <a:rPr lang="en-US" sz="1400" b="1" dirty="0">
                <a:solidFill>
                  <a:srgbClr val="CFC6DC"/>
                </a:solidFill>
                <a:latin typeface="Arial" pitchFamily="34" charset="0"/>
                <a:ea typeface="Arial" pitchFamily="34" charset="-122"/>
                <a:cs typeface="Arial" pitchFamily="34" charset="-120"/>
              </a:rPr>
              <a:t>  FINAL REPORT</a:t>
            </a:r>
            <a:endParaRPr lang="en-US" sz="4600" dirty="0"/>
          </a:p>
        </p:txBody>
      </p:sp>
      <p:sp>
        <p:nvSpPr>
          <p:cNvPr id="15" name="Text 13"/>
          <p:cNvSpPr/>
          <p:nvPr/>
        </p:nvSpPr>
        <p:spPr>
          <a:xfrm>
            <a:off x="8420405" y="3255264"/>
            <a:ext cx="2966618" cy="310896"/>
          </a:xfrm>
          <a:prstGeom prst="rect">
            <a:avLst/>
          </a:prstGeom>
          <a:noFill/>
          <a:ln/>
        </p:spPr>
        <p:txBody>
          <a:bodyPr wrap="square" lIns="0" tIns="0" rIns="0" bIns="0" rtlCol="0" anchor="ctr"/>
          <a:lstStyle/>
          <a:p>
            <a:pPr algn="l" indent="0" marL="0">
              <a:buNone/>
            </a:pPr>
            <a:r>
              <a:rPr lang="en-US" sz="1500" b="1" dirty="0">
                <a:solidFill>
                  <a:srgbClr val="FFFFFF"/>
                </a:solidFill>
                <a:latin typeface="Arial" pitchFamily="34" charset="0"/>
                <a:ea typeface="Arial" pitchFamily="34" charset="-122"/>
                <a:cs typeface="Arial" pitchFamily="34" charset="-120"/>
              </a:rPr>
              <a:t>The full account</a:t>
            </a:r>
            <a:endParaRPr lang="en-US" sz="1500" dirty="0"/>
          </a:p>
        </p:txBody>
      </p:sp>
      <p:sp>
        <p:nvSpPr>
          <p:cNvPr id="16" name="Text 14"/>
          <p:cNvSpPr/>
          <p:nvPr/>
        </p:nvSpPr>
        <p:spPr>
          <a:xfrm>
            <a:off x="8420405" y="3602736"/>
            <a:ext cx="2966618" cy="1355598"/>
          </a:xfrm>
          <a:prstGeom prst="rect">
            <a:avLst/>
          </a:prstGeom>
          <a:noFill/>
          <a:ln/>
        </p:spPr>
        <p:txBody>
          <a:bodyPr wrap="square" lIns="0" tIns="0" rIns="0" bIns="0" rtlCol="0" anchor="t"/>
          <a:lstStyle/>
          <a:p>
            <a:pPr algn="l" indent="0" marL="0">
              <a:lnSpc>
                <a:spcPct val="118000"/>
              </a:lnSpc>
              <a:buNone/>
            </a:pPr>
            <a:r>
              <a:rPr lang="en-US" sz="1250" dirty="0">
                <a:solidFill>
                  <a:srgbClr val="CFC6DC"/>
                </a:solidFill>
                <a:latin typeface="Arial" pitchFamily="34" charset="0"/>
                <a:ea typeface="Arial" pitchFamily="34" charset="-122"/>
                <a:cs typeface="Arial" pitchFamily="34" charset="-120"/>
              </a:rPr>
              <a:t>A detailed description, the root cause, the mitigations applied, and any cross-border impact. If the incident is ongoing, a progress report, then a final report within a month of handling it.</a:t>
            </a:r>
            <a:endParaRPr lang="en-US" sz="1250" dirty="0"/>
          </a:p>
        </p:txBody>
      </p:sp>
      <p:sp>
        <p:nvSpPr>
          <p:cNvPr id="17" name="Text 15"/>
          <p:cNvSpPr/>
          <p:nvPr/>
        </p:nvSpPr>
        <p:spPr>
          <a:xfrm>
            <a:off x="566928" y="5452110"/>
            <a:ext cx="11057839" cy="548640"/>
          </a:xfrm>
          <a:prstGeom prst="rect">
            <a:avLst/>
          </a:prstGeom>
          <a:noFill/>
          <a:ln/>
        </p:spPr>
        <p:txBody>
          <a:bodyPr wrap="square" lIns="0" tIns="0" rIns="0" bIns="0" rtlCol="0" anchor="t"/>
          <a:lstStyle/>
          <a:p>
            <a:pPr indent="0" marL="0">
              <a:lnSpc>
                <a:spcPct val="120000"/>
              </a:lnSpc>
              <a:buNone/>
            </a:pPr>
            <a:r>
              <a:rPr lang="en-US" sz="1300" dirty="0">
                <a:solidFill>
                  <a:srgbClr val="CFC6DC"/>
                </a:solidFill>
                <a:latin typeface="Arial" pitchFamily="34" charset="0"/>
                <a:ea typeface="Arial" pitchFamily="34" charset="-122"/>
                <a:cs typeface="Arial" pitchFamily="34" charset="-120"/>
              </a:rPr>
              <a:t>Recipients of your services must be informed where the incident is likely to adversely affect them, and, where relevant, told of measures or remedies they can take.</a:t>
            </a:r>
            <a:endParaRPr lang="en-US" sz="1300" dirty="0"/>
          </a:p>
        </p:txBody>
      </p:sp>
      <p:sp>
        <p:nvSpPr>
          <p:cNvPr id="18" name="Text 16"/>
          <p:cNvSpPr/>
          <p:nvPr/>
        </p:nvSpPr>
        <p:spPr>
          <a:xfrm>
            <a:off x="566928" y="6053328"/>
            <a:ext cx="11057839" cy="320040"/>
          </a:xfrm>
          <a:prstGeom prst="rect">
            <a:avLst/>
          </a:prstGeom>
          <a:noFill/>
          <a:ln/>
        </p:spPr>
        <p:txBody>
          <a:bodyPr wrap="square" lIns="0" tIns="0" rIns="0" bIns="0" rtlCol="0" anchor="t"/>
          <a:lstStyle/>
          <a:p>
            <a:pPr indent="0" marL="0">
              <a:buNone/>
            </a:pPr>
            <a:r>
              <a:rPr lang="en-US" sz="900" i="1" dirty="0">
                <a:solidFill>
                  <a:srgbClr val="9A8FB0"/>
                </a:solidFill>
                <a:latin typeface="Arial" pitchFamily="34" charset="0"/>
                <a:ea typeface="Arial" pitchFamily="34" charset="-122"/>
                <a:cs typeface="Arial" pitchFamily="34" charset="-120"/>
              </a:rPr>
              <a:t>Directive (EU) 2022/2555, Article 23(4). Reporting is to the national CSIRT or competent authority designated by each Member State.</a:t>
            </a:r>
            <a:endParaRPr lang="en-US" sz="900" dirty="0"/>
          </a:p>
        </p:txBody>
      </p:sp>
      <p:pic>
        <p:nvPicPr>
          <p:cNvPr id="20" name="Image 0" descr="/home/claude/logo1.png">    </p:cNvPr>
          <p:cNvPicPr>
            <a:picLocks noChangeAspect="1"/>
          </p:cNvPicPr>
          <p:nvPr/>
        </p:nvPicPr>
        <p:blipFill>
          <a:blip r:embed="rId1"/>
          <a:stretch>
            <a:fillRect/>
          </a:stretch>
        </p:blipFill>
        <p:spPr>
          <a:xfrm>
            <a:off x="10545775" y="6382512"/>
            <a:ext cx="1078992" cy="258350"/>
          </a:xfrm>
          <a:prstGeom prst="rect">
            <a:avLst/>
          </a:prstGeom>
        </p:spPr>
      </p:pic>
      <p:sp>
        <p:nvSpPr>
          <p:cNvPr id="21" name="Text 17"/>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9A8FB0"/>
                </a:solidFill>
                <a:latin typeface="Arial" pitchFamily="34" charset="0"/>
                <a:ea typeface="Arial" pitchFamily="34" charset="-122"/>
                <a:cs typeface="Arial" pitchFamily="34" charset="-120"/>
              </a:rPr>
              <a:t>47</a:t>
            </a:r>
            <a:endParaRPr lang="en-US" sz="10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ARTICLE 10: CSIRTS</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Who you report to: the national CSIRT</a:t>
            </a:r>
            <a:endParaRPr lang="en-US" sz="3000" dirty="0"/>
          </a:p>
        </p:txBody>
      </p:sp>
      <p:sp>
        <p:nvSpPr>
          <p:cNvPr id="4" name="Text 2"/>
          <p:cNvSpPr/>
          <p:nvPr/>
        </p:nvSpPr>
        <p:spPr>
          <a:xfrm>
            <a:off x="566928" y="1335024"/>
            <a:ext cx="11057839" cy="718185"/>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Article 10 is the Article the original deck mislabelled. It does not identify entities; it establishes the Computer Security Incident Response Team, the body you notify under Article 23. It is written for Member States, but it defines your counterpart in an incident.</a:t>
            </a:r>
            <a:endParaRPr lang="en-US" sz="1450" dirty="0"/>
          </a:p>
        </p:txBody>
      </p:sp>
      <p:sp>
        <p:nvSpPr>
          <p:cNvPr id="5" name="Shape 3"/>
          <p:cNvSpPr/>
          <p:nvPr/>
        </p:nvSpPr>
        <p:spPr>
          <a:xfrm>
            <a:off x="566928" y="2245233"/>
            <a:ext cx="3515258" cy="2330704"/>
          </a:xfrm>
          <a:prstGeom prst="roundRect">
            <a:avLst>
              <a:gd name="adj" fmla="val 2746"/>
            </a:avLst>
          </a:prstGeom>
          <a:solidFill>
            <a:srgbClr val="F5F2F7"/>
          </a:solidFill>
          <a:ln w="9525">
            <a:solidFill>
              <a:srgbClr val="E4DEEC"/>
            </a:solidFill>
            <a:prstDash val="solid"/>
          </a:ln>
        </p:spPr>
      </p:sp>
      <p:sp>
        <p:nvSpPr>
          <p:cNvPr id="6" name="Text 4"/>
          <p:cNvSpPr/>
          <p:nvPr/>
        </p:nvSpPr>
        <p:spPr>
          <a:xfrm>
            <a:off x="804672" y="2464689"/>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What it is</a:t>
            </a:r>
            <a:endParaRPr lang="en-US" sz="1500" dirty="0"/>
          </a:p>
        </p:txBody>
      </p:sp>
      <p:sp>
        <p:nvSpPr>
          <p:cNvPr id="7" name="Text 5"/>
          <p:cNvSpPr/>
          <p:nvPr/>
        </p:nvSpPr>
        <p:spPr>
          <a:xfrm>
            <a:off x="804672" y="2769489"/>
            <a:ext cx="3039770" cy="1422400"/>
          </a:xfrm>
          <a:prstGeom prst="rect">
            <a:avLst/>
          </a:prstGeom>
          <a:noFill/>
          <a:ln/>
        </p:spPr>
        <p:txBody>
          <a:bodyPr wrap="square" lIns="0" tIns="0" rIns="0" bIns="0" rtlCol="0" anchor="t"/>
          <a:lstStyle/>
          <a:p>
            <a:pPr algn="l" indent="0" marL="0">
              <a:lnSpc>
                <a:spcPct val="112000"/>
              </a:lnSpc>
              <a:buNone/>
            </a:pPr>
            <a:r>
              <a:rPr lang="en-US" sz="1250" dirty="0">
                <a:solidFill>
                  <a:srgbClr val="6B6478"/>
                </a:solidFill>
                <a:latin typeface="Arial" pitchFamily="34" charset="0"/>
                <a:ea typeface="Arial" pitchFamily="34" charset="-122"/>
                <a:cs typeface="Arial" pitchFamily="34" charset="-120"/>
              </a:rPr>
              <a:t>Each Member State designates or establishes one or more CSIRTs, sometimes within the competent authority. They cover the Annex I and II sectors and are responsible for incident handling through a well-defined process.</a:t>
            </a:r>
            <a:endParaRPr lang="en-US" sz="1250" dirty="0"/>
          </a:p>
        </p:txBody>
      </p:sp>
      <p:sp>
        <p:nvSpPr>
          <p:cNvPr id="8" name="Shape 6"/>
          <p:cNvSpPr/>
          <p:nvPr/>
        </p:nvSpPr>
        <p:spPr>
          <a:xfrm>
            <a:off x="4338218" y="2245233"/>
            <a:ext cx="3515258" cy="2330704"/>
          </a:xfrm>
          <a:prstGeom prst="roundRect">
            <a:avLst>
              <a:gd name="adj" fmla="val 2746"/>
            </a:avLst>
          </a:prstGeom>
          <a:solidFill>
            <a:srgbClr val="F5F2F7"/>
          </a:solidFill>
          <a:ln w="9525">
            <a:solidFill>
              <a:srgbClr val="E4DEEC"/>
            </a:solidFill>
            <a:prstDash val="solid"/>
          </a:ln>
        </p:spPr>
      </p:sp>
      <p:sp>
        <p:nvSpPr>
          <p:cNvPr id="9" name="Text 7"/>
          <p:cNvSpPr/>
          <p:nvPr/>
        </p:nvSpPr>
        <p:spPr>
          <a:xfrm>
            <a:off x="4575962" y="2464689"/>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What it does for you</a:t>
            </a:r>
            <a:endParaRPr lang="en-US" sz="1500" dirty="0"/>
          </a:p>
        </p:txBody>
      </p:sp>
      <p:sp>
        <p:nvSpPr>
          <p:cNvPr id="10" name="Text 8"/>
          <p:cNvSpPr/>
          <p:nvPr/>
        </p:nvSpPr>
        <p:spPr>
          <a:xfrm>
            <a:off x="4575962" y="2769489"/>
            <a:ext cx="3039770" cy="1219200"/>
          </a:xfrm>
          <a:prstGeom prst="rect">
            <a:avLst/>
          </a:prstGeom>
          <a:noFill/>
          <a:ln/>
        </p:spPr>
        <p:txBody>
          <a:bodyPr wrap="square" lIns="0" tIns="0" rIns="0" bIns="0" rtlCol="0" anchor="t"/>
          <a:lstStyle/>
          <a:p>
            <a:pPr algn="l" indent="0" marL="0">
              <a:lnSpc>
                <a:spcPct val="112000"/>
              </a:lnSpc>
              <a:buNone/>
            </a:pPr>
            <a:r>
              <a:rPr lang="en-US" sz="1250" dirty="0">
                <a:solidFill>
                  <a:srgbClr val="6B6478"/>
                </a:solidFill>
                <a:latin typeface="Arial" pitchFamily="34" charset="0"/>
                <a:ea typeface="Arial" pitchFamily="34" charset="-122"/>
                <a:cs typeface="Arial" pitchFamily="34" charset="-120"/>
              </a:rPr>
              <a:t>Receives your incident notifications; issues early warnings, alerts and threat intelligence; and can provide analysis and assistance during and after an incident. Its detailed tasks are set out in Article 11.</a:t>
            </a:r>
            <a:endParaRPr lang="en-US" sz="1250" dirty="0"/>
          </a:p>
        </p:txBody>
      </p:sp>
      <p:sp>
        <p:nvSpPr>
          <p:cNvPr id="11" name="Shape 9"/>
          <p:cNvSpPr/>
          <p:nvPr/>
        </p:nvSpPr>
        <p:spPr>
          <a:xfrm>
            <a:off x="8109509" y="2245233"/>
            <a:ext cx="3515258" cy="2330704"/>
          </a:xfrm>
          <a:prstGeom prst="roundRect">
            <a:avLst>
              <a:gd name="adj" fmla="val 2746"/>
            </a:avLst>
          </a:prstGeom>
          <a:solidFill>
            <a:srgbClr val="F5F2F7"/>
          </a:solidFill>
          <a:ln w="9525">
            <a:solidFill>
              <a:srgbClr val="E4DEEC"/>
            </a:solidFill>
            <a:prstDash val="solid"/>
          </a:ln>
        </p:spPr>
      </p:sp>
      <p:sp>
        <p:nvSpPr>
          <p:cNvPr id="12" name="Text 10"/>
          <p:cNvSpPr/>
          <p:nvPr/>
        </p:nvSpPr>
        <p:spPr>
          <a:xfrm>
            <a:off x="8347253" y="2464689"/>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Why it matters to you</a:t>
            </a:r>
            <a:endParaRPr lang="en-US" sz="1500" dirty="0"/>
          </a:p>
        </p:txBody>
      </p:sp>
      <p:sp>
        <p:nvSpPr>
          <p:cNvPr id="13" name="Text 11"/>
          <p:cNvSpPr/>
          <p:nvPr/>
        </p:nvSpPr>
        <p:spPr>
          <a:xfrm>
            <a:off x="8347253" y="2769489"/>
            <a:ext cx="3039770" cy="1016000"/>
          </a:xfrm>
          <a:prstGeom prst="rect">
            <a:avLst/>
          </a:prstGeom>
          <a:noFill/>
          <a:ln/>
        </p:spPr>
        <p:txBody>
          <a:bodyPr wrap="square" lIns="0" tIns="0" rIns="0" bIns="0" rtlCol="0" anchor="t"/>
          <a:lstStyle/>
          <a:p>
            <a:pPr algn="l" indent="0" marL="0">
              <a:lnSpc>
                <a:spcPct val="112000"/>
              </a:lnSpc>
              <a:buNone/>
            </a:pPr>
            <a:r>
              <a:rPr lang="en-US" sz="1250" dirty="0">
                <a:solidFill>
                  <a:srgbClr val="6B6478"/>
                </a:solidFill>
                <a:latin typeface="Arial" pitchFamily="34" charset="0"/>
                <a:ea typeface="Arial" pitchFamily="34" charset="-122"/>
                <a:cs typeface="Arial" pitchFamily="34" charset="-120"/>
              </a:rPr>
              <a:t>It is the destination for your 24 / 72 / 30 notifications and any voluntary Article 30 report. Hold its contact and portal details, per Member State, before you need them.</a:t>
            </a:r>
            <a:endParaRPr lang="en-US" sz="1250" dirty="0"/>
          </a:p>
        </p:txBody>
      </p:sp>
      <p:sp>
        <p:nvSpPr>
          <p:cNvPr id="14" name="Text 12"/>
          <p:cNvSpPr/>
          <p:nvPr/>
        </p:nvSpPr>
        <p:spPr>
          <a:xfrm>
            <a:off x="566928" y="4850257"/>
            <a:ext cx="11057839" cy="548640"/>
          </a:xfrm>
          <a:prstGeom prst="rect">
            <a:avLst/>
          </a:prstGeom>
          <a:noFill/>
          <a:ln/>
        </p:spPr>
        <p:txBody>
          <a:bodyPr wrap="square" lIns="0" tIns="0" rIns="0" bIns="0" rtlCol="0" anchor="t"/>
          <a:lstStyle/>
          <a:p>
            <a:pPr indent="0" marL="0">
              <a:lnSpc>
                <a:spcPct val="120000"/>
              </a:lnSpc>
              <a:buNone/>
            </a:pPr>
            <a:r>
              <a:rPr lang="en-US" sz="1350" i="1" dirty="0">
                <a:solidFill>
                  <a:srgbClr val="2A2434"/>
                </a:solidFill>
                <a:latin typeface="Arial" pitchFamily="34" charset="0"/>
                <a:ea typeface="Arial" pitchFamily="34" charset="-122"/>
                <a:cs typeface="Arial" pitchFamily="34" charset="-120"/>
              </a:rPr>
              <a:t>If you operate in several Member States, you have several CSIRTs, each with its own portal, format and, often, language. Map them now, not during an incident.</a:t>
            </a:r>
            <a:endParaRPr lang="en-US" sz="1350" dirty="0"/>
          </a:p>
        </p:txBody>
      </p:sp>
      <p:pic>
        <p:nvPicPr>
          <p:cNvPr id="16"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17" name="Text 13"/>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48</a:t>
            </a:r>
            <a:endParaRPr lang="en-US" sz="10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ARTICLE 23(3)</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What counts as a “significant” incident?</a:t>
            </a:r>
            <a:endParaRPr lang="en-US" sz="3000" dirty="0"/>
          </a:p>
        </p:txBody>
      </p:sp>
      <p:sp>
        <p:nvSpPr>
          <p:cNvPr id="4" name="Text 2"/>
          <p:cNvSpPr/>
          <p:nvPr/>
        </p:nvSpPr>
        <p:spPr>
          <a:xfrm>
            <a:off x="566928" y="1335024"/>
            <a:ext cx="11057839" cy="47879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The threshold is defined by impact, and it captures near-misses, not only incidents that have already caused harm.</a:t>
            </a:r>
            <a:endParaRPr lang="en-US" sz="1450" dirty="0"/>
          </a:p>
        </p:txBody>
      </p:sp>
      <p:sp>
        <p:nvSpPr>
          <p:cNvPr id="5" name="Shape 3"/>
          <p:cNvSpPr/>
          <p:nvPr/>
        </p:nvSpPr>
        <p:spPr>
          <a:xfrm>
            <a:off x="566928" y="2005838"/>
            <a:ext cx="3515258" cy="1924304"/>
          </a:xfrm>
          <a:prstGeom prst="roundRect">
            <a:avLst>
              <a:gd name="adj" fmla="val 3326"/>
            </a:avLst>
          </a:prstGeom>
          <a:solidFill>
            <a:srgbClr val="F5F2F7"/>
          </a:solidFill>
          <a:ln w="9525">
            <a:solidFill>
              <a:srgbClr val="E4DEEC"/>
            </a:solidFill>
            <a:prstDash val="solid"/>
          </a:ln>
        </p:spPr>
      </p:sp>
      <p:sp>
        <p:nvSpPr>
          <p:cNvPr id="6" name="Text 4"/>
          <p:cNvSpPr/>
          <p:nvPr/>
        </p:nvSpPr>
        <p:spPr>
          <a:xfrm>
            <a:off x="804672" y="2225294"/>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Severe disruption</a:t>
            </a:r>
            <a:endParaRPr lang="en-US" sz="1500" dirty="0"/>
          </a:p>
        </p:txBody>
      </p:sp>
      <p:sp>
        <p:nvSpPr>
          <p:cNvPr id="7" name="Text 5"/>
          <p:cNvSpPr/>
          <p:nvPr/>
        </p:nvSpPr>
        <p:spPr>
          <a:xfrm>
            <a:off x="804672" y="2530094"/>
            <a:ext cx="3039770" cy="812800"/>
          </a:xfrm>
          <a:prstGeom prst="rect">
            <a:avLst/>
          </a:prstGeom>
          <a:noFill/>
          <a:ln/>
        </p:spPr>
        <p:txBody>
          <a:bodyPr wrap="square" lIns="0" tIns="0" rIns="0" bIns="0" rtlCol="0" anchor="t"/>
          <a:lstStyle/>
          <a:p>
            <a:pPr algn="l" indent="0" marL="0">
              <a:lnSpc>
                <a:spcPct val="112000"/>
              </a:lnSpc>
              <a:buNone/>
            </a:pPr>
            <a:r>
              <a:rPr lang="en-US" sz="1250" dirty="0">
                <a:solidFill>
                  <a:srgbClr val="6B6478"/>
                </a:solidFill>
                <a:latin typeface="Arial" pitchFamily="34" charset="0"/>
                <a:ea typeface="Arial" pitchFamily="34" charset="-122"/>
                <a:cs typeface="Arial" pitchFamily="34" charset="-120"/>
              </a:rPr>
              <a:t>An incident that has caused or is capable of causing severe operational disruption of your services, or financial loss to you.</a:t>
            </a:r>
            <a:endParaRPr lang="en-US" sz="1250" dirty="0"/>
          </a:p>
        </p:txBody>
      </p:sp>
      <p:sp>
        <p:nvSpPr>
          <p:cNvPr id="8" name="Shape 6"/>
          <p:cNvSpPr/>
          <p:nvPr/>
        </p:nvSpPr>
        <p:spPr>
          <a:xfrm>
            <a:off x="4338218" y="2005838"/>
            <a:ext cx="3515258" cy="1924304"/>
          </a:xfrm>
          <a:prstGeom prst="roundRect">
            <a:avLst>
              <a:gd name="adj" fmla="val 3326"/>
            </a:avLst>
          </a:prstGeom>
          <a:solidFill>
            <a:srgbClr val="F5F2F7"/>
          </a:solidFill>
          <a:ln w="9525">
            <a:solidFill>
              <a:srgbClr val="E4DEEC"/>
            </a:solidFill>
            <a:prstDash val="solid"/>
          </a:ln>
        </p:spPr>
      </p:sp>
      <p:sp>
        <p:nvSpPr>
          <p:cNvPr id="9" name="Text 7"/>
          <p:cNvSpPr/>
          <p:nvPr/>
        </p:nvSpPr>
        <p:spPr>
          <a:xfrm>
            <a:off x="4575962" y="2225294"/>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Harm to others</a:t>
            </a:r>
            <a:endParaRPr lang="en-US" sz="1500" dirty="0"/>
          </a:p>
        </p:txBody>
      </p:sp>
      <p:sp>
        <p:nvSpPr>
          <p:cNvPr id="10" name="Text 8"/>
          <p:cNvSpPr/>
          <p:nvPr/>
        </p:nvSpPr>
        <p:spPr>
          <a:xfrm>
            <a:off x="4575962" y="2530094"/>
            <a:ext cx="3039770" cy="1016000"/>
          </a:xfrm>
          <a:prstGeom prst="rect">
            <a:avLst/>
          </a:prstGeom>
          <a:noFill/>
          <a:ln/>
        </p:spPr>
        <p:txBody>
          <a:bodyPr wrap="square" lIns="0" tIns="0" rIns="0" bIns="0" rtlCol="0" anchor="t"/>
          <a:lstStyle/>
          <a:p>
            <a:pPr algn="l" indent="0" marL="0">
              <a:lnSpc>
                <a:spcPct val="112000"/>
              </a:lnSpc>
              <a:buNone/>
            </a:pPr>
            <a:r>
              <a:rPr lang="en-US" sz="1250" dirty="0">
                <a:solidFill>
                  <a:srgbClr val="6B6478"/>
                </a:solidFill>
                <a:latin typeface="Arial" pitchFamily="34" charset="0"/>
                <a:ea typeface="Arial" pitchFamily="34" charset="-122"/>
                <a:cs typeface="Arial" pitchFamily="34" charset="-120"/>
              </a:rPr>
              <a:t>An incident that has affected or is capable of affecting other natural or legal persons by causing considerable material or non-material damage.</a:t>
            </a:r>
            <a:endParaRPr lang="en-US" sz="1250" dirty="0"/>
          </a:p>
        </p:txBody>
      </p:sp>
      <p:sp>
        <p:nvSpPr>
          <p:cNvPr id="11" name="Shape 9"/>
          <p:cNvSpPr/>
          <p:nvPr/>
        </p:nvSpPr>
        <p:spPr>
          <a:xfrm>
            <a:off x="8109509" y="2005838"/>
            <a:ext cx="3515258" cy="1924304"/>
          </a:xfrm>
          <a:prstGeom prst="roundRect">
            <a:avLst>
              <a:gd name="adj" fmla="val 3326"/>
            </a:avLst>
          </a:prstGeom>
          <a:solidFill>
            <a:srgbClr val="F5F2F7"/>
          </a:solidFill>
          <a:ln w="9525">
            <a:solidFill>
              <a:srgbClr val="E4DEEC"/>
            </a:solidFill>
            <a:prstDash val="solid"/>
          </a:ln>
        </p:spPr>
      </p:sp>
      <p:sp>
        <p:nvSpPr>
          <p:cNvPr id="12" name="Text 10"/>
          <p:cNvSpPr/>
          <p:nvPr/>
        </p:nvSpPr>
        <p:spPr>
          <a:xfrm>
            <a:off x="8347253" y="2225294"/>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“Capable of causing”</a:t>
            </a:r>
            <a:endParaRPr lang="en-US" sz="1500" dirty="0"/>
          </a:p>
        </p:txBody>
      </p:sp>
      <p:sp>
        <p:nvSpPr>
          <p:cNvPr id="13" name="Text 11"/>
          <p:cNvSpPr/>
          <p:nvPr/>
        </p:nvSpPr>
        <p:spPr>
          <a:xfrm>
            <a:off x="8347253" y="2530094"/>
            <a:ext cx="3039770" cy="1016000"/>
          </a:xfrm>
          <a:prstGeom prst="rect">
            <a:avLst/>
          </a:prstGeom>
          <a:noFill/>
          <a:ln/>
        </p:spPr>
        <p:txBody>
          <a:bodyPr wrap="square" lIns="0" tIns="0" rIns="0" bIns="0" rtlCol="0" anchor="t"/>
          <a:lstStyle/>
          <a:p>
            <a:pPr algn="l" indent="0" marL="0">
              <a:lnSpc>
                <a:spcPct val="112000"/>
              </a:lnSpc>
              <a:buNone/>
            </a:pPr>
            <a:r>
              <a:rPr lang="en-US" sz="1250" dirty="0">
                <a:solidFill>
                  <a:srgbClr val="6B6478"/>
                </a:solidFill>
                <a:latin typeface="Arial" pitchFamily="34" charset="0"/>
                <a:ea typeface="Arial" pitchFamily="34" charset="-122"/>
                <a:cs typeface="Arial" pitchFamily="34" charset="-120"/>
              </a:rPr>
              <a:t>The words that catch people out: an incident that could have caused severe impact is reportable, even if you contained it in time. Near-misses count.</a:t>
            </a:r>
            <a:endParaRPr lang="en-US" sz="1250" dirty="0"/>
          </a:p>
        </p:txBody>
      </p:sp>
      <p:sp>
        <p:nvSpPr>
          <p:cNvPr id="14" name="Shape 12"/>
          <p:cNvSpPr/>
          <p:nvPr/>
        </p:nvSpPr>
        <p:spPr>
          <a:xfrm>
            <a:off x="566928" y="4186174"/>
            <a:ext cx="11057839" cy="1628394"/>
          </a:xfrm>
          <a:prstGeom prst="roundRect">
            <a:avLst>
              <a:gd name="adj" fmla="val 3369"/>
            </a:avLst>
          </a:prstGeom>
          <a:solidFill>
            <a:srgbClr val="FDEDE8"/>
          </a:solidFill>
          <a:ln w="9525">
            <a:solidFill>
              <a:srgbClr val="F6D3C6"/>
            </a:solidFill>
            <a:prstDash val="solid"/>
          </a:ln>
        </p:spPr>
      </p:sp>
      <p:sp>
        <p:nvSpPr>
          <p:cNvPr id="15" name="Shape 13"/>
          <p:cNvSpPr/>
          <p:nvPr/>
        </p:nvSpPr>
        <p:spPr>
          <a:xfrm>
            <a:off x="877824" y="4442206"/>
            <a:ext cx="310896" cy="310896"/>
          </a:xfrm>
          <a:prstGeom prst="ellipse">
            <a:avLst/>
          </a:prstGeom>
          <a:solidFill>
            <a:srgbClr val="F75A3C"/>
          </a:solidFill>
          <a:ln/>
        </p:spPr>
      </p:sp>
      <p:sp>
        <p:nvSpPr>
          <p:cNvPr id="16" name="Text 14"/>
          <p:cNvSpPr/>
          <p:nvPr/>
        </p:nvSpPr>
        <p:spPr>
          <a:xfrm>
            <a:off x="877824" y="4433062"/>
            <a:ext cx="310896" cy="310896"/>
          </a:xfrm>
          <a:prstGeom prst="rect">
            <a:avLst/>
          </a:prstGeom>
          <a:noFill/>
          <a:ln/>
        </p:spPr>
        <p:txBody>
          <a:bodyPr wrap="square" lIns="0" tIns="0" rIns="0" bIns="0" rtlCol="0" anchor="ctr"/>
          <a:lstStyle/>
          <a:p>
            <a:pPr algn="ctr" indent="0" marL="0">
              <a:buNone/>
            </a:pPr>
            <a:r>
              <a:rPr lang="en-US" sz="1900" b="1" dirty="0">
                <a:solidFill>
                  <a:srgbClr val="FFFFFF"/>
                </a:solidFill>
                <a:latin typeface="Arial" pitchFamily="34" charset="0"/>
                <a:ea typeface="Arial" pitchFamily="34" charset="-122"/>
                <a:cs typeface="Arial" pitchFamily="34" charset="-120"/>
              </a:rPr>
              <a:t>?</a:t>
            </a:r>
            <a:endParaRPr lang="en-US" sz="1900" dirty="0"/>
          </a:p>
        </p:txBody>
      </p:sp>
      <p:sp>
        <p:nvSpPr>
          <p:cNvPr id="17" name="Text 15"/>
          <p:cNvSpPr/>
          <p:nvPr/>
        </p:nvSpPr>
        <p:spPr>
          <a:xfrm>
            <a:off x="1353312" y="4442206"/>
            <a:ext cx="9978847" cy="274320"/>
          </a:xfrm>
          <a:prstGeom prst="rect">
            <a:avLst/>
          </a:prstGeom>
          <a:noFill/>
          <a:ln/>
        </p:spPr>
        <p:txBody>
          <a:bodyPr wrap="square" lIns="0" tIns="0" rIns="0" bIns="0" rtlCol="0" anchor="ctr"/>
          <a:lstStyle/>
          <a:p>
            <a:pPr indent="0" marL="0">
              <a:buNone/>
            </a:pPr>
            <a:r>
              <a:rPr lang="en-US" sz="1200" b="1" spc="150" kern="0" dirty="0">
                <a:solidFill>
                  <a:srgbClr val="F75A3C"/>
                </a:solidFill>
                <a:latin typeface="Arial" pitchFamily="34" charset="0"/>
                <a:ea typeface="Arial" pitchFamily="34" charset="-122"/>
                <a:cs typeface="Arial" pitchFamily="34" charset="-120"/>
              </a:rPr>
              <a:t>DISCUSSION</a:t>
            </a:r>
            <a:endParaRPr lang="en-US" sz="1200" dirty="0"/>
          </a:p>
        </p:txBody>
      </p:sp>
      <p:sp>
        <p:nvSpPr>
          <p:cNvPr id="18" name="Text 16"/>
          <p:cNvSpPr/>
          <p:nvPr/>
        </p:nvSpPr>
        <p:spPr>
          <a:xfrm>
            <a:off x="1353312" y="4771390"/>
            <a:ext cx="9978847" cy="896874"/>
          </a:xfrm>
          <a:prstGeom prst="rect">
            <a:avLst/>
          </a:prstGeom>
          <a:noFill/>
          <a:ln/>
        </p:spPr>
        <p:txBody>
          <a:bodyPr wrap="square" lIns="0" tIns="0" rIns="0" bIns="0" rtlCol="0" anchor="t"/>
          <a:lstStyle/>
          <a:p>
            <a:pPr marL="177800" indent="-177800">
              <a:lnSpc>
                <a:spcPct val="114000"/>
              </a:lnSpc>
              <a:spcAft>
                <a:spcPts val="500"/>
              </a:spcAft>
              <a:buSzPct val="100000"/>
              <a:buChar char="•"/>
            </a:pPr>
            <a:r>
              <a:rPr lang="en-US" sz="1300" dirty="0">
                <a:solidFill>
                  <a:srgbClr val="2A2434"/>
                </a:solidFill>
                <a:latin typeface="Arial" pitchFamily="34" charset="0"/>
                <a:ea typeface="Arial" pitchFamily="34" charset="-122"/>
                <a:cs typeface="Arial" pitchFamily="34" charset="-120"/>
              </a:rPr>
              <a:t>Who in your organisation has the authority to decide an incident is “significant” and start the clock, at 2am, on a weekend?</a:t>
            </a:r>
            <a:endParaRPr lang="en-US" sz="1300" dirty="0"/>
          </a:p>
          <a:p>
            <a:pPr marL="177800" indent="-177800">
              <a:lnSpc>
                <a:spcPct val="114000"/>
              </a:lnSpc>
              <a:spcAft>
                <a:spcPts val="500"/>
              </a:spcAft>
              <a:buSzPct val="100000"/>
              <a:buChar char="•"/>
            </a:pPr>
            <a:r>
              <a:rPr lang="en-US" sz="1300" dirty="0">
                <a:solidFill>
                  <a:srgbClr val="2A2434"/>
                </a:solidFill>
                <a:latin typeface="Arial" pitchFamily="34" charset="0"/>
                <a:ea typeface="Arial" pitchFamily="34" charset="-122"/>
                <a:cs typeface="Arial" pitchFamily="34" charset="-120"/>
              </a:rPr>
              <a:t>Would that person reach the same judgement your regulator would? Where is the threshold written down?</a:t>
            </a:r>
            <a:endParaRPr lang="en-US" sz="1300" dirty="0"/>
          </a:p>
        </p:txBody>
      </p:sp>
      <p:pic>
        <p:nvPicPr>
          <p:cNvPr id="20"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21" name="Text 17"/>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49</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HOW THE EXPOSURE ACTUALLY SHOWS UP</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Four risks, not one</a:t>
            </a:r>
            <a:endParaRPr lang="en-US" sz="3000" dirty="0"/>
          </a:p>
        </p:txBody>
      </p:sp>
      <p:sp>
        <p:nvSpPr>
          <p:cNvPr id="4" name="Text 2"/>
          <p:cNvSpPr/>
          <p:nvPr/>
        </p:nvSpPr>
        <p:spPr>
          <a:xfrm>
            <a:off x="566928" y="1335024"/>
            <a:ext cx="11057839" cy="47879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The fine is the risk everyone names first. In practice it is rarely the one that does the most damage, and it is never the only one in play.</a:t>
            </a:r>
            <a:endParaRPr lang="en-US" sz="1450" dirty="0"/>
          </a:p>
        </p:txBody>
      </p:sp>
      <p:sp>
        <p:nvSpPr>
          <p:cNvPr id="5" name="Shape 3"/>
          <p:cNvSpPr/>
          <p:nvPr/>
        </p:nvSpPr>
        <p:spPr>
          <a:xfrm>
            <a:off x="566928" y="2005838"/>
            <a:ext cx="2572436" cy="2889504"/>
          </a:xfrm>
          <a:prstGeom prst="roundRect">
            <a:avLst>
              <a:gd name="adj" fmla="val 2488"/>
            </a:avLst>
          </a:prstGeom>
          <a:solidFill>
            <a:srgbClr val="F5F2F7"/>
          </a:solidFill>
          <a:ln w="9525">
            <a:solidFill>
              <a:srgbClr val="E4DEEC"/>
            </a:solidFill>
            <a:prstDash val="solid"/>
          </a:ln>
        </p:spPr>
      </p:sp>
      <p:sp>
        <p:nvSpPr>
          <p:cNvPr id="6" name="Text 4"/>
          <p:cNvSpPr/>
          <p:nvPr/>
        </p:nvSpPr>
        <p:spPr>
          <a:xfrm>
            <a:off x="804672" y="2225294"/>
            <a:ext cx="2096948" cy="402336"/>
          </a:xfrm>
          <a:prstGeom prst="rect">
            <a:avLst/>
          </a:prstGeom>
          <a:noFill/>
          <a:ln/>
        </p:spPr>
        <p:txBody>
          <a:bodyPr wrap="square" lIns="0" tIns="0" rIns="0" bIns="0" rtlCol="0" anchor="ctr"/>
          <a:lstStyle/>
          <a:p>
            <a:pPr algn="l" indent="0" marL="0">
              <a:buNone/>
            </a:pPr>
            <a:r>
              <a:rPr lang="en-US" sz="2600" b="1" dirty="0">
                <a:solidFill>
                  <a:srgbClr val="F75A3C"/>
                </a:solidFill>
                <a:latin typeface="Arial" pitchFamily="34" charset="0"/>
                <a:ea typeface="Arial" pitchFamily="34" charset="-122"/>
                <a:cs typeface="Arial" pitchFamily="34" charset="-120"/>
              </a:rPr>
              <a:t>01</a:t>
            </a:r>
            <a:endParaRPr lang="en-US" sz="2600" dirty="0"/>
          </a:p>
        </p:txBody>
      </p:sp>
      <p:sp>
        <p:nvSpPr>
          <p:cNvPr id="7" name="Text 5"/>
          <p:cNvSpPr/>
          <p:nvPr/>
        </p:nvSpPr>
        <p:spPr>
          <a:xfrm>
            <a:off x="804672" y="2700782"/>
            <a:ext cx="2096948"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Financial</a:t>
            </a:r>
            <a:endParaRPr lang="en-US" sz="1500" dirty="0"/>
          </a:p>
        </p:txBody>
      </p:sp>
      <p:sp>
        <p:nvSpPr>
          <p:cNvPr id="8" name="Text 6"/>
          <p:cNvSpPr/>
          <p:nvPr/>
        </p:nvSpPr>
        <p:spPr>
          <a:xfrm>
            <a:off x="804672" y="3005582"/>
            <a:ext cx="2096948" cy="1560576"/>
          </a:xfrm>
          <a:prstGeom prst="rect">
            <a:avLst/>
          </a:prstGeom>
          <a:noFill/>
          <a:ln/>
        </p:spPr>
        <p:txBody>
          <a:bodyPr wrap="square" lIns="0" tIns="0" rIns="0" bIns="0" rtlCol="0" anchor="t"/>
          <a:lstStyle/>
          <a:p>
            <a:pPr algn="l" indent="0" marL="0">
              <a:lnSpc>
                <a:spcPct val="112000"/>
              </a:lnSpc>
              <a:buNone/>
            </a:pPr>
            <a:r>
              <a:rPr lang="en-US" sz="1200" dirty="0">
                <a:solidFill>
                  <a:srgbClr val="6B6478"/>
                </a:solidFill>
                <a:latin typeface="Arial" pitchFamily="34" charset="0"/>
                <a:ea typeface="Arial" pitchFamily="34" charset="-122"/>
                <a:cs typeface="Arial" pitchFamily="34" charset="-120"/>
              </a:rPr>
              <a:t>Fines against the organisation, up to the Directive's ceilings, plus the cost of fixing it to a regulator's deadline: consultants, counsel, tooling and audits, at your own expense.</a:t>
            </a:r>
            <a:endParaRPr lang="en-US" sz="1200" dirty="0"/>
          </a:p>
        </p:txBody>
      </p:sp>
      <p:sp>
        <p:nvSpPr>
          <p:cNvPr id="9" name="Shape 7"/>
          <p:cNvSpPr/>
          <p:nvPr/>
        </p:nvSpPr>
        <p:spPr>
          <a:xfrm>
            <a:off x="3395396" y="2005838"/>
            <a:ext cx="2572436" cy="2889504"/>
          </a:xfrm>
          <a:prstGeom prst="roundRect">
            <a:avLst>
              <a:gd name="adj" fmla="val 2488"/>
            </a:avLst>
          </a:prstGeom>
          <a:solidFill>
            <a:srgbClr val="F5F2F7"/>
          </a:solidFill>
          <a:ln w="9525">
            <a:solidFill>
              <a:srgbClr val="E4DEEC"/>
            </a:solidFill>
            <a:prstDash val="solid"/>
          </a:ln>
        </p:spPr>
      </p:sp>
      <p:sp>
        <p:nvSpPr>
          <p:cNvPr id="10" name="Text 8"/>
          <p:cNvSpPr/>
          <p:nvPr/>
        </p:nvSpPr>
        <p:spPr>
          <a:xfrm>
            <a:off x="3633140" y="2225294"/>
            <a:ext cx="2096948" cy="402336"/>
          </a:xfrm>
          <a:prstGeom prst="rect">
            <a:avLst/>
          </a:prstGeom>
          <a:noFill/>
          <a:ln/>
        </p:spPr>
        <p:txBody>
          <a:bodyPr wrap="square" lIns="0" tIns="0" rIns="0" bIns="0" rtlCol="0" anchor="ctr"/>
          <a:lstStyle/>
          <a:p>
            <a:pPr algn="l" indent="0" marL="0">
              <a:buNone/>
            </a:pPr>
            <a:r>
              <a:rPr lang="en-US" sz="2600" b="1" dirty="0">
                <a:solidFill>
                  <a:srgbClr val="F75A3C"/>
                </a:solidFill>
                <a:latin typeface="Arial" pitchFamily="34" charset="0"/>
                <a:ea typeface="Arial" pitchFamily="34" charset="-122"/>
                <a:cs typeface="Arial" pitchFamily="34" charset="-120"/>
              </a:rPr>
              <a:t>02</a:t>
            </a:r>
            <a:endParaRPr lang="en-US" sz="2600" dirty="0"/>
          </a:p>
        </p:txBody>
      </p:sp>
      <p:sp>
        <p:nvSpPr>
          <p:cNvPr id="11" name="Text 9"/>
          <p:cNvSpPr/>
          <p:nvPr/>
        </p:nvSpPr>
        <p:spPr>
          <a:xfrm>
            <a:off x="3633140" y="2700782"/>
            <a:ext cx="2096948"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Operational</a:t>
            </a:r>
            <a:endParaRPr lang="en-US" sz="1500" dirty="0"/>
          </a:p>
        </p:txBody>
      </p:sp>
      <p:sp>
        <p:nvSpPr>
          <p:cNvPr id="12" name="Text 10"/>
          <p:cNvSpPr/>
          <p:nvPr/>
        </p:nvSpPr>
        <p:spPr>
          <a:xfrm>
            <a:off x="3633140" y="3005582"/>
            <a:ext cx="2096948" cy="1365504"/>
          </a:xfrm>
          <a:prstGeom prst="rect">
            <a:avLst/>
          </a:prstGeom>
          <a:noFill/>
          <a:ln/>
        </p:spPr>
        <p:txBody>
          <a:bodyPr wrap="square" lIns="0" tIns="0" rIns="0" bIns="0" rtlCol="0" anchor="t"/>
          <a:lstStyle/>
          <a:p>
            <a:pPr algn="l" indent="0" marL="0">
              <a:lnSpc>
                <a:spcPct val="112000"/>
              </a:lnSpc>
              <a:buNone/>
            </a:pPr>
            <a:r>
              <a:rPr lang="en-US" sz="1200" dirty="0">
                <a:solidFill>
                  <a:srgbClr val="6B6478"/>
                </a:solidFill>
                <a:latin typeface="Arial" pitchFamily="34" charset="0"/>
                <a:ea typeface="Arial" pitchFamily="34" charset="-122"/>
                <a:cs typeface="Arial" pitchFamily="34" charset="-120"/>
              </a:rPr>
              <a:t>Findings do not remediate themselves. Binding instructions carry deadlines, and the people who close them already run the business, so projects stall and roadmaps slip.</a:t>
            </a:r>
            <a:endParaRPr lang="en-US" sz="1200" dirty="0"/>
          </a:p>
        </p:txBody>
      </p:sp>
      <p:sp>
        <p:nvSpPr>
          <p:cNvPr id="13" name="Shape 11"/>
          <p:cNvSpPr/>
          <p:nvPr/>
        </p:nvSpPr>
        <p:spPr>
          <a:xfrm>
            <a:off x="6223864" y="2005838"/>
            <a:ext cx="2572436" cy="2889504"/>
          </a:xfrm>
          <a:prstGeom prst="roundRect">
            <a:avLst>
              <a:gd name="adj" fmla="val 2488"/>
            </a:avLst>
          </a:prstGeom>
          <a:solidFill>
            <a:srgbClr val="F5F2F7"/>
          </a:solidFill>
          <a:ln w="9525">
            <a:solidFill>
              <a:srgbClr val="E4DEEC"/>
            </a:solidFill>
            <a:prstDash val="solid"/>
          </a:ln>
        </p:spPr>
      </p:sp>
      <p:sp>
        <p:nvSpPr>
          <p:cNvPr id="14" name="Text 12"/>
          <p:cNvSpPr/>
          <p:nvPr/>
        </p:nvSpPr>
        <p:spPr>
          <a:xfrm>
            <a:off x="6461608" y="2225294"/>
            <a:ext cx="2096948" cy="402336"/>
          </a:xfrm>
          <a:prstGeom prst="rect">
            <a:avLst/>
          </a:prstGeom>
          <a:noFill/>
          <a:ln/>
        </p:spPr>
        <p:txBody>
          <a:bodyPr wrap="square" lIns="0" tIns="0" rIns="0" bIns="0" rtlCol="0" anchor="ctr"/>
          <a:lstStyle/>
          <a:p>
            <a:pPr algn="l" indent="0" marL="0">
              <a:buNone/>
            </a:pPr>
            <a:r>
              <a:rPr lang="en-US" sz="2600" b="1" dirty="0">
                <a:solidFill>
                  <a:srgbClr val="F75A3C"/>
                </a:solidFill>
                <a:latin typeface="Arial" pitchFamily="34" charset="0"/>
                <a:ea typeface="Arial" pitchFamily="34" charset="-122"/>
                <a:cs typeface="Arial" pitchFamily="34" charset="-120"/>
              </a:rPr>
              <a:t>03</a:t>
            </a:r>
            <a:endParaRPr lang="en-US" sz="2600" dirty="0"/>
          </a:p>
        </p:txBody>
      </p:sp>
      <p:sp>
        <p:nvSpPr>
          <p:cNvPr id="15" name="Text 13"/>
          <p:cNvSpPr/>
          <p:nvPr/>
        </p:nvSpPr>
        <p:spPr>
          <a:xfrm>
            <a:off x="6461608" y="2700782"/>
            <a:ext cx="2096948"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Reputational</a:t>
            </a:r>
            <a:endParaRPr lang="en-US" sz="1500" dirty="0"/>
          </a:p>
        </p:txBody>
      </p:sp>
      <p:sp>
        <p:nvSpPr>
          <p:cNvPr id="16" name="Text 14"/>
          <p:cNvSpPr/>
          <p:nvPr/>
        </p:nvSpPr>
        <p:spPr>
          <a:xfrm>
            <a:off x="6461608" y="3005582"/>
            <a:ext cx="2096948" cy="1365504"/>
          </a:xfrm>
          <a:prstGeom prst="rect">
            <a:avLst/>
          </a:prstGeom>
          <a:noFill/>
          <a:ln/>
        </p:spPr>
        <p:txBody>
          <a:bodyPr wrap="square" lIns="0" tIns="0" rIns="0" bIns="0" rtlCol="0" anchor="t"/>
          <a:lstStyle/>
          <a:p>
            <a:pPr algn="l" indent="0" marL="0">
              <a:lnSpc>
                <a:spcPct val="112000"/>
              </a:lnSpc>
              <a:buNone/>
            </a:pPr>
            <a:r>
              <a:rPr lang="en-US" sz="1200" dirty="0">
                <a:solidFill>
                  <a:srgbClr val="6B6478"/>
                </a:solidFill>
                <a:latin typeface="Arial" pitchFamily="34" charset="0"/>
                <a:ea typeface="Arial" pitchFamily="34" charset="-122"/>
                <a:cs typeface="Arial" pitchFamily="34" charset="-120"/>
              </a:rPr>
              <a:t>A significant incident becomes public, and authorities can order disclosure. Customers, insurers and the media reach the same file, and brand damage outlasts the incident.</a:t>
            </a:r>
            <a:endParaRPr lang="en-US" sz="1200" dirty="0"/>
          </a:p>
        </p:txBody>
      </p:sp>
      <p:sp>
        <p:nvSpPr>
          <p:cNvPr id="17" name="Shape 15"/>
          <p:cNvSpPr/>
          <p:nvPr/>
        </p:nvSpPr>
        <p:spPr>
          <a:xfrm>
            <a:off x="9052331" y="2005838"/>
            <a:ext cx="2572436" cy="2889504"/>
          </a:xfrm>
          <a:prstGeom prst="roundRect">
            <a:avLst>
              <a:gd name="adj" fmla="val 2488"/>
            </a:avLst>
          </a:prstGeom>
          <a:solidFill>
            <a:srgbClr val="F5F2F7"/>
          </a:solidFill>
          <a:ln w="9525">
            <a:solidFill>
              <a:srgbClr val="E4DEEC"/>
            </a:solidFill>
            <a:prstDash val="solid"/>
          </a:ln>
        </p:spPr>
      </p:sp>
      <p:sp>
        <p:nvSpPr>
          <p:cNvPr id="18" name="Text 16"/>
          <p:cNvSpPr/>
          <p:nvPr/>
        </p:nvSpPr>
        <p:spPr>
          <a:xfrm>
            <a:off x="9290075" y="2225294"/>
            <a:ext cx="2096948" cy="402336"/>
          </a:xfrm>
          <a:prstGeom prst="rect">
            <a:avLst/>
          </a:prstGeom>
          <a:noFill/>
          <a:ln/>
        </p:spPr>
        <p:txBody>
          <a:bodyPr wrap="square" lIns="0" tIns="0" rIns="0" bIns="0" rtlCol="0" anchor="ctr"/>
          <a:lstStyle/>
          <a:p>
            <a:pPr algn="l" indent="0" marL="0">
              <a:buNone/>
            </a:pPr>
            <a:r>
              <a:rPr lang="en-US" sz="2600" b="1" dirty="0">
                <a:solidFill>
                  <a:srgbClr val="F75A3C"/>
                </a:solidFill>
                <a:latin typeface="Arial" pitchFamily="34" charset="0"/>
                <a:ea typeface="Arial" pitchFamily="34" charset="-122"/>
                <a:cs typeface="Arial" pitchFamily="34" charset="-120"/>
              </a:rPr>
              <a:t>04</a:t>
            </a:r>
            <a:endParaRPr lang="en-US" sz="2600" dirty="0"/>
          </a:p>
        </p:txBody>
      </p:sp>
      <p:sp>
        <p:nvSpPr>
          <p:cNvPr id="19" name="Text 17"/>
          <p:cNvSpPr/>
          <p:nvPr/>
        </p:nvSpPr>
        <p:spPr>
          <a:xfrm>
            <a:off x="9290075" y="2700782"/>
            <a:ext cx="2096948"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Personal</a:t>
            </a:r>
            <a:endParaRPr lang="en-US" sz="1500" dirty="0"/>
          </a:p>
        </p:txBody>
      </p:sp>
      <p:sp>
        <p:nvSpPr>
          <p:cNvPr id="20" name="Text 18"/>
          <p:cNvSpPr/>
          <p:nvPr/>
        </p:nvSpPr>
        <p:spPr>
          <a:xfrm>
            <a:off x="9290075" y="3005582"/>
            <a:ext cx="2096948" cy="1560576"/>
          </a:xfrm>
          <a:prstGeom prst="rect">
            <a:avLst/>
          </a:prstGeom>
          <a:noFill/>
          <a:ln/>
        </p:spPr>
        <p:txBody>
          <a:bodyPr wrap="square" lIns="0" tIns="0" rIns="0" bIns="0" rtlCol="0" anchor="t"/>
          <a:lstStyle/>
          <a:p>
            <a:pPr algn="l" indent="0" marL="0">
              <a:lnSpc>
                <a:spcPct val="112000"/>
              </a:lnSpc>
              <a:buNone/>
            </a:pPr>
            <a:r>
              <a:rPr lang="en-US" sz="1200" dirty="0">
                <a:solidFill>
                  <a:srgbClr val="6B6478"/>
                </a:solidFill>
                <a:latin typeface="Arial" pitchFamily="34" charset="0"/>
                <a:ea typeface="Arial" pitchFamily="34" charset="-122"/>
                <a:cs typeface="Arial" pitchFamily="34" charset="-120"/>
              </a:rPr>
              <a:t>Fines against individual members of the management body, and, for essential entities, a temporary ban from managerial functions. The one risk that cannot be insured or delegated away.</a:t>
            </a:r>
            <a:endParaRPr lang="en-US" sz="1200" dirty="0"/>
          </a:p>
        </p:txBody>
      </p:sp>
      <p:sp>
        <p:nvSpPr>
          <p:cNvPr id="21" name="Text 19"/>
          <p:cNvSpPr/>
          <p:nvPr/>
        </p:nvSpPr>
        <p:spPr>
          <a:xfrm>
            <a:off x="566928" y="5215382"/>
            <a:ext cx="11057839" cy="457200"/>
          </a:xfrm>
          <a:prstGeom prst="rect">
            <a:avLst/>
          </a:prstGeom>
          <a:noFill/>
          <a:ln/>
        </p:spPr>
        <p:txBody>
          <a:bodyPr wrap="square" lIns="0" tIns="0" rIns="0" bIns="0" rtlCol="0" anchor="t"/>
          <a:lstStyle/>
          <a:p>
            <a:pPr indent="0" marL="0">
              <a:buNone/>
            </a:pPr>
            <a:r>
              <a:rPr lang="en-US" sz="1350" i="1" dirty="0">
                <a:solidFill>
                  <a:srgbClr val="2A2434"/>
                </a:solidFill>
                <a:latin typeface="Arial" pitchFamily="34" charset="0"/>
                <a:ea typeface="Arial" pitchFamily="34" charset="-122"/>
                <a:cs typeface="Arial" pitchFamily="34" charset="-120"/>
              </a:rPr>
              <a:t>Three of these can be costed. The fourth attaches to named people, which is exactly why the executive belongs in this process.</a:t>
            </a:r>
            <a:endParaRPr lang="en-US" sz="1350" dirty="0"/>
          </a:p>
        </p:txBody>
      </p:sp>
      <p:pic>
        <p:nvPicPr>
          <p:cNvPr id="23"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24" name="Text 20"/>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5</a:t>
            </a:r>
            <a:endParaRPr lang="en-US" sz="10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THE FIRST 24 HOURS</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A significant incident is an executive event</a:t>
            </a:r>
            <a:endParaRPr lang="en-US" sz="3000" dirty="0"/>
          </a:p>
        </p:txBody>
      </p:sp>
      <p:sp>
        <p:nvSpPr>
          <p:cNvPr id="4" name="Text 2"/>
          <p:cNvSpPr/>
          <p:nvPr/>
        </p:nvSpPr>
        <p:spPr>
          <a:xfrm>
            <a:off x="566928" y="1335024"/>
            <a:ext cx="11057839" cy="47879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The reporting clock forces decisions that are not the incident team's to make alone, which is why the executive has to be reachable and rehearsed.</a:t>
            </a:r>
            <a:endParaRPr lang="en-US" sz="1450" dirty="0"/>
          </a:p>
        </p:txBody>
      </p:sp>
      <p:sp>
        <p:nvSpPr>
          <p:cNvPr id="5" name="Text 3"/>
          <p:cNvSpPr/>
          <p:nvPr/>
        </p:nvSpPr>
        <p:spPr>
          <a:xfrm>
            <a:off x="731520" y="2005838"/>
            <a:ext cx="1440070" cy="365760"/>
          </a:xfrm>
          <a:prstGeom prst="rect">
            <a:avLst/>
          </a:prstGeom>
          <a:noFill/>
          <a:ln/>
        </p:spPr>
        <p:txBody>
          <a:bodyPr wrap="square" lIns="0" tIns="0" rIns="0" bIns="0" rtlCol="0" anchor="ctr"/>
          <a:lstStyle/>
          <a:p>
            <a:pPr indent="0" marL="0">
              <a:buNone/>
            </a:pPr>
            <a:r>
              <a:rPr lang="en-US" sz="1100" b="1" spc="120" kern="0" dirty="0">
                <a:solidFill>
                  <a:srgbClr val="F75A3C"/>
                </a:solidFill>
                <a:latin typeface="Arial" pitchFamily="34" charset="0"/>
                <a:ea typeface="Arial" pitchFamily="34" charset="-122"/>
                <a:cs typeface="Arial" pitchFamily="34" charset="-120"/>
              </a:rPr>
              <a:t>WHEN</a:t>
            </a:r>
            <a:endParaRPr lang="en-US" sz="1100" dirty="0"/>
          </a:p>
        </p:txBody>
      </p:sp>
      <p:sp>
        <p:nvSpPr>
          <p:cNvPr id="6" name="Text 4"/>
          <p:cNvSpPr/>
          <p:nvPr/>
        </p:nvSpPr>
        <p:spPr>
          <a:xfrm>
            <a:off x="2500774" y="2005838"/>
            <a:ext cx="5199736" cy="365760"/>
          </a:xfrm>
          <a:prstGeom prst="rect">
            <a:avLst/>
          </a:prstGeom>
          <a:noFill/>
          <a:ln/>
        </p:spPr>
        <p:txBody>
          <a:bodyPr wrap="square" lIns="0" tIns="0" rIns="0" bIns="0" rtlCol="0" anchor="ctr"/>
          <a:lstStyle/>
          <a:p>
            <a:pPr indent="0" marL="0">
              <a:buNone/>
            </a:pPr>
            <a:r>
              <a:rPr lang="en-US" sz="1100" b="1" spc="120" kern="0" dirty="0">
                <a:solidFill>
                  <a:srgbClr val="F75A3C"/>
                </a:solidFill>
                <a:latin typeface="Arial" pitchFamily="34" charset="0"/>
                <a:ea typeface="Arial" pitchFamily="34" charset="-122"/>
                <a:cs typeface="Arial" pitchFamily="34" charset="-120"/>
              </a:rPr>
              <a:t>WHAT HAS TO HAPPEN</a:t>
            </a:r>
            <a:endParaRPr lang="en-US" sz="1100" dirty="0"/>
          </a:p>
        </p:txBody>
      </p:sp>
      <p:sp>
        <p:nvSpPr>
          <p:cNvPr id="7" name="Text 5"/>
          <p:cNvSpPr/>
          <p:nvPr/>
        </p:nvSpPr>
        <p:spPr>
          <a:xfrm>
            <a:off x="8029694" y="2005838"/>
            <a:ext cx="3430481" cy="365760"/>
          </a:xfrm>
          <a:prstGeom prst="rect">
            <a:avLst/>
          </a:prstGeom>
          <a:noFill/>
          <a:ln/>
        </p:spPr>
        <p:txBody>
          <a:bodyPr wrap="square" lIns="0" tIns="0" rIns="0" bIns="0" rtlCol="0" anchor="ctr"/>
          <a:lstStyle/>
          <a:p>
            <a:pPr indent="0" marL="0">
              <a:buNone/>
            </a:pPr>
            <a:r>
              <a:rPr lang="en-US" sz="1100" b="1" spc="120" kern="0" dirty="0">
                <a:solidFill>
                  <a:srgbClr val="F75A3C"/>
                </a:solidFill>
                <a:latin typeface="Arial" pitchFamily="34" charset="0"/>
                <a:ea typeface="Arial" pitchFamily="34" charset="-122"/>
                <a:cs typeface="Arial" pitchFamily="34" charset="-120"/>
              </a:rPr>
              <a:t>WHO HAS TO BE INVOLVED</a:t>
            </a:r>
            <a:endParaRPr lang="en-US" sz="1100" dirty="0"/>
          </a:p>
        </p:txBody>
      </p:sp>
      <p:sp>
        <p:nvSpPr>
          <p:cNvPr id="8" name="Shape 6"/>
          <p:cNvSpPr/>
          <p:nvPr/>
        </p:nvSpPr>
        <p:spPr>
          <a:xfrm>
            <a:off x="566928" y="2408174"/>
            <a:ext cx="11057839" cy="615696"/>
          </a:xfrm>
          <a:prstGeom prst="roundRect">
            <a:avLst>
              <a:gd name="adj" fmla="val 7426"/>
            </a:avLst>
          </a:prstGeom>
          <a:solidFill>
            <a:srgbClr val="F5F2F7"/>
          </a:solidFill>
          <a:ln w="6350">
            <a:solidFill>
              <a:srgbClr val="E4DEEC"/>
            </a:solidFill>
            <a:prstDash val="solid"/>
          </a:ln>
        </p:spPr>
      </p:sp>
      <p:sp>
        <p:nvSpPr>
          <p:cNvPr id="9" name="Text 7"/>
          <p:cNvSpPr/>
          <p:nvPr/>
        </p:nvSpPr>
        <p:spPr>
          <a:xfrm>
            <a:off x="731520" y="2463038"/>
            <a:ext cx="1440070" cy="505968"/>
          </a:xfrm>
          <a:prstGeom prst="rect">
            <a:avLst/>
          </a:prstGeom>
          <a:noFill/>
          <a:ln/>
        </p:spPr>
        <p:txBody>
          <a:bodyPr wrap="square" lIns="0" tIns="0" rIns="0" bIns="0" rtlCol="0" anchor="ctr"/>
          <a:lstStyle/>
          <a:p>
            <a:pPr algn="l" indent="0" marL="0">
              <a:lnSpc>
                <a:spcPct val="110000"/>
              </a:lnSpc>
              <a:buNone/>
            </a:pPr>
            <a:r>
              <a:rPr lang="en-US" sz="1200" b="1" dirty="0">
                <a:solidFill>
                  <a:srgbClr val="F75A3C"/>
                </a:solidFill>
                <a:latin typeface="Arial" pitchFamily="34" charset="0"/>
                <a:ea typeface="Arial" pitchFamily="34" charset="-122"/>
                <a:cs typeface="Arial" pitchFamily="34" charset="-120"/>
              </a:rPr>
              <a:t>Hour 0</a:t>
            </a:r>
            <a:endParaRPr lang="en-US" sz="1200" dirty="0"/>
          </a:p>
        </p:txBody>
      </p:sp>
      <p:sp>
        <p:nvSpPr>
          <p:cNvPr id="10" name="Text 8"/>
          <p:cNvSpPr/>
          <p:nvPr/>
        </p:nvSpPr>
        <p:spPr>
          <a:xfrm>
            <a:off x="2500774" y="2463038"/>
            <a:ext cx="5199736" cy="505968"/>
          </a:xfrm>
          <a:prstGeom prst="rect">
            <a:avLst/>
          </a:prstGeom>
          <a:noFill/>
          <a:ln/>
        </p:spPr>
        <p:txBody>
          <a:bodyPr wrap="square" lIns="0" tIns="0" rIns="0" bIns="0" rtlCol="0" anchor="ctr"/>
          <a:lstStyle/>
          <a:p>
            <a:pPr algn="l" indent="0" marL="0">
              <a:lnSpc>
                <a:spcPct val="110000"/>
              </a:lnSpc>
              <a:buNone/>
            </a:pPr>
            <a:r>
              <a:rPr lang="en-US" sz="1200" dirty="0">
                <a:solidFill>
                  <a:srgbClr val="2A2434"/>
                </a:solidFill>
                <a:latin typeface="Arial" pitchFamily="34" charset="0"/>
                <a:ea typeface="Arial" pitchFamily="34" charset="-122"/>
                <a:cs typeface="Arial" pitchFamily="34" charset="-120"/>
              </a:rPr>
              <a:t>Detect and triage; make the first call on whether this could be “significant.”</a:t>
            </a:r>
            <a:endParaRPr lang="en-US" sz="1200" dirty="0"/>
          </a:p>
        </p:txBody>
      </p:sp>
      <p:sp>
        <p:nvSpPr>
          <p:cNvPr id="11" name="Text 9"/>
          <p:cNvSpPr/>
          <p:nvPr/>
        </p:nvSpPr>
        <p:spPr>
          <a:xfrm>
            <a:off x="8029694" y="2463038"/>
            <a:ext cx="3430481" cy="505968"/>
          </a:xfrm>
          <a:prstGeom prst="rect">
            <a:avLst/>
          </a:prstGeom>
          <a:noFill/>
          <a:ln/>
        </p:spPr>
        <p:txBody>
          <a:bodyPr wrap="square" lIns="0" tIns="0" rIns="0" bIns="0" rtlCol="0" anchor="ctr"/>
          <a:lstStyle/>
          <a:p>
            <a:pPr algn="l" indent="0" marL="0">
              <a:lnSpc>
                <a:spcPct val="110000"/>
              </a:lnSpc>
              <a:buNone/>
            </a:pPr>
            <a:r>
              <a:rPr lang="en-US" sz="1200" dirty="0">
                <a:solidFill>
                  <a:srgbClr val="2A2434"/>
                </a:solidFill>
                <a:latin typeface="Arial" pitchFamily="34" charset="0"/>
                <a:ea typeface="Arial" pitchFamily="34" charset="-122"/>
                <a:cs typeface="Arial" pitchFamily="34" charset="-120"/>
              </a:rPr>
              <a:t>Incident lead, with a pre-agreed rule for when to wake the executive.</a:t>
            </a:r>
            <a:endParaRPr lang="en-US" sz="1200" dirty="0"/>
          </a:p>
        </p:txBody>
      </p:sp>
      <p:sp>
        <p:nvSpPr>
          <p:cNvPr id="12" name="Shape 10"/>
          <p:cNvSpPr/>
          <p:nvPr/>
        </p:nvSpPr>
        <p:spPr>
          <a:xfrm>
            <a:off x="566928" y="3115310"/>
            <a:ext cx="11057839" cy="615696"/>
          </a:xfrm>
          <a:prstGeom prst="roundRect">
            <a:avLst>
              <a:gd name="adj" fmla="val 7426"/>
            </a:avLst>
          </a:prstGeom>
          <a:solidFill>
            <a:srgbClr val="FBFAFC"/>
          </a:solidFill>
          <a:ln w="6350">
            <a:solidFill>
              <a:srgbClr val="E4DEEC"/>
            </a:solidFill>
            <a:prstDash val="solid"/>
          </a:ln>
        </p:spPr>
      </p:sp>
      <p:sp>
        <p:nvSpPr>
          <p:cNvPr id="13" name="Text 11"/>
          <p:cNvSpPr/>
          <p:nvPr/>
        </p:nvSpPr>
        <p:spPr>
          <a:xfrm>
            <a:off x="731520" y="3170174"/>
            <a:ext cx="1440070" cy="505968"/>
          </a:xfrm>
          <a:prstGeom prst="rect">
            <a:avLst/>
          </a:prstGeom>
          <a:noFill/>
          <a:ln/>
        </p:spPr>
        <p:txBody>
          <a:bodyPr wrap="square" lIns="0" tIns="0" rIns="0" bIns="0" rtlCol="0" anchor="ctr"/>
          <a:lstStyle/>
          <a:p>
            <a:pPr algn="l" indent="0" marL="0">
              <a:lnSpc>
                <a:spcPct val="110000"/>
              </a:lnSpc>
              <a:buNone/>
            </a:pPr>
            <a:r>
              <a:rPr lang="en-US" sz="1200" b="1" dirty="0">
                <a:solidFill>
                  <a:srgbClr val="F75A3C"/>
                </a:solidFill>
                <a:latin typeface="Arial" pitchFamily="34" charset="0"/>
                <a:ea typeface="Arial" pitchFamily="34" charset="-122"/>
                <a:cs typeface="Arial" pitchFamily="34" charset="-120"/>
              </a:rPr>
              <a:t>By hour 24</a:t>
            </a:r>
            <a:endParaRPr lang="en-US" sz="1200" dirty="0"/>
          </a:p>
        </p:txBody>
      </p:sp>
      <p:sp>
        <p:nvSpPr>
          <p:cNvPr id="14" name="Text 12"/>
          <p:cNvSpPr/>
          <p:nvPr/>
        </p:nvSpPr>
        <p:spPr>
          <a:xfrm>
            <a:off x="2500774" y="3170174"/>
            <a:ext cx="5199736" cy="505968"/>
          </a:xfrm>
          <a:prstGeom prst="rect">
            <a:avLst/>
          </a:prstGeom>
          <a:noFill/>
          <a:ln/>
        </p:spPr>
        <p:txBody>
          <a:bodyPr wrap="square" lIns="0" tIns="0" rIns="0" bIns="0" rtlCol="0" anchor="ctr"/>
          <a:lstStyle/>
          <a:p>
            <a:pPr algn="l" indent="0" marL="0">
              <a:lnSpc>
                <a:spcPct val="110000"/>
              </a:lnSpc>
              <a:buNone/>
            </a:pPr>
            <a:r>
              <a:rPr lang="en-US" sz="1200" dirty="0">
                <a:solidFill>
                  <a:srgbClr val="2A2434"/>
                </a:solidFill>
                <a:latin typeface="Arial" pitchFamily="34" charset="0"/>
                <a:ea typeface="Arial" pitchFamily="34" charset="-122"/>
                <a:cs typeface="Arial" pitchFamily="34" charset="-120"/>
              </a:rPr>
              <a:t>Submit the early warning; flag suspected malicious or cross-border nature.</a:t>
            </a:r>
            <a:endParaRPr lang="en-US" sz="1200" dirty="0"/>
          </a:p>
        </p:txBody>
      </p:sp>
      <p:sp>
        <p:nvSpPr>
          <p:cNvPr id="15" name="Text 13"/>
          <p:cNvSpPr/>
          <p:nvPr/>
        </p:nvSpPr>
        <p:spPr>
          <a:xfrm>
            <a:off x="8029694" y="3170174"/>
            <a:ext cx="3430481" cy="505968"/>
          </a:xfrm>
          <a:prstGeom prst="rect">
            <a:avLst/>
          </a:prstGeom>
          <a:noFill/>
          <a:ln/>
        </p:spPr>
        <p:txBody>
          <a:bodyPr wrap="square" lIns="0" tIns="0" rIns="0" bIns="0" rtlCol="0" anchor="ctr"/>
          <a:lstStyle/>
          <a:p>
            <a:pPr algn="l" indent="0" marL="0">
              <a:lnSpc>
                <a:spcPct val="110000"/>
              </a:lnSpc>
              <a:buNone/>
            </a:pPr>
            <a:r>
              <a:rPr lang="en-US" sz="1200" dirty="0">
                <a:solidFill>
                  <a:srgbClr val="2A2434"/>
                </a:solidFill>
                <a:latin typeface="Arial" pitchFamily="34" charset="0"/>
                <a:ea typeface="Arial" pitchFamily="34" charset="-122"/>
                <a:cs typeface="Arial" pitchFamily="34" charset="-120"/>
              </a:rPr>
              <a:t>Executive sponsor authorises external notification to the authority.</a:t>
            </a:r>
            <a:endParaRPr lang="en-US" sz="1200" dirty="0"/>
          </a:p>
        </p:txBody>
      </p:sp>
      <p:sp>
        <p:nvSpPr>
          <p:cNvPr id="16" name="Shape 14"/>
          <p:cNvSpPr/>
          <p:nvPr/>
        </p:nvSpPr>
        <p:spPr>
          <a:xfrm>
            <a:off x="566928" y="3822446"/>
            <a:ext cx="11057839" cy="615696"/>
          </a:xfrm>
          <a:prstGeom prst="roundRect">
            <a:avLst>
              <a:gd name="adj" fmla="val 7426"/>
            </a:avLst>
          </a:prstGeom>
          <a:solidFill>
            <a:srgbClr val="F5F2F7"/>
          </a:solidFill>
          <a:ln w="6350">
            <a:solidFill>
              <a:srgbClr val="E4DEEC"/>
            </a:solidFill>
            <a:prstDash val="solid"/>
          </a:ln>
        </p:spPr>
      </p:sp>
      <p:sp>
        <p:nvSpPr>
          <p:cNvPr id="17" name="Text 15"/>
          <p:cNvSpPr/>
          <p:nvPr/>
        </p:nvSpPr>
        <p:spPr>
          <a:xfrm>
            <a:off x="731520" y="3877310"/>
            <a:ext cx="1440070" cy="505968"/>
          </a:xfrm>
          <a:prstGeom prst="rect">
            <a:avLst/>
          </a:prstGeom>
          <a:noFill/>
          <a:ln/>
        </p:spPr>
        <p:txBody>
          <a:bodyPr wrap="square" lIns="0" tIns="0" rIns="0" bIns="0" rtlCol="0" anchor="ctr"/>
          <a:lstStyle/>
          <a:p>
            <a:pPr algn="l" indent="0" marL="0">
              <a:lnSpc>
                <a:spcPct val="110000"/>
              </a:lnSpc>
              <a:buNone/>
            </a:pPr>
            <a:r>
              <a:rPr lang="en-US" sz="1200" b="1" dirty="0">
                <a:solidFill>
                  <a:srgbClr val="F75A3C"/>
                </a:solidFill>
                <a:latin typeface="Arial" pitchFamily="34" charset="0"/>
                <a:ea typeface="Arial" pitchFamily="34" charset="-122"/>
                <a:cs typeface="Arial" pitchFamily="34" charset="-120"/>
              </a:rPr>
              <a:t>Day 1–3</a:t>
            </a:r>
            <a:endParaRPr lang="en-US" sz="1200" dirty="0"/>
          </a:p>
        </p:txBody>
      </p:sp>
      <p:sp>
        <p:nvSpPr>
          <p:cNvPr id="18" name="Text 16"/>
          <p:cNvSpPr/>
          <p:nvPr/>
        </p:nvSpPr>
        <p:spPr>
          <a:xfrm>
            <a:off x="2500774" y="3877310"/>
            <a:ext cx="5199736" cy="505968"/>
          </a:xfrm>
          <a:prstGeom prst="rect">
            <a:avLst/>
          </a:prstGeom>
          <a:noFill/>
          <a:ln/>
        </p:spPr>
        <p:txBody>
          <a:bodyPr wrap="square" lIns="0" tIns="0" rIns="0" bIns="0" rtlCol="0" anchor="ctr"/>
          <a:lstStyle/>
          <a:p>
            <a:pPr algn="l" indent="0" marL="0">
              <a:lnSpc>
                <a:spcPct val="110000"/>
              </a:lnSpc>
              <a:buNone/>
            </a:pPr>
            <a:r>
              <a:rPr lang="en-US" sz="1200" dirty="0">
                <a:solidFill>
                  <a:srgbClr val="2A2434"/>
                </a:solidFill>
                <a:latin typeface="Arial" pitchFamily="34" charset="0"/>
                <a:ea typeface="Arial" pitchFamily="34" charset="-122"/>
                <a:cs typeface="Arial" pitchFamily="34" charset="-120"/>
              </a:rPr>
              <a:t>Assess impact; decide on informing affected customers; prepare the 72h notification.</a:t>
            </a:r>
            <a:endParaRPr lang="en-US" sz="1200" dirty="0"/>
          </a:p>
        </p:txBody>
      </p:sp>
      <p:sp>
        <p:nvSpPr>
          <p:cNvPr id="19" name="Text 17"/>
          <p:cNvSpPr/>
          <p:nvPr/>
        </p:nvSpPr>
        <p:spPr>
          <a:xfrm>
            <a:off x="8029694" y="3877310"/>
            <a:ext cx="3430481" cy="505968"/>
          </a:xfrm>
          <a:prstGeom prst="rect">
            <a:avLst/>
          </a:prstGeom>
          <a:noFill/>
          <a:ln/>
        </p:spPr>
        <p:txBody>
          <a:bodyPr wrap="square" lIns="0" tIns="0" rIns="0" bIns="0" rtlCol="0" anchor="ctr"/>
          <a:lstStyle/>
          <a:p>
            <a:pPr algn="l" indent="0" marL="0">
              <a:lnSpc>
                <a:spcPct val="110000"/>
              </a:lnSpc>
              <a:buNone/>
            </a:pPr>
            <a:r>
              <a:rPr lang="en-US" sz="1200" dirty="0">
                <a:solidFill>
                  <a:srgbClr val="2A2434"/>
                </a:solidFill>
                <a:latin typeface="Arial" pitchFamily="34" charset="0"/>
                <a:ea typeface="Arial" pitchFamily="34" charset="-122"/>
                <a:cs typeface="Arial" pitchFamily="34" charset="-120"/>
              </a:rPr>
              <a:t>Legal, communications and the management body, not IT alone.</a:t>
            </a:r>
            <a:endParaRPr lang="en-US" sz="1200" dirty="0"/>
          </a:p>
        </p:txBody>
      </p:sp>
      <p:sp>
        <p:nvSpPr>
          <p:cNvPr id="20" name="Shape 18"/>
          <p:cNvSpPr/>
          <p:nvPr/>
        </p:nvSpPr>
        <p:spPr>
          <a:xfrm>
            <a:off x="566928" y="4529582"/>
            <a:ext cx="11057839" cy="615696"/>
          </a:xfrm>
          <a:prstGeom prst="roundRect">
            <a:avLst>
              <a:gd name="adj" fmla="val 7426"/>
            </a:avLst>
          </a:prstGeom>
          <a:solidFill>
            <a:srgbClr val="FBFAFC"/>
          </a:solidFill>
          <a:ln w="6350">
            <a:solidFill>
              <a:srgbClr val="E4DEEC"/>
            </a:solidFill>
            <a:prstDash val="solid"/>
          </a:ln>
        </p:spPr>
      </p:sp>
      <p:sp>
        <p:nvSpPr>
          <p:cNvPr id="21" name="Text 19"/>
          <p:cNvSpPr/>
          <p:nvPr/>
        </p:nvSpPr>
        <p:spPr>
          <a:xfrm>
            <a:off x="731520" y="4584446"/>
            <a:ext cx="1440070" cy="505968"/>
          </a:xfrm>
          <a:prstGeom prst="rect">
            <a:avLst/>
          </a:prstGeom>
          <a:noFill/>
          <a:ln/>
        </p:spPr>
        <p:txBody>
          <a:bodyPr wrap="square" lIns="0" tIns="0" rIns="0" bIns="0" rtlCol="0" anchor="ctr"/>
          <a:lstStyle/>
          <a:p>
            <a:pPr algn="l" indent="0" marL="0">
              <a:lnSpc>
                <a:spcPct val="110000"/>
              </a:lnSpc>
              <a:buNone/>
            </a:pPr>
            <a:r>
              <a:rPr lang="en-US" sz="1200" b="1" dirty="0">
                <a:solidFill>
                  <a:srgbClr val="F75A3C"/>
                </a:solidFill>
                <a:latin typeface="Arial" pitchFamily="34" charset="0"/>
                <a:ea typeface="Arial" pitchFamily="34" charset="-122"/>
                <a:cs typeface="Arial" pitchFamily="34" charset="-120"/>
              </a:rPr>
              <a:t>To 1 month</a:t>
            </a:r>
            <a:endParaRPr lang="en-US" sz="1200" dirty="0"/>
          </a:p>
        </p:txBody>
      </p:sp>
      <p:sp>
        <p:nvSpPr>
          <p:cNvPr id="22" name="Text 20"/>
          <p:cNvSpPr/>
          <p:nvPr/>
        </p:nvSpPr>
        <p:spPr>
          <a:xfrm>
            <a:off x="2500774" y="4584446"/>
            <a:ext cx="5199736" cy="505968"/>
          </a:xfrm>
          <a:prstGeom prst="rect">
            <a:avLst/>
          </a:prstGeom>
          <a:noFill/>
          <a:ln/>
        </p:spPr>
        <p:txBody>
          <a:bodyPr wrap="square" lIns="0" tIns="0" rIns="0" bIns="0" rtlCol="0" anchor="ctr"/>
          <a:lstStyle/>
          <a:p>
            <a:pPr algn="l" indent="0" marL="0">
              <a:lnSpc>
                <a:spcPct val="110000"/>
              </a:lnSpc>
              <a:buNone/>
            </a:pPr>
            <a:r>
              <a:rPr lang="en-US" sz="1200" dirty="0">
                <a:solidFill>
                  <a:srgbClr val="2A2434"/>
                </a:solidFill>
                <a:latin typeface="Arial" pitchFamily="34" charset="0"/>
                <a:ea typeface="Arial" pitchFamily="34" charset="-122"/>
                <a:cs typeface="Arial" pitchFamily="34" charset="-120"/>
              </a:rPr>
              <a:t>Root-cause analysis, remediation, and the final report.</a:t>
            </a:r>
            <a:endParaRPr lang="en-US" sz="1200" dirty="0"/>
          </a:p>
        </p:txBody>
      </p:sp>
      <p:sp>
        <p:nvSpPr>
          <p:cNvPr id="23" name="Text 21"/>
          <p:cNvSpPr/>
          <p:nvPr/>
        </p:nvSpPr>
        <p:spPr>
          <a:xfrm>
            <a:off x="8029694" y="4584446"/>
            <a:ext cx="3430481" cy="505968"/>
          </a:xfrm>
          <a:prstGeom prst="rect">
            <a:avLst/>
          </a:prstGeom>
          <a:noFill/>
          <a:ln/>
        </p:spPr>
        <p:txBody>
          <a:bodyPr wrap="square" lIns="0" tIns="0" rIns="0" bIns="0" rtlCol="0" anchor="ctr"/>
          <a:lstStyle/>
          <a:p>
            <a:pPr algn="l" indent="0" marL="0">
              <a:lnSpc>
                <a:spcPct val="110000"/>
              </a:lnSpc>
              <a:buNone/>
            </a:pPr>
            <a:r>
              <a:rPr lang="en-US" sz="1200" dirty="0">
                <a:solidFill>
                  <a:srgbClr val="2A2434"/>
                </a:solidFill>
                <a:latin typeface="Arial" pitchFamily="34" charset="0"/>
                <a:ea typeface="Arial" pitchFamily="34" charset="-122"/>
                <a:cs typeface="Arial" pitchFamily="34" charset="-120"/>
              </a:rPr>
              <a:t>Executive owns the narrative to regulator, customers and insurer.</a:t>
            </a:r>
            <a:endParaRPr lang="en-US" sz="1200" dirty="0"/>
          </a:p>
        </p:txBody>
      </p:sp>
      <p:sp>
        <p:nvSpPr>
          <p:cNvPr id="24" name="Text 22"/>
          <p:cNvSpPr/>
          <p:nvPr/>
        </p:nvSpPr>
        <p:spPr>
          <a:xfrm>
            <a:off x="566928" y="5419598"/>
            <a:ext cx="11057839" cy="365760"/>
          </a:xfrm>
          <a:prstGeom prst="rect">
            <a:avLst/>
          </a:prstGeom>
          <a:noFill/>
          <a:ln/>
        </p:spPr>
        <p:txBody>
          <a:bodyPr wrap="square" lIns="0" tIns="0" rIns="0" bIns="0" rtlCol="0" anchor="t"/>
          <a:lstStyle/>
          <a:p>
            <a:pPr indent="0" marL="0">
              <a:buNone/>
            </a:pPr>
            <a:r>
              <a:rPr lang="en-US" sz="1300" i="1" dirty="0">
                <a:solidFill>
                  <a:srgbClr val="2A2434"/>
                </a:solidFill>
                <a:latin typeface="Arial" pitchFamily="34" charset="0"/>
                <a:ea typeface="Arial" pitchFamily="34" charset="-122"/>
                <a:cs typeface="Arial" pitchFamily="34" charset="-120"/>
              </a:rPr>
              <a:t>If the first time your executive sees this timeline is during a real incident, you have already lost the first 24 hours.</a:t>
            </a:r>
            <a:endParaRPr lang="en-US" sz="1300" dirty="0"/>
          </a:p>
        </p:txBody>
      </p:sp>
      <p:pic>
        <p:nvPicPr>
          <p:cNvPr id="26"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27" name="Text 23"/>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50</a:t>
            </a:r>
            <a:endParaRPr lang="en-US" sz="10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ARTICLE 23: WHAT TO HAVE IN PLACE</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Make the clock survivable</a:t>
            </a:r>
            <a:endParaRPr lang="en-US" sz="3000" dirty="0"/>
          </a:p>
        </p:txBody>
      </p:sp>
      <p:sp>
        <p:nvSpPr>
          <p:cNvPr id="4" name="Text 2"/>
          <p:cNvSpPr/>
          <p:nvPr/>
        </p:nvSpPr>
        <p:spPr>
          <a:xfrm>
            <a:off x="566928" y="1335024"/>
            <a:ext cx="11057839" cy="47879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You cannot control when an incident happens. You can control whether the machinery to report it already exists.</a:t>
            </a:r>
            <a:endParaRPr lang="en-US" sz="1450" dirty="0"/>
          </a:p>
        </p:txBody>
      </p:sp>
      <p:sp>
        <p:nvSpPr>
          <p:cNvPr id="5" name="Shape 3"/>
          <p:cNvSpPr/>
          <p:nvPr/>
        </p:nvSpPr>
        <p:spPr>
          <a:xfrm>
            <a:off x="566928" y="2005838"/>
            <a:ext cx="3515258" cy="2141728"/>
          </a:xfrm>
          <a:prstGeom prst="roundRect">
            <a:avLst>
              <a:gd name="adj" fmla="val 2989"/>
            </a:avLst>
          </a:prstGeom>
          <a:solidFill>
            <a:srgbClr val="F5F2F7"/>
          </a:solidFill>
          <a:ln w="9525">
            <a:solidFill>
              <a:srgbClr val="E4DEEC"/>
            </a:solidFill>
            <a:prstDash val="solid"/>
          </a:ln>
        </p:spPr>
      </p:sp>
      <p:sp>
        <p:nvSpPr>
          <p:cNvPr id="6" name="Text 4"/>
          <p:cNvSpPr/>
          <p:nvPr/>
        </p:nvSpPr>
        <p:spPr>
          <a:xfrm>
            <a:off x="804672" y="2225294"/>
            <a:ext cx="3039770" cy="402336"/>
          </a:xfrm>
          <a:prstGeom prst="rect">
            <a:avLst/>
          </a:prstGeom>
          <a:noFill/>
          <a:ln/>
        </p:spPr>
        <p:txBody>
          <a:bodyPr wrap="square" lIns="0" tIns="0" rIns="0" bIns="0" rtlCol="0" anchor="ctr"/>
          <a:lstStyle/>
          <a:p>
            <a:pPr algn="l" indent="0" marL="0">
              <a:buNone/>
            </a:pPr>
            <a:r>
              <a:rPr lang="en-US" sz="2600" b="1" dirty="0">
                <a:solidFill>
                  <a:srgbClr val="F75A3C"/>
                </a:solidFill>
                <a:latin typeface="Arial" pitchFamily="34" charset="0"/>
                <a:ea typeface="Arial" pitchFamily="34" charset="-122"/>
                <a:cs typeface="Arial" pitchFamily="34" charset="-120"/>
              </a:rPr>
              <a:t>01</a:t>
            </a:r>
            <a:endParaRPr lang="en-US" sz="2600" dirty="0"/>
          </a:p>
        </p:txBody>
      </p:sp>
      <p:sp>
        <p:nvSpPr>
          <p:cNvPr id="7" name="Text 5"/>
          <p:cNvSpPr/>
          <p:nvPr/>
        </p:nvSpPr>
        <p:spPr>
          <a:xfrm>
            <a:off x="804672" y="2700782"/>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A trigger rule</a:t>
            </a:r>
            <a:endParaRPr lang="en-US" sz="1500" dirty="0"/>
          </a:p>
        </p:txBody>
      </p:sp>
      <p:sp>
        <p:nvSpPr>
          <p:cNvPr id="8" name="Text 6"/>
          <p:cNvSpPr/>
          <p:nvPr/>
        </p:nvSpPr>
        <p:spPr>
          <a:xfrm>
            <a:off x="804672" y="3005582"/>
            <a:ext cx="3039770" cy="812800"/>
          </a:xfrm>
          <a:prstGeom prst="rect">
            <a:avLst/>
          </a:prstGeom>
          <a:noFill/>
          <a:ln/>
        </p:spPr>
        <p:txBody>
          <a:bodyPr wrap="square" lIns="0" tIns="0" rIns="0" bIns="0" rtlCol="0" anchor="t"/>
          <a:lstStyle/>
          <a:p>
            <a:pPr algn="l" indent="0" marL="0">
              <a:lnSpc>
                <a:spcPct val="112000"/>
              </a:lnSpc>
              <a:buNone/>
            </a:pPr>
            <a:r>
              <a:rPr lang="en-US" sz="1250" dirty="0">
                <a:solidFill>
                  <a:srgbClr val="6B6478"/>
                </a:solidFill>
                <a:latin typeface="Arial" pitchFamily="34" charset="0"/>
                <a:ea typeface="Arial" pitchFamily="34" charset="-122"/>
                <a:cs typeface="Arial" pitchFamily="34" charset="-120"/>
              </a:rPr>
              <a:t>A written, agreed definition of “significant” for your services, and a named person empowered to declare it at any hour.</a:t>
            </a:r>
            <a:endParaRPr lang="en-US" sz="1250" dirty="0"/>
          </a:p>
        </p:txBody>
      </p:sp>
      <p:sp>
        <p:nvSpPr>
          <p:cNvPr id="9" name="Shape 7"/>
          <p:cNvSpPr/>
          <p:nvPr/>
        </p:nvSpPr>
        <p:spPr>
          <a:xfrm>
            <a:off x="4338218" y="2005838"/>
            <a:ext cx="3515258" cy="2141728"/>
          </a:xfrm>
          <a:prstGeom prst="roundRect">
            <a:avLst>
              <a:gd name="adj" fmla="val 2989"/>
            </a:avLst>
          </a:prstGeom>
          <a:solidFill>
            <a:srgbClr val="F5F2F7"/>
          </a:solidFill>
          <a:ln w="9525">
            <a:solidFill>
              <a:srgbClr val="E4DEEC"/>
            </a:solidFill>
            <a:prstDash val="solid"/>
          </a:ln>
        </p:spPr>
      </p:sp>
      <p:sp>
        <p:nvSpPr>
          <p:cNvPr id="10" name="Text 8"/>
          <p:cNvSpPr/>
          <p:nvPr/>
        </p:nvSpPr>
        <p:spPr>
          <a:xfrm>
            <a:off x="4575962" y="2225294"/>
            <a:ext cx="3039770" cy="402336"/>
          </a:xfrm>
          <a:prstGeom prst="rect">
            <a:avLst/>
          </a:prstGeom>
          <a:noFill/>
          <a:ln/>
        </p:spPr>
        <p:txBody>
          <a:bodyPr wrap="square" lIns="0" tIns="0" rIns="0" bIns="0" rtlCol="0" anchor="ctr"/>
          <a:lstStyle/>
          <a:p>
            <a:pPr algn="l" indent="0" marL="0">
              <a:buNone/>
            </a:pPr>
            <a:r>
              <a:rPr lang="en-US" sz="2600" b="1" dirty="0">
                <a:solidFill>
                  <a:srgbClr val="F75A3C"/>
                </a:solidFill>
                <a:latin typeface="Arial" pitchFamily="34" charset="0"/>
                <a:ea typeface="Arial" pitchFamily="34" charset="-122"/>
                <a:cs typeface="Arial" pitchFamily="34" charset="-120"/>
              </a:rPr>
              <a:t>02</a:t>
            </a:r>
            <a:endParaRPr lang="en-US" sz="2600" dirty="0"/>
          </a:p>
        </p:txBody>
      </p:sp>
      <p:sp>
        <p:nvSpPr>
          <p:cNvPr id="11" name="Text 9"/>
          <p:cNvSpPr/>
          <p:nvPr/>
        </p:nvSpPr>
        <p:spPr>
          <a:xfrm>
            <a:off x="4575962" y="2700782"/>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The channels</a:t>
            </a:r>
            <a:endParaRPr lang="en-US" sz="1500" dirty="0"/>
          </a:p>
        </p:txBody>
      </p:sp>
      <p:sp>
        <p:nvSpPr>
          <p:cNvPr id="12" name="Text 10"/>
          <p:cNvSpPr/>
          <p:nvPr/>
        </p:nvSpPr>
        <p:spPr>
          <a:xfrm>
            <a:off x="4575962" y="3005582"/>
            <a:ext cx="3039770" cy="812800"/>
          </a:xfrm>
          <a:prstGeom prst="rect">
            <a:avLst/>
          </a:prstGeom>
          <a:noFill/>
          <a:ln/>
        </p:spPr>
        <p:txBody>
          <a:bodyPr wrap="square" lIns="0" tIns="0" rIns="0" bIns="0" rtlCol="0" anchor="t"/>
          <a:lstStyle/>
          <a:p>
            <a:pPr algn="l" indent="0" marL="0">
              <a:lnSpc>
                <a:spcPct val="112000"/>
              </a:lnSpc>
              <a:buNone/>
            </a:pPr>
            <a:r>
              <a:rPr lang="en-US" sz="1250" dirty="0">
                <a:solidFill>
                  <a:srgbClr val="6B6478"/>
                </a:solidFill>
                <a:latin typeface="Arial" pitchFamily="34" charset="0"/>
                <a:ea typeface="Arial" pitchFamily="34" charset="-122"/>
                <a:cs typeface="Arial" pitchFamily="34" charset="-120"/>
              </a:rPr>
              <a:t>The correct national CSIRT or authority portal for every Member State you operate in, with credentials held before you need them.</a:t>
            </a:r>
            <a:endParaRPr lang="en-US" sz="1250" dirty="0"/>
          </a:p>
        </p:txBody>
      </p:sp>
      <p:sp>
        <p:nvSpPr>
          <p:cNvPr id="13" name="Shape 11"/>
          <p:cNvSpPr/>
          <p:nvPr/>
        </p:nvSpPr>
        <p:spPr>
          <a:xfrm>
            <a:off x="8109509" y="2005838"/>
            <a:ext cx="3515258" cy="2141728"/>
          </a:xfrm>
          <a:prstGeom prst="roundRect">
            <a:avLst>
              <a:gd name="adj" fmla="val 2989"/>
            </a:avLst>
          </a:prstGeom>
          <a:solidFill>
            <a:srgbClr val="F5F2F7"/>
          </a:solidFill>
          <a:ln w="9525">
            <a:solidFill>
              <a:srgbClr val="E4DEEC"/>
            </a:solidFill>
            <a:prstDash val="solid"/>
          </a:ln>
        </p:spPr>
      </p:sp>
      <p:sp>
        <p:nvSpPr>
          <p:cNvPr id="14" name="Text 12"/>
          <p:cNvSpPr/>
          <p:nvPr/>
        </p:nvSpPr>
        <p:spPr>
          <a:xfrm>
            <a:off x="8347253" y="2225294"/>
            <a:ext cx="3039770" cy="402336"/>
          </a:xfrm>
          <a:prstGeom prst="rect">
            <a:avLst/>
          </a:prstGeom>
          <a:noFill/>
          <a:ln/>
        </p:spPr>
        <p:txBody>
          <a:bodyPr wrap="square" lIns="0" tIns="0" rIns="0" bIns="0" rtlCol="0" anchor="ctr"/>
          <a:lstStyle/>
          <a:p>
            <a:pPr algn="l" indent="0" marL="0">
              <a:buNone/>
            </a:pPr>
            <a:r>
              <a:rPr lang="en-US" sz="2600" b="1" dirty="0">
                <a:solidFill>
                  <a:srgbClr val="F75A3C"/>
                </a:solidFill>
                <a:latin typeface="Arial" pitchFamily="34" charset="0"/>
                <a:ea typeface="Arial" pitchFamily="34" charset="-122"/>
                <a:cs typeface="Arial" pitchFamily="34" charset="-120"/>
              </a:rPr>
              <a:t>03</a:t>
            </a:r>
            <a:endParaRPr lang="en-US" sz="2600" dirty="0"/>
          </a:p>
        </p:txBody>
      </p:sp>
      <p:sp>
        <p:nvSpPr>
          <p:cNvPr id="15" name="Text 13"/>
          <p:cNvSpPr/>
          <p:nvPr/>
        </p:nvSpPr>
        <p:spPr>
          <a:xfrm>
            <a:off x="8347253" y="2700782"/>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A rehearsed path</a:t>
            </a:r>
            <a:endParaRPr lang="en-US" sz="1500" dirty="0"/>
          </a:p>
        </p:txBody>
      </p:sp>
      <p:sp>
        <p:nvSpPr>
          <p:cNvPr id="16" name="Text 14"/>
          <p:cNvSpPr/>
          <p:nvPr/>
        </p:nvSpPr>
        <p:spPr>
          <a:xfrm>
            <a:off x="8347253" y="3005582"/>
            <a:ext cx="3039770" cy="812800"/>
          </a:xfrm>
          <a:prstGeom prst="rect">
            <a:avLst/>
          </a:prstGeom>
          <a:noFill/>
          <a:ln/>
        </p:spPr>
        <p:txBody>
          <a:bodyPr wrap="square" lIns="0" tIns="0" rIns="0" bIns="0" rtlCol="0" anchor="t"/>
          <a:lstStyle/>
          <a:p>
            <a:pPr algn="l" indent="0" marL="0">
              <a:lnSpc>
                <a:spcPct val="112000"/>
              </a:lnSpc>
              <a:buNone/>
            </a:pPr>
            <a:r>
              <a:rPr lang="en-US" sz="1250" dirty="0">
                <a:solidFill>
                  <a:srgbClr val="6B6478"/>
                </a:solidFill>
                <a:latin typeface="Arial" pitchFamily="34" charset="0"/>
                <a:ea typeface="Arial" pitchFamily="34" charset="-122"/>
                <a:cs typeface="Arial" pitchFamily="34" charset="-120"/>
              </a:rPr>
              <a:t>Templates for the 24h / 72h / 1-month submissions, and an exercised escalation to legal, comms and the management body.</a:t>
            </a:r>
            <a:endParaRPr lang="en-US" sz="1250" dirty="0"/>
          </a:p>
        </p:txBody>
      </p:sp>
      <p:sp>
        <p:nvSpPr>
          <p:cNvPr id="17" name="Shape 15"/>
          <p:cNvSpPr/>
          <p:nvPr/>
        </p:nvSpPr>
        <p:spPr>
          <a:xfrm>
            <a:off x="566928" y="4403598"/>
            <a:ext cx="11057839" cy="1628394"/>
          </a:xfrm>
          <a:prstGeom prst="roundRect">
            <a:avLst>
              <a:gd name="adj" fmla="val 3369"/>
            </a:avLst>
          </a:prstGeom>
          <a:solidFill>
            <a:srgbClr val="FDEDE8"/>
          </a:solidFill>
          <a:ln w="9525">
            <a:solidFill>
              <a:srgbClr val="F6D3C6"/>
            </a:solidFill>
            <a:prstDash val="solid"/>
          </a:ln>
        </p:spPr>
      </p:sp>
      <p:sp>
        <p:nvSpPr>
          <p:cNvPr id="18" name="Shape 16"/>
          <p:cNvSpPr/>
          <p:nvPr/>
        </p:nvSpPr>
        <p:spPr>
          <a:xfrm>
            <a:off x="877824" y="4659630"/>
            <a:ext cx="310896" cy="310896"/>
          </a:xfrm>
          <a:prstGeom prst="ellipse">
            <a:avLst/>
          </a:prstGeom>
          <a:solidFill>
            <a:srgbClr val="F75A3C"/>
          </a:solidFill>
          <a:ln/>
        </p:spPr>
      </p:sp>
      <p:sp>
        <p:nvSpPr>
          <p:cNvPr id="19" name="Text 17"/>
          <p:cNvSpPr/>
          <p:nvPr/>
        </p:nvSpPr>
        <p:spPr>
          <a:xfrm>
            <a:off x="877824" y="4650486"/>
            <a:ext cx="310896" cy="310896"/>
          </a:xfrm>
          <a:prstGeom prst="rect">
            <a:avLst/>
          </a:prstGeom>
          <a:noFill/>
          <a:ln/>
        </p:spPr>
        <p:txBody>
          <a:bodyPr wrap="square" lIns="0" tIns="0" rIns="0" bIns="0" rtlCol="0" anchor="ctr"/>
          <a:lstStyle/>
          <a:p>
            <a:pPr algn="ctr" indent="0" marL="0">
              <a:buNone/>
            </a:pPr>
            <a:r>
              <a:rPr lang="en-US" sz="1900" b="1" dirty="0">
                <a:solidFill>
                  <a:srgbClr val="FFFFFF"/>
                </a:solidFill>
                <a:latin typeface="Arial" pitchFamily="34" charset="0"/>
                <a:ea typeface="Arial" pitchFamily="34" charset="-122"/>
                <a:cs typeface="Arial" pitchFamily="34" charset="-120"/>
              </a:rPr>
              <a:t>?</a:t>
            </a:r>
            <a:endParaRPr lang="en-US" sz="1900" dirty="0"/>
          </a:p>
        </p:txBody>
      </p:sp>
      <p:sp>
        <p:nvSpPr>
          <p:cNvPr id="20" name="Text 18"/>
          <p:cNvSpPr/>
          <p:nvPr/>
        </p:nvSpPr>
        <p:spPr>
          <a:xfrm>
            <a:off x="1353312" y="4659630"/>
            <a:ext cx="9978847" cy="274320"/>
          </a:xfrm>
          <a:prstGeom prst="rect">
            <a:avLst/>
          </a:prstGeom>
          <a:noFill/>
          <a:ln/>
        </p:spPr>
        <p:txBody>
          <a:bodyPr wrap="square" lIns="0" tIns="0" rIns="0" bIns="0" rtlCol="0" anchor="ctr"/>
          <a:lstStyle/>
          <a:p>
            <a:pPr indent="0" marL="0">
              <a:buNone/>
            </a:pPr>
            <a:r>
              <a:rPr lang="en-US" sz="1200" b="1" spc="150" kern="0" dirty="0">
                <a:solidFill>
                  <a:srgbClr val="F75A3C"/>
                </a:solidFill>
                <a:latin typeface="Arial" pitchFamily="34" charset="0"/>
                <a:ea typeface="Arial" pitchFamily="34" charset="-122"/>
                <a:cs typeface="Arial" pitchFamily="34" charset="-120"/>
              </a:rPr>
              <a:t>DISCUSSION</a:t>
            </a:r>
            <a:endParaRPr lang="en-US" sz="1200" dirty="0"/>
          </a:p>
        </p:txBody>
      </p:sp>
      <p:sp>
        <p:nvSpPr>
          <p:cNvPr id="21" name="Text 19"/>
          <p:cNvSpPr/>
          <p:nvPr/>
        </p:nvSpPr>
        <p:spPr>
          <a:xfrm>
            <a:off x="1353312" y="4988814"/>
            <a:ext cx="9978847" cy="896874"/>
          </a:xfrm>
          <a:prstGeom prst="rect">
            <a:avLst/>
          </a:prstGeom>
          <a:noFill/>
          <a:ln/>
        </p:spPr>
        <p:txBody>
          <a:bodyPr wrap="square" lIns="0" tIns="0" rIns="0" bIns="0" rtlCol="0" anchor="t"/>
          <a:lstStyle/>
          <a:p>
            <a:pPr marL="177800" indent="-177800">
              <a:lnSpc>
                <a:spcPct val="114000"/>
              </a:lnSpc>
              <a:spcAft>
                <a:spcPts val="500"/>
              </a:spcAft>
              <a:buSzPct val="100000"/>
              <a:buChar char="•"/>
            </a:pPr>
            <a:r>
              <a:rPr lang="en-US" sz="1300" dirty="0">
                <a:solidFill>
                  <a:srgbClr val="2A2434"/>
                </a:solidFill>
                <a:latin typeface="Arial" pitchFamily="34" charset="0"/>
                <a:ea typeface="Arial" pitchFamily="34" charset="-122"/>
                <a:cs typeface="Arial" pitchFamily="34" charset="-120"/>
              </a:rPr>
              <a:t>If a significant incident began this afternoon, could you file the early warning within 24 hours, to the right authority, in the right country?</a:t>
            </a:r>
            <a:endParaRPr lang="en-US" sz="1300" dirty="0"/>
          </a:p>
          <a:p>
            <a:pPr marL="177800" indent="-177800">
              <a:lnSpc>
                <a:spcPct val="114000"/>
              </a:lnSpc>
              <a:spcAft>
                <a:spcPts val="500"/>
              </a:spcAft>
              <a:buSzPct val="100000"/>
              <a:buChar char="•"/>
            </a:pPr>
            <a:r>
              <a:rPr lang="en-US" sz="1300" dirty="0">
                <a:solidFill>
                  <a:srgbClr val="2A2434"/>
                </a:solidFill>
                <a:latin typeface="Arial" pitchFamily="34" charset="0"/>
                <a:ea typeface="Arial" pitchFamily="34" charset="-122"/>
                <a:cs typeface="Arial" pitchFamily="34" charset="-120"/>
              </a:rPr>
              <a:t>Have you ever rehearsed it? What would break first?</a:t>
            </a:r>
            <a:endParaRPr lang="en-US" sz="1300" dirty="0"/>
          </a:p>
        </p:txBody>
      </p:sp>
      <p:pic>
        <p:nvPicPr>
          <p:cNvPr id="23"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24" name="Text 20"/>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51</a:t>
            </a:r>
            <a:endParaRPr lang="en-US" sz="10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270949"/>
        </a:solidFill>
      </p:bgPr>
    </p:bg>
    <p:spTree>
      <p:nvGrpSpPr>
        <p:cNvPr id="1" name=""/>
        <p:cNvGrpSpPr/>
        <p:nvPr/>
      </p:nvGrpSpPr>
      <p:grpSpPr>
        <a:xfrm>
          <a:off x="0" y="0"/>
          <a:ext cx="0" cy="0"/>
          <a:chOff x="0" y="0"/>
          <a:chExt cx="0" cy="0"/>
        </a:xfrm>
      </p:grpSpPr>
      <p:sp>
        <p:nvSpPr>
          <p:cNvPr id="2" name="Shape 0"/>
          <p:cNvSpPr/>
          <p:nvPr/>
        </p:nvSpPr>
        <p:spPr>
          <a:xfrm>
            <a:off x="566928" y="2212848"/>
            <a:ext cx="502920" cy="50292"/>
          </a:xfrm>
          <a:prstGeom prst="rect">
            <a:avLst/>
          </a:prstGeom>
          <a:solidFill>
            <a:srgbClr val="F75A3C"/>
          </a:solidFill>
          <a:ln/>
        </p:spPr>
      </p:sp>
      <p:sp>
        <p:nvSpPr>
          <p:cNvPr id="3" name="Text 1"/>
          <p:cNvSpPr/>
          <p:nvPr/>
        </p:nvSpPr>
        <p:spPr>
          <a:xfrm>
            <a:off x="566928" y="2487168"/>
            <a:ext cx="8229600" cy="292608"/>
          </a:xfrm>
          <a:prstGeom prst="rect">
            <a:avLst/>
          </a:prstGeom>
          <a:noFill/>
          <a:ln/>
        </p:spPr>
        <p:txBody>
          <a:bodyPr wrap="square" lIns="0" tIns="0" rIns="0" bIns="0" rtlCol="0" anchor="ctr"/>
          <a:lstStyle/>
          <a:p>
            <a:pPr indent="0" marL="0">
              <a:buNone/>
            </a:pPr>
            <a:r>
              <a:rPr lang="en-US" sz="1300" b="1" spc="300" kern="0" dirty="0">
                <a:solidFill>
                  <a:srgbClr val="F75A3C"/>
                </a:solidFill>
                <a:latin typeface="Arial" pitchFamily="34" charset="0"/>
                <a:ea typeface="Arial" pitchFamily="34" charset="-122"/>
                <a:cs typeface="Arial" pitchFamily="34" charset="-120"/>
              </a:rPr>
              <a:t>PART FIVE · ARTICLES 24–30</a:t>
            </a:r>
            <a:endParaRPr lang="en-US" sz="1300" dirty="0"/>
          </a:p>
        </p:txBody>
      </p:sp>
      <p:sp>
        <p:nvSpPr>
          <p:cNvPr id="4" name="Text 2"/>
          <p:cNvSpPr/>
          <p:nvPr/>
        </p:nvSpPr>
        <p:spPr>
          <a:xfrm>
            <a:off x="566928" y="2962656"/>
            <a:ext cx="8869680" cy="1117600"/>
          </a:xfrm>
          <a:prstGeom prst="rect">
            <a:avLst/>
          </a:prstGeom>
          <a:noFill/>
          <a:ln/>
        </p:spPr>
        <p:txBody>
          <a:bodyPr wrap="square" lIns="0" tIns="0" rIns="0" bIns="0" rtlCol="0" anchor="t"/>
          <a:lstStyle/>
          <a:p>
            <a:pPr indent="0" marL="0">
              <a:buNone/>
            </a:pPr>
            <a:r>
              <a:rPr lang="en-US" sz="4000" b="1" dirty="0">
                <a:solidFill>
                  <a:srgbClr val="FFFFFF"/>
                </a:solidFill>
                <a:latin typeface="Arial" pitchFamily="34" charset="0"/>
                <a:ea typeface="Arial" pitchFamily="34" charset="-122"/>
                <a:cs typeface="Arial" pitchFamily="34" charset="-120"/>
              </a:rPr>
              <a:t>The obligations that are easy to miss</a:t>
            </a:r>
            <a:endParaRPr lang="en-US" sz="4000" dirty="0"/>
          </a:p>
        </p:txBody>
      </p:sp>
      <p:sp>
        <p:nvSpPr>
          <p:cNvPr id="5" name="Text 3"/>
          <p:cNvSpPr/>
          <p:nvPr/>
        </p:nvSpPr>
        <p:spPr>
          <a:xfrm>
            <a:off x="566928" y="4244848"/>
            <a:ext cx="8503920" cy="822960"/>
          </a:xfrm>
          <a:prstGeom prst="rect">
            <a:avLst/>
          </a:prstGeom>
          <a:noFill/>
          <a:ln/>
        </p:spPr>
        <p:txBody>
          <a:bodyPr wrap="square" lIns="0" tIns="0" rIns="0" bIns="0" rtlCol="0" anchor="t"/>
          <a:lstStyle/>
          <a:p>
            <a:pPr indent="0" marL="0">
              <a:lnSpc>
                <a:spcPct val="120000"/>
              </a:lnSpc>
              <a:buNone/>
            </a:pPr>
            <a:r>
              <a:rPr lang="en-US" sz="1500" dirty="0">
                <a:solidFill>
                  <a:srgbClr val="CFC6DC"/>
                </a:solidFill>
                <a:latin typeface="Arial" pitchFamily="34" charset="0"/>
                <a:ea typeface="Arial" pitchFamily="34" charset="-122"/>
                <a:cs typeface="Arial" pitchFamily="34" charset="-120"/>
              </a:rPr>
              <a:t>Certification, standards, jurisdiction, registration, and the two information-sharing articles that are routinely confused.</a:t>
            </a:r>
            <a:endParaRPr lang="en-US" sz="1500" dirty="0"/>
          </a:p>
        </p:txBody>
      </p:sp>
      <p:pic>
        <p:nvPicPr>
          <p:cNvPr id="6" name="Image 0" descr="/home/claude/logo1.png">    </p:cNvPr>
          <p:cNvPicPr>
            <a:picLocks noChangeAspect="1"/>
          </p:cNvPicPr>
          <p:nvPr/>
        </p:nvPicPr>
        <p:blipFill>
          <a:blip r:embed="rId1"/>
          <a:stretch>
            <a:fillRect/>
          </a:stretch>
        </p:blipFill>
        <p:spPr>
          <a:xfrm>
            <a:off x="10545775" y="6382512"/>
            <a:ext cx="1078992" cy="258350"/>
          </a:xfrm>
          <a:prstGeom prst="rect">
            <a:avLst/>
          </a:prstGeom>
        </p:spPr>
      </p:pic>
      <p:sp>
        <p:nvSpPr>
          <p:cNvPr id="7" name="Text 4"/>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9A8FB0"/>
                </a:solidFill>
                <a:latin typeface="Arial" pitchFamily="34" charset="0"/>
                <a:ea typeface="Arial" pitchFamily="34" charset="-122"/>
                <a:cs typeface="Arial" pitchFamily="34" charset="-120"/>
              </a:rPr>
              <a:t>52</a:t>
            </a:r>
            <a:endParaRPr lang="en-US" sz="10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ARTICLES 24 &amp; 25</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Certification &amp; standards</a:t>
            </a:r>
            <a:endParaRPr lang="en-US" sz="3000" dirty="0"/>
          </a:p>
        </p:txBody>
      </p:sp>
      <p:sp>
        <p:nvSpPr>
          <p:cNvPr id="4" name="Text 2"/>
          <p:cNvSpPr/>
          <p:nvPr/>
        </p:nvSpPr>
        <p:spPr>
          <a:xfrm>
            <a:off x="566928" y="1335024"/>
            <a:ext cx="11057839" cy="47879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These articles empower Member States and the Commission, but they shape what “good” will be expected to look like for you.</a:t>
            </a:r>
            <a:endParaRPr lang="en-US" sz="1450" dirty="0"/>
          </a:p>
        </p:txBody>
      </p:sp>
      <p:sp>
        <p:nvSpPr>
          <p:cNvPr id="5" name="Shape 3"/>
          <p:cNvSpPr/>
          <p:nvPr/>
        </p:nvSpPr>
        <p:spPr>
          <a:xfrm>
            <a:off x="566928" y="2005838"/>
            <a:ext cx="5373472" cy="2731008"/>
          </a:xfrm>
          <a:prstGeom prst="roundRect">
            <a:avLst>
              <a:gd name="adj" fmla="val 2009"/>
            </a:avLst>
          </a:prstGeom>
          <a:solidFill>
            <a:srgbClr val="F5F2F7"/>
          </a:solidFill>
          <a:ln w="9525">
            <a:solidFill>
              <a:srgbClr val="E4DEEC"/>
            </a:solidFill>
            <a:prstDash val="solid"/>
          </a:ln>
        </p:spPr>
      </p:sp>
      <p:sp>
        <p:nvSpPr>
          <p:cNvPr id="6" name="Text 4"/>
          <p:cNvSpPr/>
          <p:nvPr/>
        </p:nvSpPr>
        <p:spPr>
          <a:xfrm>
            <a:off x="841248" y="2207006"/>
            <a:ext cx="4824832" cy="310896"/>
          </a:xfrm>
          <a:prstGeom prst="rect">
            <a:avLst/>
          </a:prstGeom>
          <a:noFill/>
          <a:ln/>
        </p:spPr>
        <p:txBody>
          <a:bodyPr wrap="square" lIns="0" tIns="0" rIns="0" bIns="0" rtlCol="0" anchor="ctr"/>
          <a:lstStyle/>
          <a:p>
            <a:pPr indent="0" marL="0">
              <a:buNone/>
            </a:pPr>
            <a:r>
              <a:rPr lang="en-US" sz="1250" b="1" spc="120" kern="0" dirty="0">
                <a:solidFill>
                  <a:srgbClr val="F75A3C"/>
                </a:solidFill>
                <a:latin typeface="Arial" pitchFamily="34" charset="0"/>
                <a:ea typeface="Arial" pitchFamily="34" charset="-122"/>
                <a:cs typeface="Arial" pitchFamily="34" charset="-120"/>
              </a:rPr>
              <a:t>ARTICLE 24: CERTIFICATION</a:t>
            </a:r>
            <a:endParaRPr lang="en-US" sz="1250" dirty="0"/>
          </a:p>
        </p:txBody>
      </p:sp>
      <p:sp>
        <p:nvSpPr>
          <p:cNvPr id="7" name="Text 5"/>
          <p:cNvSpPr/>
          <p:nvPr/>
        </p:nvSpPr>
        <p:spPr>
          <a:xfrm>
            <a:off x="841248" y="2591054"/>
            <a:ext cx="4824832" cy="1999488"/>
          </a:xfrm>
          <a:prstGeom prst="rect">
            <a:avLst/>
          </a:prstGeom>
          <a:noFill/>
          <a:ln/>
        </p:spPr>
        <p:txBody>
          <a:bodyPr wrap="square" lIns="0" tIns="0" rIns="0" bIns="0" rtlCol="0" anchor="t"/>
          <a:lstStyle/>
          <a:p>
            <a:pPr marL="177800" indent="-177800">
              <a:lnSpc>
                <a:spcPct val="110000"/>
              </a:lnSpc>
              <a:spcAft>
                <a:spcPts val="600"/>
              </a:spcAft>
              <a:buSzPct val="100000"/>
              <a:buChar char="•"/>
            </a:pPr>
            <a:r>
              <a:rPr lang="en-US" sz="1200" dirty="0">
                <a:solidFill>
                  <a:srgbClr val="2A2434"/>
                </a:solidFill>
                <a:latin typeface="Arial" pitchFamily="34" charset="0"/>
                <a:ea typeface="Arial" pitchFamily="34" charset="-122"/>
                <a:cs typeface="Arial" pitchFamily="34" charset="-120"/>
              </a:rPr>
              <a:t>Member States may require entities to use particular ICT products, services and processes that are certified under EU cybersecurity certification schemes</a:t>
            </a:r>
            <a:endParaRPr lang="en-US" sz="1200" dirty="0"/>
          </a:p>
          <a:p>
            <a:pPr marL="177800" indent="-177800">
              <a:lnSpc>
                <a:spcPct val="110000"/>
              </a:lnSpc>
              <a:spcAft>
                <a:spcPts val="600"/>
              </a:spcAft>
              <a:buSzPct val="100000"/>
              <a:buChar char="•"/>
            </a:pPr>
            <a:r>
              <a:rPr lang="en-US" sz="1200" dirty="0">
                <a:solidFill>
                  <a:srgbClr val="2A2434"/>
                </a:solidFill>
                <a:latin typeface="Arial" pitchFamily="34" charset="0"/>
                <a:ea typeface="Arial" pitchFamily="34" charset="-122"/>
                <a:cs typeface="Arial" pitchFamily="34" charset="-120"/>
              </a:rPr>
              <a:t>Certification can become a condition, not just a signal; watch your national law and your customers' contracts</a:t>
            </a:r>
            <a:endParaRPr lang="en-US" sz="1200" dirty="0"/>
          </a:p>
          <a:p>
            <a:pPr marL="177800" indent="-177800">
              <a:lnSpc>
                <a:spcPct val="110000"/>
              </a:lnSpc>
              <a:spcAft>
                <a:spcPts val="600"/>
              </a:spcAft>
              <a:buSzPct val="100000"/>
              <a:buChar char="•"/>
            </a:pPr>
            <a:r>
              <a:rPr lang="en-US" sz="1200" dirty="0">
                <a:solidFill>
                  <a:srgbClr val="2A2434"/>
                </a:solidFill>
                <a:latin typeface="Arial" pitchFamily="34" charset="0"/>
                <a:ea typeface="Arial" pitchFamily="34" charset="-122"/>
                <a:cs typeface="Arial" pitchFamily="34" charset="-120"/>
              </a:rPr>
              <a:t>Where a scheme exists for what you sell, expect it to be asked for</a:t>
            </a:r>
            <a:endParaRPr lang="en-US" sz="1200" dirty="0"/>
          </a:p>
        </p:txBody>
      </p:sp>
      <p:sp>
        <p:nvSpPr>
          <p:cNvPr id="8" name="Shape 6"/>
          <p:cNvSpPr/>
          <p:nvPr/>
        </p:nvSpPr>
        <p:spPr>
          <a:xfrm>
            <a:off x="6251296" y="2005838"/>
            <a:ext cx="5373472" cy="2731008"/>
          </a:xfrm>
          <a:prstGeom prst="roundRect">
            <a:avLst>
              <a:gd name="adj" fmla="val 2009"/>
            </a:avLst>
          </a:prstGeom>
          <a:solidFill>
            <a:srgbClr val="F5F2F7"/>
          </a:solidFill>
          <a:ln w="9525">
            <a:solidFill>
              <a:srgbClr val="E4DEEC"/>
            </a:solidFill>
            <a:prstDash val="solid"/>
          </a:ln>
        </p:spPr>
      </p:sp>
      <p:sp>
        <p:nvSpPr>
          <p:cNvPr id="9" name="Text 7"/>
          <p:cNvSpPr/>
          <p:nvPr/>
        </p:nvSpPr>
        <p:spPr>
          <a:xfrm>
            <a:off x="6525616" y="2207006"/>
            <a:ext cx="4824832" cy="310896"/>
          </a:xfrm>
          <a:prstGeom prst="rect">
            <a:avLst/>
          </a:prstGeom>
          <a:noFill/>
          <a:ln/>
        </p:spPr>
        <p:txBody>
          <a:bodyPr wrap="square" lIns="0" tIns="0" rIns="0" bIns="0" rtlCol="0" anchor="ctr"/>
          <a:lstStyle/>
          <a:p>
            <a:pPr indent="0" marL="0">
              <a:buNone/>
            </a:pPr>
            <a:r>
              <a:rPr lang="en-US" sz="1250" b="1" spc="120" kern="0" dirty="0">
                <a:solidFill>
                  <a:srgbClr val="F75A3C"/>
                </a:solidFill>
                <a:latin typeface="Arial" pitchFamily="34" charset="0"/>
                <a:ea typeface="Arial" pitchFamily="34" charset="-122"/>
                <a:cs typeface="Arial" pitchFamily="34" charset="-120"/>
              </a:rPr>
              <a:t>ARTICLE 25: STANDARDS</a:t>
            </a:r>
            <a:endParaRPr lang="en-US" sz="1250" dirty="0"/>
          </a:p>
        </p:txBody>
      </p:sp>
      <p:sp>
        <p:nvSpPr>
          <p:cNvPr id="10" name="Text 8"/>
          <p:cNvSpPr/>
          <p:nvPr/>
        </p:nvSpPr>
        <p:spPr>
          <a:xfrm>
            <a:off x="6525616" y="2591054"/>
            <a:ext cx="4824832" cy="1999488"/>
          </a:xfrm>
          <a:prstGeom prst="rect">
            <a:avLst/>
          </a:prstGeom>
          <a:noFill/>
          <a:ln/>
        </p:spPr>
        <p:txBody>
          <a:bodyPr wrap="square" lIns="0" tIns="0" rIns="0" bIns="0" rtlCol="0" anchor="t"/>
          <a:lstStyle/>
          <a:p>
            <a:pPr marL="177800" indent="-177800">
              <a:lnSpc>
                <a:spcPct val="110000"/>
              </a:lnSpc>
              <a:spcAft>
                <a:spcPts val="600"/>
              </a:spcAft>
              <a:buSzPct val="100000"/>
              <a:buChar char="•"/>
            </a:pPr>
            <a:r>
              <a:rPr lang="en-US" sz="1200" dirty="0">
                <a:solidFill>
                  <a:srgbClr val="2A2434"/>
                </a:solidFill>
                <a:latin typeface="Arial" pitchFamily="34" charset="0"/>
                <a:ea typeface="Arial" pitchFamily="34" charset="-122"/>
                <a:cs typeface="Arial" pitchFamily="34" charset="-120"/>
              </a:rPr>
              <a:t>Member States shall, without imposing or discriminating in favour of a particular technology, encourage the use of European and international standards relevant to security</a:t>
            </a:r>
            <a:endParaRPr lang="en-US" sz="1200" dirty="0"/>
          </a:p>
          <a:p>
            <a:pPr marL="177800" indent="-177800">
              <a:lnSpc>
                <a:spcPct val="110000"/>
              </a:lnSpc>
              <a:spcAft>
                <a:spcPts val="600"/>
              </a:spcAft>
              <a:buSzPct val="100000"/>
              <a:buChar char="•"/>
            </a:pPr>
            <a:r>
              <a:rPr lang="en-US" sz="1200" dirty="0">
                <a:solidFill>
                  <a:srgbClr val="2A2434"/>
                </a:solidFill>
                <a:latin typeface="Arial" pitchFamily="34" charset="0"/>
                <a:ea typeface="Arial" pitchFamily="34" charset="-122"/>
                <a:cs typeface="Arial" pitchFamily="34" charset="-120"/>
              </a:rPr>
              <a:t>In practice this points at ISO/IEC 27001, IEC 62443 and equivalents</a:t>
            </a:r>
            <a:endParaRPr lang="en-US" sz="1200" dirty="0"/>
          </a:p>
          <a:p>
            <a:pPr marL="177800" indent="-177800">
              <a:lnSpc>
                <a:spcPct val="110000"/>
              </a:lnSpc>
              <a:spcAft>
                <a:spcPts val="600"/>
              </a:spcAft>
              <a:buSzPct val="100000"/>
              <a:buChar char="•"/>
            </a:pPr>
            <a:r>
              <a:rPr lang="en-US" sz="1200" dirty="0">
                <a:solidFill>
                  <a:srgbClr val="2A2434"/>
                </a:solidFill>
                <a:latin typeface="Arial" pitchFamily="34" charset="0"/>
                <a:ea typeface="Arial" pitchFamily="34" charset="-122"/>
                <a:cs typeface="Arial" pitchFamily="34" charset="-120"/>
              </a:rPr>
              <a:t>Standards are how you evidence that measures are “appropriate” and “state of the art”</a:t>
            </a:r>
            <a:endParaRPr lang="en-US" sz="1200" dirty="0"/>
          </a:p>
        </p:txBody>
      </p:sp>
      <p:sp>
        <p:nvSpPr>
          <p:cNvPr id="11" name="Text 9"/>
          <p:cNvSpPr/>
          <p:nvPr/>
        </p:nvSpPr>
        <p:spPr>
          <a:xfrm>
            <a:off x="566928" y="4938014"/>
            <a:ext cx="11057839" cy="457200"/>
          </a:xfrm>
          <a:prstGeom prst="rect">
            <a:avLst/>
          </a:prstGeom>
          <a:noFill/>
          <a:ln/>
        </p:spPr>
        <p:txBody>
          <a:bodyPr wrap="square" lIns="0" tIns="0" rIns="0" bIns="0" rtlCol="0" anchor="t"/>
          <a:lstStyle/>
          <a:p>
            <a:pPr indent="0" marL="0">
              <a:buNone/>
            </a:pPr>
            <a:r>
              <a:rPr lang="en-US" sz="1250" i="1" dirty="0">
                <a:solidFill>
                  <a:srgbClr val="2A2434"/>
                </a:solidFill>
                <a:latin typeface="Arial" pitchFamily="34" charset="0"/>
                <a:ea typeface="Arial" pitchFamily="34" charset="-122"/>
                <a:cs typeface="Arial" pitchFamily="34" charset="-120"/>
              </a:rPr>
              <a:t>Neither article creates a day-one obligation for most entities, but both tell you where the expected baseline is heading. Aligning early is cheaper than retrofitting.</a:t>
            </a:r>
            <a:endParaRPr lang="en-US" sz="1250" dirty="0"/>
          </a:p>
        </p:txBody>
      </p:sp>
      <p:pic>
        <p:nvPicPr>
          <p:cNvPr id="13"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14" name="Text 10"/>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53</a:t>
            </a:r>
            <a:endParaRPr lang="en-US" sz="10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ARTICLES 26, 27 &amp; 28</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Jurisdiction, registration &amp; the DNS database</a:t>
            </a:r>
            <a:endParaRPr lang="en-US" sz="3000" dirty="0"/>
          </a:p>
        </p:txBody>
      </p:sp>
      <p:sp>
        <p:nvSpPr>
          <p:cNvPr id="4" name="Text 2"/>
          <p:cNvSpPr/>
          <p:nvPr/>
        </p:nvSpPr>
        <p:spPr>
          <a:xfrm>
            <a:off x="566928" y="1335024"/>
            <a:ext cx="11057839" cy="47879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The administrative obligations that are easy to overlook, and that a regulator can check without ever looking at your controls.</a:t>
            </a:r>
            <a:endParaRPr lang="en-US" sz="1450" dirty="0"/>
          </a:p>
        </p:txBody>
      </p:sp>
      <p:sp>
        <p:nvSpPr>
          <p:cNvPr id="5" name="Shape 3"/>
          <p:cNvSpPr/>
          <p:nvPr/>
        </p:nvSpPr>
        <p:spPr>
          <a:xfrm>
            <a:off x="566928" y="2005838"/>
            <a:ext cx="3515258" cy="2694432"/>
          </a:xfrm>
          <a:prstGeom prst="roundRect">
            <a:avLst>
              <a:gd name="adj" fmla="val 2376"/>
            </a:avLst>
          </a:prstGeom>
          <a:solidFill>
            <a:srgbClr val="F5F2F7"/>
          </a:solidFill>
          <a:ln w="9525">
            <a:solidFill>
              <a:srgbClr val="E4DEEC"/>
            </a:solidFill>
            <a:prstDash val="solid"/>
          </a:ln>
        </p:spPr>
      </p:sp>
      <p:sp>
        <p:nvSpPr>
          <p:cNvPr id="6" name="Text 4"/>
          <p:cNvSpPr/>
          <p:nvPr/>
        </p:nvSpPr>
        <p:spPr>
          <a:xfrm>
            <a:off x="804672" y="2225294"/>
            <a:ext cx="3039770" cy="402336"/>
          </a:xfrm>
          <a:prstGeom prst="rect">
            <a:avLst/>
          </a:prstGeom>
          <a:noFill/>
          <a:ln/>
        </p:spPr>
        <p:txBody>
          <a:bodyPr wrap="square" lIns="0" tIns="0" rIns="0" bIns="0" rtlCol="0" anchor="ctr"/>
          <a:lstStyle/>
          <a:p>
            <a:pPr algn="l" indent="0" marL="0">
              <a:buNone/>
            </a:pPr>
            <a:r>
              <a:rPr lang="en-US" sz="2600" b="1" dirty="0">
                <a:solidFill>
                  <a:srgbClr val="F75A3C"/>
                </a:solidFill>
                <a:latin typeface="Arial" pitchFamily="34" charset="0"/>
                <a:ea typeface="Arial" pitchFamily="34" charset="-122"/>
                <a:cs typeface="Arial" pitchFamily="34" charset="-120"/>
              </a:rPr>
              <a:t>26</a:t>
            </a:r>
            <a:endParaRPr lang="en-US" sz="2600" dirty="0"/>
          </a:p>
        </p:txBody>
      </p:sp>
      <p:sp>
        <p:nvSpPr>
          <p:cNvPr id="7" name="Text 5"/>
          <p:cNvSpPr/>
          <p:nvPr/>
        </p:nvSpPr>
        <p:spPr>
          <a:xfrm>
            <a:off x="804672" y="2700782"/>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Jurisdiction</a:t>
            </a:r>
            <a:endParaRPr lang="en-US" sz="1500" dirty="0"/>
          </a:p>
        </p:txBody>
      </p:sp>
      <p:sp>
        <p:nvSpPr>
          <p:cNvPr id="8" name="Text 6"/>
          <p:cNvSpPr/>
          <p:nvPr/>
        </p:nvSpPr>
        <p:spPr>
          <a:xfrm>
            <a:off x="804672" y="3005582"/>
            <a:ext cx="3039770" cy="1365504"/>
          </a:xfrm>
          <a:prstGeom prst="rect">
            <a:avLst/>
          </a:prstGeom>
          <a:noFill/>
          <a:ln/>
        </p:spPr>
        <p:txBody>
          <a:bodyPr wrap="square" lIns="0" tIns="0" rIns="0" bIns="0" rtlCol="0" anchor="t"/>
          <a:lstStyle/>
          <a:p>
            <a:pPr algn="l" indent="0" marL="0">
              <a:lnSpc>
                <a:spcPct val="112000"/>
              </a:lnSpc>
              <a:buNone/>
            </a:pPr>
            <a:r>
              <a:rPr lang="en-US" sz="1200" dirty="0">
                <a:solidFill>
                  <a:srgbClr val="6B6478"/>
                </a:solidFill>
                <a:latin typeface="Arial" pitchFamily="34" charset="0"/>
                <a:ea typeface="Arial" pitchFamily="34" charset="-122"/>
                <a:cs typeface="Arial" pitchFamily="34" charset="-120"/>
              </a:rPr>
              <a:t>Which Member State you fall under, and where. Most entities fall under the state where they are established; some digital providers fall under their main establishment in the EU. Operating in several states can mean several regimes.</a:t>
            </a:r>
            <a:endParaRPr lang="en-US" sz="1200" dirty="0"/>
          </a:p>
        </p:txBody>
      </p:sp>
      <p:sp>
        <p:nvSpPr>
          <p:cNvPr id="9" name="Shape 7"/>
          <p:cNvSpPr/>
          <p:nvPr/>
        </p:nvSpPr>
        <p:spPr>
          <a:xfrm>
            <a:off x="4338218" y="2005838"/>
            <a:ext cx="3515258" cy="2694432"/>
          </a:xfrm>
          <a:prstGeom prst="roundRect">
            <a:avLst>
              <a:gd name="adj" fmla="val 2376"/>
            </a:avLst>
          </a:prstGeom>
          <a:solidFill>
            <a:srgbClr val="F5F2F7"/>
          </a:solidFill>
          <a:ln w="9525">
            <a:solidFill>
              <a:srgbClr val="E4DEEC"/>
            </a:solidFill>
            <a:prstDash val="solid"/>
          </a:ln>
        </p:spPr>
      </p:sp>
      <p:sp>
        <p:nvSpPr>
          <p:cNvPr id="10" name="Text 8"/>
          <p:cNvSpPr/>
          <p:nvPr/>
        </p:nvSpPr>
        <p:spPr>
          <a:xfrm>
            <a:off x="4575962" y="2225294"/>
            <a:ext cx="3039770" cy="402336"/>
          </a:xfrm>
          <a:prstGeom prst="rect">
            <a:avLst/>
          </a:prstGeom>
          <a:noFill/>
          <a:ln/>
        </p:spPr>
        <p:txBody>
          <a:bodyPr wrap="square" lIns="0" tIns="0" rIns="0" bIns="0" rtlCol="0" anchor="ctr"/>
          <a:lstStyle/>
          <a:p>
            <a:pPr algn="l" indent="0" marL="0">
              <a:buNone/>
            </a:pPr>
            <a:r>
              <a:rPr lang="en-US" sz="2600" b="1" dirty="0">
                <a:solidFill>
                  <a:srgbClr val="F75A3C"/>
                </a:solidFill>
                <a:latin typeface="Arial" pitchFamily="34" charset="0"/>
                <a:ea typeface="Arial" pitchFamily="34" charset="-122"/>
                <a:cs typeface="Arial" pitchFamily="34" charset="-120"/>
              </a:rPr>
              <a:t>27</a:t>
            </a:r>
            <a:endParaRPr lang="en-US" sz="2600" dirty="0"/>
          </a:p>
        </p:txBody>
      </p:sp>
      <p:sp>
        <p:nvSpPr>
          <p:cNvPr id="11" name="Text 9"/>
          <p:cNvSpPr/>
          <p:nvPr/>
        </p:nvSpPr>
        <p:spPr>
          <a:xfrm>
            <a:off x="4575962" y="2700782"/>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Registration</a:t>
            </a:r>
            <a:endParaRPr lang="en-US" sz="1500" dirty="0"/>
          </a:p>
        </p:txBody>
      </p:sp>
      <p:sp>
        <p:nvSpPr>
          <p:cNvPr id="12" name="Text 10"/>
          <p:cNvSpPr/>
          <p:nvPr/>
        </p:nvSpPr>
        <p:spPr>
          <a:xfrm>
            <a:off x="4575962" y="3005582"/>
            <a:ext cx="3039770" cy="1170432"/>
          </a:xfrm>
          <a:prstGeom prst="rect">
            <a:avLst/>
          </a:prstGeom>
          <a:noFill/>
          <a:ln/>
        </p:spPr>
        <p:txBody>
          <a:bodyPr wrap="square" lIns="0" tIns="0" rIns="0" bIns="0" rtlCol="0" anchor="t"/>
          <a:lstStyle/>
          <a:p>
            <a:pPr algn="l" indent="0" marL="0">
              <a:lnSpc>
                <a:spcPct val="112000"/>
              </a:lnSpc>
              <a:buNone/>
            </a:pPr>
            <a:r>
              <a:rPr lang="en-US" sz="1200" dirty="0">
                <a:solidFill>
                  <a:srgbClr val="6B6478"/>
                </a:solidFill>
                <a:latin typeface="Arial" pitchFamily="34" charset="0"/>
                <a:ea typeface="Arial" pitchFamily="34" charset="-122"/>
                <a:cs typeface="Arial" pitchFamily="34" charset="-120"/>
              </a:rPr>
              <a:t>Certain entities, notably DNS, cloud, data-centre, CDN, managed-service and marketplace providers, must register with the authority or ENISA, supplying and maintaining defined information.</a:t>
            </a:r>
            <a:endParaRPr lang="en-US" sz="1200" dirty="0"/>
          </a:p>
        </p:txBody>
      </p:sp>
      <p:sp>
        <p:nvSpPr>
          <p:cNvPr id="13" name="Shape 11"/>
          <p:cNvSpPr/>
          <p:nvPr/>
        </p:nvSpPr>
        <p:spPr>
          <a:xfrm>
            <a:off x="8109509" y="2005838"/>
            <a:ext cx="3515258" cy="2694432"/>
          </a:xfrm>
          <a:prstGeom prst="roundRect">
            <a:avLst>
              <a:gd name="adj" fmla="val 2376"/>
            </a:avLst>
          </a:prstGeom>
          <a:solidFill>
            <a:srgbClr val="F5F2F7"/>
          </a:solidFill>
          <a:ln w="9525">
            <a:solidFill>
              <a:srgbClr val="E4DEEC"/>
            </a:solidFill>
            <a:prstDash val="solid"/>
          </a:ln>
        </p:spPr>
      </p:sp>
      <p:sp>
        <p:nvSpPr>
          <p:cNvPr id="14" name="Text 12"/>
          <p:cNvSpPr/>
          <p:nvPr/>
        </p:nvSpPr>
        <p:spPr>
          <a:xfrm>
            <a:off x="8347253" y="2225294"/>
            <a:ext cx="3039770" cy="402336"/>
          </a:xfrm>
          <a:prstGeom prst="rect">
            <a:avLst/>
          </a:prstGeom>
          <a:noFill/>
          <a:ln/>
        </p:spPr>
        <p:txBody>
          <a:bodyPr wrap="square" lIns="0" tIns="0" rIns="0" bIns="0" rtlCol="0" anchor="ctr"/>
          <a:lstStyle/>
          <a:p>
            <a:pPr algn="l" indent="0" marL="0">
              <a:buNone/>
            </a:pPr>
            <a:r>
              <a:rPr lang="en-US" sz="2600" b="1" dirty="0">
                <a:solidFill>
                  <a:srgbClr val="F75A3C"/>
                </a:solidFill>
                <a:latin typeface="Arial" pitchFamily="34" charset="0"/>
                <a:ea typeface="Arial" pitchFamily="34" charset="-122"/>
                <a:cs typeface="Arial" pitchFamily="34" charset="-120"/>
              </a:rPr>
              <a:t>28</a:t>
            </a:r>
            <a:endParaRPr lang="en-US" sz="2600" dirty="0"/>
          </a:p>
        </p:txBody>
      </p:sp>
      <p:sp>
        <p:nvSpPr>
          <p:cNvPr id="15" name="Text 13"/>
          <p:cNvSpPr/>
          <p:nvPr/>
        </p:nvSpPr>
        <p:spPr>
          <a:xfrm>
            <a:off x="8347253" y="2700782"/>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DNS data</a:t>
            </a:r>
            <a:endParaRPr lang="en-US" sz="1500" dirty="0"/>
          </a:p>
        </p:txBody>
      </p:sp>
      <p:sp>
        <p:nvSpPr>
          <p:cNvPr id="16" name="Text 14"/>
          <p:cNvSpPr/>
          <p:nvPr/>
        </p:nvSpPr>
        <p:spPr>
          <a:xfrm>
            <a:off x="8347253" y="3005582"/>
            <a:ext cx="3039770" cy="975360"/>
          </a:xfrm>
          <a:prstGeom prst="rect">
            <a:avLst/>
          </a:prstGeom>
          <a:noFill/>
          <a:ln/>
        </p:spPr>
        <p:txBody>
          <a:bodyPr wrap="square" lIns="0" tIns="0" rIns="0" bIns="0" rtlCol="0" anchor="t"/>
          <a:lstStyle/>
          <a:p>
            <a:pPr algn="l" indent="0" marL="0">
              <a:lnSpc>
                <a:spcPct val="112000"/>
              </a:lnSpc>
              <a:buNone/>
            </a:pPr>
            <a:r>
              <a:rPr lang="en-US" sz="1200" dirty="0">
                <a:solidFill>
                  <a:srgbClr val="6B6478"/>
                </a:solidFill>
                <a:latin typeface="Arial" pitchFamily="34" charset="0"/>
                <a:ea typeface="Arial" pitchFamily="34" charset="-122"/>
                <a:cs typeface="Arial" pitchFamily="34" charset="-120"/>
              </a:rPr>
              <a:t>TLD registries and domain-registration service providers must collect and maintain accurate, complete domain-name registration data, and provide lawful access to it.</a:t>
            </a:r>
            <a:endParaRPr lang="en-US" sz="1200" dirty="0"/>
          </a:p>
        </p:txBody>
      </p:sp>
      <p:sp>
        <p:nvSpPr>
          <p:cNvPr id="17" name="Text 15"/>
          <p:cNvSpPr/>
          <p:nvPr/>
        </p:nvSpPr>
        <p:spPr>
          <a:xfrm>
            <a:off x="566928" y="4919726"/>
            <a:ext cx="11057839" cy="457200"/>
          </a:xfrm>
          <a:prstGeom prst="rect">
            <a:avLst/>
          </a:prstGeom>
          <a:noFill/>
          <a:ln/>
        </p:spPr>
        <p:txBody>
          <a:bodyPr wrap="square" lIns="0" tIns="0" rIns="0" bIns="0" rtlCol="0" anchor="t"/>
          <a:lstStyle/>
          <a:p>
            <a:pPr indent="0" marL="0">
              <a:buNone/>
            </a:pPr>
            <a:r>
              <a:rPr lang="en-US" sz="1250" i="1" dirty="0">
                <a:solidFill>
                  <a:srgbClr val="2A2434"/>
                </a:solidFill>
                <a:latin typeface="Arial" pitchFamily="34" charset="0"/>
                <a:ea typeface="Arial" pitchFamily="34" charset="-122"/>
                <a:cs typeface="Arial" pitchFamily="34" charset="-120"/>
              </a:rPr>
              <a:t>These are the cheapest obligations to satisfy and the most embarrassing to fail: missing a registration deadline is a finding that needs no incident to surface.</a:t>
            </a:r>
            <a:endParaRPr lang="en-US" sz="1250" dirty="0"/>
          </a:p>
        </p:txBody>
      </p:sp>
      <p:pic>
        <p:nvPicPr>
          <p:cNvPr id="19"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20" name="Text 16"/>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54</a:t>
            </a:r>
            <a:endParaRPr lang="en-US" sz="10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ARTICLES 29 &amp; 30</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Information sharing: two different things</a:t>
            </a:r>
            <a:endParaRPr lang="en-US" sz="3000" dirty="0"/>
          </a:p>
        </p:txBody>
      </p:sp>
      <p:sp>
        <p:nvSpPr>
          <p:cNvPr id="4" name="Text 2"/>
          <p:cNvSpPr/>
          <p:nvPr/>
        </p:nvSpPr>
        <p:spPr>
          <a:xfrm>
            <a:off x="566928" y="1335024"/>
            <a:ext cx="11057839" cy="47879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The original deck treated these as the same. They are not: 29 is sharing among entities; 30 is voluntary reporting to the authority.</a:t>
            </a:r>
            <a:endParaRPr lang="en-US" sz="1450" dirty="0"/>
          </a:p>
        </p:txBody>
      </p:sp>
      <p:sp>
        <p:nvSpPr>
          <p:cNvPr id="5" name="Shape 3"/>
          <p:cNvSpPr/>
          <p:nvPr/>
        </p:nvSpPr>
        <p:spPr>
          <a:xfrm>
            <a:off x="566928" y="2005838"/>
            <a:ext cx="5373472" cy="2540508"/>
          </a:xfrm>
          <a:prstGeom prst="roundRect">
            <a:avLst>
              <a:gd name="adj" fmla="val 2160"/>
            </a:avLst>
          </a:prstGeom>
          <a:solidFill>
            <a:srgbClr val="F5F2F7"/>
          </a:solidFill>
          <a:ln w="9525">
            <a:solidFill>
              <a:srgbClr val="E4DEEC"/>
            </a:solidFill>
            <a:prstDash val="solid"/>
          </a:ln>
        </p:spPr>
      </p:sp>
      <p:sp>
        <p:nvSpPr>
          <p:cNvPr id="6" name="Text 4"/>
          <p:cNvSpPr/>
          <p:nvPr/>
        </p:nvSpPr>
        <p:spPr>
          <a:xfrm>
            <a:off x="841248" y="2207006"/>
            <a:ext cx="4824832" cy="310896"/>
          </a:xfrm>
          <a:prstGeom prst="rect">
            <a:avLst/>
          </a:prstGeom>
          <a:noFill/>
          <a:ln/>
        </p:spPr>
        <p:txBody>
          <a:bodyPr wrap="square" lIns="0" tIns="0" rIns="0" bIns="0" rtlCol="0" anchor="ctr"/>
          <a:lstStyle/>
          <a:p>
            <a:pPr indent="0" marL="0">
              <a:buNone/>
            </a:pPr>
            <a:r>
              <a:rPr lang="en-US" sz="1250" b="1" spc="120" kern="0" dirty="0">
                <a:solidFill>
                  <a:srgbClr val="F75A3C"/>
                </a:solidFill>
                <a:latin typeface="Arial" pitchFamily="34" charset="0"/>
                <a:ea typeface="Arial" pitchFamily="34" charset="-122"/>
                <a:cs typeface="Arial" pitchFamily="34" charset="-120"/>
              </a:rPr>
              <a:t>ARTICLE 29: SHARING AMONG ENTITIES</a:t>
            </a:r>
            <a:endParaRPr lang="en-US" sz="1250" dirty="0"/>
          </a:p>
        </p:txBody>
      </p:sp>
      <p:sp>
        <p:nvSpPr>
          <p:cNvPr id="7" name="Text 5"/>
          <p:cNvSpPr/>
          <p:nvPr/>
        </p:nvSpPr>
        <p:spPr>
          <a:xfrm>
            <a:off x="841248" y="2591054"/>
            <a:ext cx="4824832" cy="1808988"/>
          </a:xfrm>
          <a:prstGeom prst="rect">
            <a:avLst/>
          </a:prstGeom>
          <a:noFill/>
          <a:ln/>
        </p:spPr>
        <p:txBody>
          <a:bodyPr wrap="square" lIns="0" tIns="0" rIns="0" bIns="0" rtlCol="0" anchor="t"/>
          <a:lstStyle/>
          <a:p>
            <a:pPr marL="177800" indent="-177800">
              <a:lnSpc>
                <a:spcPct val="110000"/>
              </a:lnSpc>
              <a:spcAft>
                <a:spcPts val="600"/>
              </a:spcAft>
              <a:buSzPct val="100000"/>
              <a:buChar char="•"/>
            </a:pPr>
            <a:r>
              <a:rPr lang="en-US" sz="1200" dirty="0">
                <a:solidFill>
                  <a:srgbClr val="2A2434"/>
                </a:solidFill>
                <a:latin typeface="Arial" pitchFamily="34" charset="0"/>
                <a:ea typeface="Arial" pitchFamily="34" charset="-122"/>
                <a:cs typeface="Arial" pitchFamily="34" charset="-120"/>
              </a:rPr>
              <a:t>Voluntary cybersecurity information-sharing arrangements between entities: threat intelligence, indicators, tactics, tools</a:t>
            </a:r>
            <a:endParaRPr lang="en-US" sz="1200" dirty="0"/>
          </a:p>
          <a:p>
            <a:pPr marL="177800" indent="-177800">
              <a:lnSpc>
                <a:spcPct val="110000"/>
              </a:lnSpc>
              <a:spcAft>
                <a:spcPts val="600"/>
              </a:spcAft>
              <a:buSzPct val="100000"/>
              <a:buChar char="•"/>
            </a:pPr>
            <a:r>
              <a:rPr lang="en-US" sz="1200" dirty="0">
                <a:solidFill>
                  <a:srgbClr val="2A2434"/>
                </a:solidFill>
                <a:latin typeface="Arial" pitchFamily="34" charset="0"/>
                <a:ea typeface="Arial" pitchFamily="34" charset="-122"/>
                <a:cs typeface="Arial" pitchFamily="34" charset="-120"/>
              </a:rPr>
              <a:t>Exchanged within trusted communities, on a peer-to-peer basis</a:t>
            </a:r>
            <a:endParaRPr lang="en-US" sz="1200" dirty="0"/>
          </a:p>
          <a:p>
            <a:pPr marL="177800" indent="-177800">
              <a:lnSpc>
                <a:spcPct val="110000"/>
              </a:lnSpc>
              <a:spcAft>
                <a:spcPts val="600"/>
              </a:spcAft>
              <a:buSzPct val="100000"/>
              <a:buChar char="•"/>
            </a:pPr>
            <a:r>
              <a:rPr lang="en-US" sz="1200" dirty="0">
                <a:solidFill>
                  <a:srgbClr val="2A2434"/>
                </a:solidFill>
                <a:latin typeface="Arial" pitchFamily="34" charset="0"/>
                <a:ea typeface="Arial" pitchFamily="34" charset="-122"/>
                <a:cs typeface="Arial" pitchFamily="34" charset="-120"/>
              </a:rPr>
              <a:t>A hidden duty: where you join or leave such an arrangement, you must notify the competent authority (Art 29(4))</a:t>
            </a:r>
            <a:endParaRPr lang="en-US" sz="1200" dirty="0"/>
          </a:p>
        </p:txBody>
      </p:sp>
      <p:sp>
        <p:nvSpPr>
          <p:cNvPr id="8" name="Shape 6"/>
          <p:cNvSpPr/>
          <p:nvPr/>
        </p:nvSpPr>
        <p:spPr>
          <a:xfrm>
            <a:off x="6251296" y="2005838"/>
            <a:ext cx="5373472" cy="2540508"/>
          </a:xfrm>
          <a:prstGeom prst="roundRect">
            <a:avLst>
              <a:gd name="adj" fmla="val 2160"/>
            </a:avLst>
          </a:prstGeom>
          <a:solidFill>
            <a:srgbClr val="F5F2F7"/>
          </a:solidFill>
          <a:ln w="9525">
            <a:solidFill>
              <a:srgbClr val="E4DEEC"/>
            </a:solidFill>
            <a:prstDash val="solid"/>
          </a:ln>
        </p:spPr>
      </p:sp>
      <p:sp>
        <p:nvSpPr>
          <p:cNvPr id="9" name="Text 7"/>
          <p:cNvSpPr/>
          <p:nvPr/>
        </p:nvSpPr>
        <p:spPr>
          <a:xfrm>
            <a:off x="6525616" y="2207006"/>
            <a:ext cx="4824832" cy="310896"/>
          </a:xfrm>
          <a:prstGeom prst="rect">
            <a:avLst/>
          </a:prstGeom>
          <a:noFill/>
          <a:ln/>
        </p:spPr>
        <p:txBody>
          <a:bodyPr wrap="square" lIns="0" tIns="0" rIns="0" bIns="0" rtlCol="0" anchor="ctr"/>
          <a:lstStyle/>
          <a:p>
            <a:pPr indent="0" marL="0">
              <a:buNone/>
            </a:pPr>
            <a:r>
              <a:rPr lang="en-US" sz="1250" b="1" spc="120" kern="0" dirty="0">
                <a:solidFill>
                  <a:srgbClr val="F75A3C"/>
                </a:solidFill>
                <a:latin typeface="Arial" pitchFamily="34" charset="0"/>
                <a:ea typeface="Arial" pitchFamily="34" charset="-122"/>
                <a:cs typeface="Arial" pitchFamily="34" charset="-120"/>
              </a:rPr>
              <a:t>ARTICLE 30: VOLUNTARY NOTIFICATION TO THE AUTHORITY</a:t>
            </a:r>
            <a:endParaRPr lang="en-US" sz="1250" dirty="0"/>
          </a:p>
        </p:txBody>
      </p:sp>
      <p:sp>
        <p:nvSpPr>
          <p:cNvPr id="10" name="Text 8"/>
          <p:cNvSpPr/>
          <p:nvPr/>
        </p:nvSpPr>
        <p:spPr>
          <a:xfrm>
            <a:off x="6525616" y="2591054"/>
            <a:ext cx="4824832" cy="1808988"/>
          </a:xfrm>
          <a:prstGeom prst="rect">
            <a:avLst/>
          </a:prstGeom>
          <a:noFill/>
          <a:ln/>
        </p:spPr>
        <p:txBody>
          <a:bodyPr wrap="square" lIns="0" tIns="0" rIns="0" bIns="0" rtlCol="0" anchor="t"/>
          <a:lstStyle/>
          <a:p>
            <a:pPr marL="177800" indent="-177800">
              <a:lnSpc>
                <a:spcPct val="110000"/>
              </a:lnSpc>
              <a:spcAft>
                <a:spcPts val="600"/>
              </a:spcAft>
              <a:buSzPct val="100000"/>
              <a:buChar char="•"/>
            </a:pPr>
            <a:r>
              <a:rPr lang="en-US" sz="1200" dirty="0">
                <a:solidFill>
                  <a:srgbClr val="2A2434"/>
                </a:solidFill>
                <a:latin typeface="Arial" pitchFamily="34" charset="0"/>
                <a:ea typeface="Arial" pitchFamily="34" charset="-122"/>
                <a:cs typeface="Arial" pitchFamily="34" charset="-120"/>
              </a:rPr>
              <a:t>Voluntary notification of relevant information to the CSIRT or competent authority, including incidents, near-misses and threats</a:t>
            </a:r>
            <a:endParaRPr lang="en-US" sz="1200" dirty="0"/>
          </a:p>
          <a:p>
            <a:pPr marL="177800" indent="-177800">
              <a:lnSpc>
                <a:spcPct val="110000"/>
              </a:lnSpc>
              <a:spcAft>
                <a:spcPts val="600"/>
              </a:spcAft>
              <a:buSzPct val="100000"/>
              <a:buChar char="•"/>
            </a:pPr>
            <a:r>
              <a:rPr lang="en-US" sz="1200" dirty="0">
                <a:solidFill>
                  <a:srgbClr val="2A2434"/>
                </a:solidFill>
                <a:latin typeface="Arial" pitchFamily="34" charset="0"/>
                <a:ea typeface="Arial" pitchFamily="34" charset="-122"/>
                <a:cs typeface="Arial" pitchFamily="34" charset="-120"/>
              </a:rPr>
              <a:t>Open even to entities that are out of scope, and to in-scope entities beyond their mandatory Article 23 duties</a:t>
            </a:r>
            <a:endParaRPr lang="en-US" sz="1200" dirty="0"/>
          </a:p>
          <a:p>
            <a:pPr marL="177800" indent="-177800">
              <a:lnSpc>
                <a:spcPct val="110000"/>
              </a:lnSpc>
              <a:spcAft>
                <a:spcPts val="600"/>
              </a:spcAft>
              <a:buSzPct val="100000"/>
              <a:buChar char="•"/>
            </a:pPr>
            <a:r>
              <a:rPr lang="en-US" sz="1200" dirty="0">
                <a:solidFill>
                  <a:srgbClr val="2A2434"/>
                </a:solidFill>
                <a:latin typeface="Arial" pitchFamily="34" charset="0"/>
                <a:ea typeface="Arial" pitchFamily="34" charset="-122"/>
                <a:cs typeface="Arial" pitchFamily="34" charset="-120"/>
              </a:rPr>
              <a:t>Notifying voluntarily must not create additional obligations you would not otherwise have had</a:t>
            </a:r>
            <a:endParaRPr lang="en-US" sz="1200" dirty="0"/>
          </a:p>
        </p:txBody>
      </p:sp>
      <p:sp>
        <p:nvSpPr>
          <p:cNvPr id="11" name="Text 9"/>
          <p:cNvSpPr/>
          <p:nvPr/>
        </p:nvSpPr>
        <p:spPr>
          <a:xfrm>
            <a:off x="566928" y="4747514"/>
            <a:ext cx="11057839" cy="457200"/>
          </a:xfrm>
          <a:prstGeom prst="rect">
            <a:avLst/>
          </a:prstGeom>
          <a:noFill/>
          <a:ln/>
        </p:spPr>
        <p:txBody>
          <a:bodyPr wrap="square" lIns="0" tIns="0" rIns="0" bIns="0" rtlCol="0" anchor="t"/>
          <a:lstStyle/>
          <a:p>
            <a:pPr indent="0" marL="0">
              <a:lnSpc>
                <a:spcPct val="115000"/>
              </a:lnSpc>
              <a:buNone/>
            </a:pPr>
            <a:r>
              <a:rPr lang="en-US" sz="1250" i="1" dirty="0">
                <a:solidFill>
                  <a:srgbClr val="2A2434"/>
                </a:solidFill>
                <a:latin typeface="Arial" pitchFamily="34" charset="0"/>
                <a:ea typeface="Arial" pitchFamily="34" charset="-122"/>
                <a:cs typeface="Arial" pitchFamily="34" charset="-120"/>
              </a:rPr>
              <a:t>Simply: Article 29 flows sideways between entities; Article 30 flows upward to the authority. Conflating them leads teams to think peer sharing discharges a reporting duty; it does not.</a:t>
            </a:r>
            <a:endParaRPr lang="en-US" sz="1250" dirty="0"/>
          </a:p>
        </p:txBody>
      </p:sp>
      <p:pic>
        <p:nvPicPr>
          <p:cNvPr id="13"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14" name="Text 10"/>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55</a:t>
            </a:r>
            <a:endParaRPr lang="en-US" sz="10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ARTICLES 24–30 · DISCUSSION</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The administrative and voluntary layer</a:t>
            </a:r>
            <a:endParaRPr lang="en-US" sz="3000" dirty="0"/>
          </a:p>
        </p:txBody>
      </p:sp>
      <p:sp>
        <p:nvSpPr>
          <p:cNvPr id="4" name="Shape 2"/>
          <p:cNvSpPr/>
          <p:nvPr/>
        </p:nvSpPr>
        <p:spPr>
          <a:xfrm>
            <a:off x="566928" y="1453896"/>
            <a:ext cx="3515258" cy="1924304"/>
          </a:xfrm>
          <a:prstGeom prst="roundRect">
            <a:avLst>
              <a:gd name="adj" fmla="val 3326"/>
            </a:avLst>
          </a:prstGeom>
          <a:solidFill>
            <a:srgbClr val="F5F2F7"/>
          </a:solidFill>
          <a:ln w="9525">
            <a:solidFill>
              <a:srgbClr val="E4DEEC"/>
            </a:solidFill>
            <a:prstDash val="solid"/>
          </a:ln>
        </p:spPr>
      </p:sp>
      <p:sp>
        <p:nvSpPr>
          <p:cNvPr id="5" name="Text 3"/>
          <p:cNvSpPr/>
          <p:nvPr/>
        </p:nvSpPr>
        <p:spPr>
          <a:xfrm>
            <a:off x="804672" y="1673352"/>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Registration</a:t>
            </a:r>
            <a:endParaRPr lang="en-US" sz="1500" dirty="0"/>
          </a:p>
        </p:txBody>
      </p:sp>
      <p:sp>
        <p:nvSpPr>
          <p:cNvPr id="6" name="Text 4"/>
          <p:cNvSpPr/>
          <p:nvPr/>
        </p:nvSpPr>
        <p:spPr>
          <a:xfrm>
            <a:off x="804672" y="1978152"/>
            <a:ext cx="3039770" cy="1016000"/>
          </a:xfrm>
          <a:prstGeom prst="rect">
            <a:avLst/>
          </a:prstGeom>
          <a:noFill/>
          <a:ln/>
        </p:spPr>
        <p:txBody>
          <a:bodyPr wrap="square" lIns="0" tIns="0" rIns="0" bIns="0" rtlCol="0" anchor="t"/>
          <a:lstStyle/>
          <a:p>
            <a:pPr algn="l" indent="0" marL="0">
              <a:lnSpc>
                <a:spcPct val="112000"/>
              </a:lnSpc>
              <a:buNone/>
            </a:pPr>
            <a:r>
              <a:rPr lang="en-US" sz="1250" dirty="0">
                <a:solidFill>
                  <a:srgbClr val="6B6478"/>
                </a:solidFill>
                <a:latin typeface="Arial" pitchFamily="34" charset="0"/>
                <a:ea typeface="Arial" pitchFamily="34" charset="-122"/>
                <a:cs typeface="Arial" pitchFamily="34" charset="-120"/>
              </a:rPr>
              <a:t>Do any of your services trigger a registration duty under Article 27 in any Member State, and has that registration been made and kept current?</a:t>
            </a:r>
            <a:endParaRPr lang="en-US" sz="1250" dirty="0"/>
          </a:p>
        </p:txBody>
      </p:sp>
      <p:sp>
        <p:nvSpPr>
          <p:cNvPr id="7" name="Shape 5"/>
          <p:cNvSpPr/>
          <p:nvPr/>
        </p:nvSpPr>
        <p:spPr>
          <a:xfrm>
            <a:off x="4338218" y="1453896"/>
            <a:ext cx="3515258" cy="1924304"/>
          </a:xfrm>
          <a:prstGeom prst="roundRect">
            <a:avLst>
              <a:gd name="adj" fmla="val 3326"/>
            </a:avLst>
          </a:prstGeom>
          <a:solidFill>
            <a:srgbClr val="F5F2F7"/>
          </a:solidFill>
          <a:ln w="9525">
            <a:solidFill>
              <a:srgbClr val="E4DEEC"/>
            </a:solidFill>
            <a:prstDash val="solid"/>
          </a:ln>
        </p:spPr>
      </p:sp>
      <p:sp>
        <p:nvSpPr>
          <p:cNvPr id="8" name="Text 6"/>
          <p:cNvSpPr/>
          <p:nvPr/>
        </p:nvSpPr>
        <p:spPr>
          <a:xfrm>
            <a:off x="4575962" y="1673352"/>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Standards</a:t>
            </a:r>
            <a:endParaRPr lang="en-US" sz="1500" dirty="0"/>
          </a:p>
        </p:txBody>
      </p:sp>
      <p:sp>
        <p:nvSpPr>
          <p:cNvPr id="9" name="Text 7"/>
          <p:cNvSpPr/>
          <p:nvPr/>
        </p:nvSpPr>
        <p:spPr>
          <a:xfrm>
            <a:off x="4575962" y="1978152"/>
            <a:ext cx="3039770" cy="812800"/>
          </a:xfrm>
          <a:prstGeom prst="rect">
            <a:avLst/>
          </a:prstGeom>
          <a:noFill/>
          <a:ln/>
        </p:spPr>
        <p:txBody>
          <a:bodyPr wrap="square" lIns="0" tIns="0" rIns="0" bIns="0" rtlCol="0" anchor="t"/>
          <a:lstStyle/>
          <a:p>
            <a:pPr algn="l" indent="0" marL="0">
              <a:lnSpc>
                <a:spcPct val="112000"/>
              </a:lnSpc>
              <a:buNone/>
            </a:pPr>
            <a:r>
              <a:rPr lang="en-US" sz="1250" dirty="0">
                <a:solidFill>
                  <a:srgbClr val="6B6478"/>
                </a:solidFill>
                <a:latin typeface="Arial" pitchFamily="34" charset="0"/>
                <a:ea typeface="Arial" pitchFamily="34" charset="-122"/>
                <a:cs typeface="Arial" pitchFamily="34" charset="-120"/>
              </a:rPr>
              <a:t>Which recognised standards do you already align to, and can you point to them as evidence that your measures are appropriate?</a:t>
            </a:r>
            <a:endParaRPr lang="en-US" sz="1250" dirty="0"/>
          </a:p>
        </p:txBody>
      </p:sp>
      <p:sp>
        <p:nvSpPr>
          <p:cNvPr id="10" name="Shape 8"/>
          <p:cNvSpPr/>
          <p:nvPr/>
        </p:nvSpPr>
        <p:spPr>
          <a:xfrm>
            <a:off x="8109509" y="1453896"/>
            <a:ext cx="3515258" cy="1924304"/>
          </a:xfrm>
          <a:prstGeom prst="roundRect">
            <a:avLst>
              <a:gd name="adj" fmla="val 3326"/>
            </a:avLst>
          </a:prstGeom>
          <a:solidFill>
            <a:srgbClr val="F5F2F7"/>
          </a:solidFill>
          <a:ln w="9525">
            <a:solidFill>
              <a:srgbClr val="E4DEEC"/>
            </a:solidFill>
            <a:prstDash val="solid"/>
          </a:ln>
        </p:spPr>
      </p:sp>
      <p:sp>
        <p:nvSpPr>
          <p:cNvPr id="11" name="Text 9"/>
          <p:cNvSpPr/>
          <p:nvPr/>
        </p:nvSpPr>
        <p:spPr>
          <a:xfrm>
            <a:off x="8347253" y="1673352"/>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Sharing</a:t>
            </a:r>
            <a:endParaRPr lang="en-US" sz="1500" dirty="0"/>
          </a:p>
        </p:txBody>
      </p:sp>
      <p:sp>
        <p:nvSpPr>
          <p:cNvPr id="12" name="Text 10"/>
          <p:cNvSpPr/>
          <p:nvPr/>
        </p:nvSpPr>
        <p:spPr>
          <a:xfrm>
            <a:off x="8347253" y="1978152"/>
            <a:ext cx="3039770" cy="1016000"/>
          </a:xfrm>
          <a:prstGeom prst="rect">
            <a:avLst/>
          </a:prstGeom>
          <a:noFill/>
          <a:ln/>
        </p:spPr>
        <p:txBody>
          <a:bodyPr wrap="square" lIns="0" tIns="0" rIns="0" bIns="0" rtlCol="0" anchor="t"/>
          <a:lstStyle/>
          <a:p>
            <a:pPr algn="l" indent="0" marL="0">
              <a:lnSpc>
                <a:spcPct val="112000"/>
              </a:lnSpc>
              <a:buNone/>
            </a:pPr>
            <a:r>
              <a:rPr lang="en-US" sz="1250" dirty="0">
                <a:solidFill>
                  <a:srgbClr val="6B6478"/>
                </a:solidFill>
                <a:latin typeface="Arial" pitchFamily="34" charset="0"/>
                <a:ea typeface="Arial" pitchFamily="34" charset="-122"/>
                <a:cs typeface="Arial" pitchFamily="34" charset="-120"/>
              </a:rPr>
              <a:t>Are you part of any threat-sharing community (Art 29)? If so, has the authority been notified? Would voluntary reporting (Art 30) ever help you?</a:t>
            </a:r>
            <a:endParaRPr lang="en-US" sz="1250" dirty="0"/>
          </a:p>
        </p:txBody>
      </p:sp>
      <p:sp>
        <p:nvSpPr>
          <p:cNvPr id="13" name="Shape 11"/>
          <p:cNvSpPr/>
          <p:nvPr/>
        </p:nvSpPr>
        <p:spPr>
          <a:xfrm>
            <a:off x="566928" y="3652520"/>
            <a:ext cx="11057839" cy="1426972"/>
          </a:xfrm>
          <a:prstGeom prst="roundRect">
            <a:avLst>
              <a:gd name="adj" fmla="val 3845"/>
            </a:avLst>
          </a:prstGeom>
          <a:solidFill>
            <a:srgbClr val="FDEDE8"/>
          </a:solidFill>
          <a:ln w="9525">
            <a:solidFill>
              <a:srgbClr val="F6D3C6"/>
            </a:solidFill>
            <a:prstDash val="solid"/>
          </a:ln>
        </p:spPr>
      </p:sp>
      <p:sp>
        <p:nvSpPr>
          <p:cNvPr id="14" name="Shape 12"/>
          <p:cNvSpPr/>
          <p:nvPr/>
        </p:nvSpPr>
        <p:spPr>
          <a:xfrm>
            <a:off x="877824" y="3908552"/>
            <a:ext cx="310896" cy="310896"/>
          </a:xfrm>
          <a:prstGeom prst="ellipse">
            <a:avLst/>
          </a:prstGeom>
          <a:solidFill>
            <a:srgbClr val="F75A3C"/>
          </a:solidFill>
          <a:ln/>
        </p:spPr>
      </p:sp>
      <p:sp>
        <p:nvSpPr>
          <p:cNvPr id="15" name="Text 13"/>
          <p:cNvSpPr/>
          <p:nvPr/>
        </p:nvSpPr>
        <p:spPr>
          <a:xfrm>
            <a:off x="877824" y="3899408"/>
            <a:ext cx="310896" cy="310896"/>
          </a:xfrm>
          <a:prstGeom prst="rect">
            <a:avLst/>
          </a:prstGeom>
          <a:noFill/>
          <a:ln/>
        </p:spPr>
        <p:txBody>
          <a:bodyPr wrap="square" lIns="0" tIns="0" rIns="0" bIns="0" rtlCol="0" anchor="ctr"/>
          <a:lstStyle/>
          <a:p>
            <a:pPr algn="ctr" indent="0" marL="0">
              <a:buNone/>
            </a:pPr>
            <a:r>
              <a:rPr lang="en-US" sz="1900" b="1" dirty="0">
                <a:solidFill>
                  <a:srgbClr val="FFFFFF"/>
                </a:solidFill>
                <a:latin typeface="Arial" pitchFamily="34" charset="0"/>
                <a:ea typeface="Arial" pitchFamily="34" charset="-122"/>
                <a:cs typeface="Arial" pitchFamily="34" charset="-120"/>
              </a:rPr>
              <a:t>?</a:t>
            </a:r>
            <a:endParaRPr lang="en-US" sz="1900" dirty="0"/>
          </a:p>
        </p:txBody>
      </p:sp>
      <p:sp>
        <p:nvSpPr>
          <p:cNvPr id="16" name="Text 14"/>
          <p:cNvSpPr/>
          <p:nvPr/>
        </p:nvSpPr>
        <p:spPr>
          <a:xfrm>
            <a:off x="1353312" y="3908552"/>
            <a:ext cx="9978847" cy="274320"/>
          </a:xfrm>
          <a:prstGeom prst="rect">
            <a:avLst/>
          </a:prstGeom>
          <a:noFill/>
          <a:ln/>
        </p:spPr>
        <p:txBody>
          <a:bodyPr wrap="square" lIns="0" tIns="0" rIns="0" bIns="0" rtlCol="0" anchor="ctr"/>
          <a:lstStyle/>
          <a:p>
            <a:pPr indent="0" marL="0">
              <a:buNone/>
            </a:pPr>
            <a:r>
              <a:rPr lang="en-US" sz="1200" b="1" spc="150" kern="0" dirty="0">
                <a:solidFill>
                  <a:srgbClr val="F75A3C"/>
                </a:solidFill>
                <a:latin typeface="Arial" pitchFamily="34" charset="0"/>
                <a:ea typeface="Arial" pitchFamily="34" charset="-122"/>
                <a:cs typeface="Arial" pitchFamily="34" charset="-120"/>
              </a:rPr>
              <a:t>DISCUSSION</a:t>
            </a:r>
            <a:endParaRPr lang="en-US" sz="1200" dirty="0"/>
          </a:p>
        </p:txBody>
      </p:sp>
      <p:sp>
        <p:nvSpPr>
          <p:cNvPr id="17" name="Text 15"/>
          <p:cNvSpPr/>
          <p:nvPr/>
        </p:nvSpPr>
        <p:spPr>
          <a:xfrm>
            <a:off x="1353312" y="4237736"/>
            <a:ext cx="9978847" cy="695452"/>
          </a:xfrm>
          <a:prstGeom prst="rect">
            <a:avLst/>
          </a:prstGeom>
          <a:noFill/>
          <a:ln/>
        </p:spPr>
        <p:txBody>
          <a:bodyPr wrap="square" lIns="0" tIns="0" rIns="0" bIns="0" rtlCol="0" anchor="t"/>
          <a:lstStyle/>
          <a:p>
            <a:pPr marL="177800" indent="-177800">
              <a:lnSpc>
                <a:spcPct val="114000"/>
              </a:lnSpc>
              <a:spcAft>
                <a:spcPts val="500"/>
              </a:spcAft>
              <a:buSzPct val="100000"/>
              <a:buChar char="•"/>
            </a:pPr>
            <a:r>
              <a:rPr lang="en-US" sz="1300" dirty="0">
                <a:solidFill>
                  <a:srgbClr val="2A2434"/>
                </a:solidFill>
                <a:latin typeface="Arial" pitchFamily="34" charset="0"/>
                <a:ea typeface="Arial" pitchFamily="34" charset="-122"/>
                <a:cs typeface="Arial" pitchFamily="34" charset="-120"/>
              </a:rPr>
              <a:t>Which of these obligations are pure admin you could close this quarter, and who owns them?</a:t>
            </a:r>
            <a:endParaRPr lang="en-US" sz="1300" dirty="0"/>
          </a:p>
          <a:p>
            <a:pPr marL="177800" indent="-177800">
              <a:lnSpc>
                <a:spcPct val="114000"/>
              </a:lnSpc>
              <a:spcAft>
                <a:spcPts val="500"/>
              </a:spcAft>
              <a:buSzPct val="100000"/>
              <a:buChar char="•"/>
            </a:pPr>
            <a:r>
              <a:rPr lang="en-US" sz="1300" dirty="0">
                <a:solidFill>
                  <a:srgbClr val="2A2434"/>
                </a:solidFill>
                <a:latin typeface="Arial" pitchFamily="34" charset="0"/>
                <a:ea typeface="Arial" pitchFamily="34" charset="-122"/>
                <a:cs typeface="Arial" pitchFamily="34" charset="-120"/>
              </a:rPr>
              <a:t>Registration and jurisdiction are checkable on day one. Are any of them currently a silent gap?</a:t>
            </a:r>
            <a:endParaRPr lang="en-US" sz="1300" dirty="0"/>
          </a:p>
        </p:txBody>
      </p:sp>
      <p:pic>
        <p:nvPicPr>
          <p:cNvPr id="19"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20" name="Text 16"/>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56</a:t>
            </a:r>
            <a:endParaRPr lang="en-US" sz="10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270949"/>
        </a:solidFill>
      </p:bgPr>
    </p:bg>
    <p:spTree>
      <p:nvGrpSpPr>
        <p:cNvPr id="1" name=""/>
        <p:cNvGrpSpPr/>
        <p:nvPr/>
      </p:nvGrpSpPr>
      <p:grpSpPr>
        <a:xfrm>
          <a:off x="0" y="0"/>
          <a:ext cx="0" cy="0"/>
          <a:chOff x="0" y="0"/>
          <a:chExt cx="0" cy="0"/>
        </a:xfrm>
      </p:grpSpPr>
      <p:sp>
        <p:nvSpPr>
          <p:cNvPr id="2" name="Shape 0"/>
          <p:cNvSpPr/>
          <p:nvPr/>
        </p:nvSpPr>
        <p:spPr>
          <a:xfrm>
            <a:off x="566928" y="2212848"/>
            <a:ext cx="502920" cy="50292"/>
          </a:xfrm>
          <a:prstGeom prst="rect">
            <a:avLst/>
          </a:prstGeom>
          <a:solidFill>
            <a:srgbClr val="F75A3C"/>
          </a:solidFill>
          <a:ln/>
        </p:spPr>
      </p:sp>
      <p:sp>
        <p:nvSpPr>
          <p:cNvPr id="3" name="Text 1"/>
          <p:cNvSpPr/>
          <p:nvPr/>
        </p:nvSpPr>
        <p:spPr>
          <a:xfrm>
            <a:off x="566928" y="2487168"/>
            <a:ext cx="8229600" cy="292608"/>
          </a:xfrm>
          <a:prstGeom prst="rect">
            <a:avLst/>
          </a:prstGeom>
          <a:noFill/>
          <a:ln/>
        </p:spPr>
        <p:txBody>
          <a:bodyPr wrap="square" lIns="0" tIns="0" rIns="0" bIns="0" rtlCol="0" anchor="ctr"/>
          <a:lstStyle/>
          <a:p>
            <a:pPr indent="0" marL="0">
              <a:buNone/>
            </a:pPr>
            <a:r>
              <a:rPr lang="en-US" sz="1300" b="1" spc="300" kern="0" dirty="0">
                <a:solidFill>
                  <a:srgbClr val="F75A3C"/>
                </a:solidFill>
                <a:latin typeface="Arial" pitchFamily="34" charset="0"/>
                <a:ea typeface="Arial" pitchFamily="34" charset="-122"/>
                <a:cs typeface="Arial" pitchFamily="34" charset="-120"/>
              </a:rPr>
              <a:t>PART SIX · ARTICLES 32–34</a:t>
            </a:r>
            <a:endParaRPr lang="en-US" sz="1300" dirty="0"/>
          </a:p>
        </p:txBody>
      </p:sp>
      <p:sp>
        <p:nvSpPr>
          <p:cNvPr id="4" name="Text 2"/>
          <p:cNvSpPr/>
          <p:nvPr/>
        </p:nvSpPr>
        <p:spPr>
          <a:xfrm>
            <a:off x="566928" y="2962656"/>
            <a:ext cx="8869680" cy="640080"/>
          </a:xfrm>
          <a:prstGeom prst="rect">
            <a:avLst/>
          </a:prstGeom>
          <a:noFill/>
          <a:ln/>
        </p:spPr>
        <p:txBody>
          <a:bodyPr wrap="square" lIns="0" tIns="0" rIns="0" bIns="0" rtlCol="0" anchor="t"/>
          <a:lstStyle/>
          <a:p>
            <a:pPr indent="0" marL="0">
              <a:buNone/>
            </a:pPr>
            <a:r>
              <a:rPr lang="en-US" sz="4000" b="1" dirty="0">
                <a:solidFill>
                  <a:srgbClr val="FFFFFF"/>
                </a:solidFill>
                <a:latin typeface="Arial" pitchFamily="34" charset="0"/>
                <a:ea typeface="Arial" pitchFamily="34" charset="-122"/>
                <a:cs typeface="Arial" pitchFamily="34" charset="-120"/>
              </a:rPr>
              <a:t>Supervision &amp; enforcement</a:t>
            </a:r>
            <a:endParaRPr lang="en-US" sz="4000" dirty="0"/>
          </a:p>
        </p:txBody>
      </p:sp>
      <p:sp>
        <p:nvSpPr>
          <p:cNvPr id="5" name="Text 3"/>
          <p:cNvSpPr/>
          <p:nvPr/>
        </p:nvSpPr>
        <p:spPr>
          <a:xfrm>
            <a:off x="566928" y="3767328"/>
            <a:ext cx="8503920" cy="822960"/>
          </a:xfrm>
          <a:prstGeom prst="rect">
            <a:avLst/>
          </a:prstGeom>
          <a:noFill/>
          <a:ln/>
        </p:spPr>
        <p:txBody>
          <a:bodyPr wrap="square" lIns="0" tIns="0" rIns="0" bIns="0" rtlCol="0" anchor="t"/>
          <a:lstStyle/>
          <a:p>
            <a:pPr indent="0" marL="0">
              <a:lnSpc>
                <a:spcPct val="120000"/>
              </a:lnSpc>
              <a:buNone/>
            </a:pPr>
            <a:r>
              <a:rPr lang="en-US" sz="1500" dirty="0">
                <a:solidFill>
                  <a:srgbClr val="CFC6DC"/>
                </a:solidFill>
                <a:latin typeface="Arial" pitchFamily="34" charset="0"/>
                <a:ea typeface="Arial" pitchFamily="34" charset="-122"/>
                <a:cs typeface="Arial" pitchFamily="34" charset="-120"/>
              </a:rPr>
              <a:t>What an authority can actually do, and the ladder it climbs when an entity does not respond.</a:t>
            </a:r>
            <a:endParaRPr lang="en-US" sz="1500" dirty="0"/>
          </a:p>
        </p:txBody>
      </p:sp>
      <p:pic>
        <p:nvPicPr>
          <p:cNvPr id="6" name="Image 0" descr="/home/claude/logo1.png">    </p:cNvPr>
          <p:cNvPicPr>
            <a:picLocks noChangeAspect="1"/>
          </p:cNvPicPr>
          <p:nvPr/>
        </p:nvPicPr>
        <p:blipFill>
          <a:blip r:embed="rId1"/>
          <a:stretch>
            <a:fillRect/>
          </a:stretch>
        </p:blipFill>
        <p:spPr>
          <a:xfrm>
            <a:off x="10545775" y="6382512"/>
            <a:ext cx="1078992" cy="258350"/>
          </a:xfrm>
          <a:prstGeom prst="rect">
            <a:avLst/>
          </a:prstGeom>
        </p:spPr>
      </p:pic>
      <p:sp>
        <p:nvSpPr>
          <p:cNvPr id="7" name="Text 4"/>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9A8FB0"/>
                </a:solidFill>
                <a:latin typeface="Arial" pitchFamily="34" charset="0"/>
                <a:ea typeface="Arial" pitchFamily="34" charset="-122"/>
                <a:cs typeface="Arial" pitchFamily="34" charset="-120"/>
              </a:rPr>
              <a:t>57</a:t>
            </a:r>
            <a:endParaRPr lang="en-US" sz="10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ARTICLES 32–34</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The enforcement ladder</a:t>
            </a:r>
            <a:endParaRPr lang="en-US" sz="3000" dirty="0"/>
          </a:p>
        </p:txBody>
      </p:sp>
      <p:sp>
        <p:nvSpPr>
          <p:cNvPr id="4" name="Text 2"/>
          <p:cNvSpPr/>
          <p:nvPr/>
        </p:nvSpPr>
        <p:spPr>
          <a:xfrm>
            <a:off x="566928" y="1335024"/>
            <a:ext cx="11057839" cy="47879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Enforcement is progressive. Each rung assumes the one below was ignored, and the top two are what make Article 20 personal.</a:t>
            </a:r>
            <a:endParaRPr lang="en-US" sz="1450" dirty="0"/>
          </a:p>
        </p:txBody>
      </p:sp>
      <p:sp>
        <p:nvSpPr>
          <p:cNvPr id="5" name="Shape 3"/>
          <p:cNvSpPr/>
          <p:nvPr/>
        </p:nvSpPr>
        <p:spPr>
          <a:xfrm>
            <a:off x="566928" y="1978406"/>
            <a:ext cx="11057839" cy="637032"/>
          </a:xfrm>
          <a:prstGeom prst="roundRect">
            <a:avLst>
              <a:gd name="adj" fmla="val 8612"/>
            </a:avLst>
          </a:prstGeom>
          <a:solidFill>
            <a:srgbClr val="F5F2F7"/>
          </a:solidFill>
          <a:ln w="7620">
            <a:solidFill>
              <a:srgbClr val="E4DEEC"/>
            </a:solidFill>
            <a:prstDash val="solid"/>
          </a:ln>
        </p:spPr>
      </p:sp>
      <p:sp>
        <p:nvSpPr>
          <p:cNvPr id="6" name="Shape 4"/>
          <p:cNvSpPr/>
          <p:nvPr/>
        </p:nvSpPr>
        <p:spPr>
          <a:xfrm>
            <a:off x="713232" y="2114042"/>
            <a:ext cx="365760" cy="365760"/>
          </a:xfrm>
          <a:prstGeom prst="roundRect">
            <a:avLst>
              <a:gd name="adj" fmla="val 15000"/>
            </a:avLst>
          </a:prstGeom>
          <a:solidFill>
            <a:srgbClr val="F75A3C"/>
          </a:solidFill>
          <a:ln/>
        </p:spPr>
      </p:sp>
      <p:sp>
        <p:nvSpPr>
          <p:cNvPr id="7" name="Text 5"/>
          <p:cNvSpPr/>
          <p:nvPr/>
        </p:nvSpPr>
        <p:spPr>
          <a:xfrm>
            <a:off x="713232" y="2104898"/>
            <a:ext cx="365760" cy="365760"/>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1</a:t>
            </a:r>
            <a:endParaRPr lang="en-US" sz="1600" dirty="0"/>
          </a:p>
        </p:txBody>
      </p:sp>
      <p:sp>
        <p:nvSpPr>
          <p:cNvPr id="8" name="Text 6"/>
          <p:cNvSpPr/>
          <p:nvPr/>
        </p:nvSpPr>
        <p:spPr>
          <a:xfrm>
            <a:off x="1225296" y="1978406"/>
            <a:ext cx="1737360" cy="637032"/>
          </a:xfrm>
          <a:prstGeom prst="rect">
            <a:avLst/>
          </a:prstGeom>
          <a:noFill/>
          <a:ln/>
        </p:spPr>
        <p:txBody>
          <a:bodyPr wrap="square" lIns="0" tIns="0" rIns="0" bIns="0" rtlCol="0" anchor="ctr"/>
          <a:lstStyle/>
          <a:p>
            <a:pPr algn="l" indent="0" marL="0">
              <a:buNone/>
            </a:pPr>
            <a:r>
              <a:rPr lang="en-US" sz="1400" b="1" dirty="0">
                <a:solidFill>
                  <a:srgbClr val="2A2434"/>
                </a:solidFill>
                <a:latin typeface="Arial" pitchFamily="34" charset="0"/>
                <a:ea typeface="Arial" pitchFamily="34" charset="-122"/>
                <a:cs typeface="Arial" pitchFamily="34" charset="-120"/>
              </a:rPr>
              <a:t>Inspect</a:t>
            </a:r>
            <a:endParaRPr lang="en-US" sz="1400" dirty="0"/>
          </a:p>
        </p:txBody>
      </p:sp>
      <p:sp>
        <p:nvSpPr>
          <p:cNvPr id="9" name="Text 7"/>
          <p:cNvSpPr/>
          <p:nvPr/>
        </p:nvSpPr>
        <p:spPr>
          <a:xfrm>
            <a:off x="3035808" y="1978406"/>
            <a:ext cx="8406079" cy="637032"/>
          </a:xfrm>
          <a:prstGeom prst="rect">
            <a:avLst/>
          </a:prstGeom>
          <a:noFill/>
          <a:ln/>
        </p:spPr>
        <p:txBody>
          <a:bodyPr wrap="square" lIns="0" tIns="0" rIns="0" bIns="0" rtlCol="0" anchor="ctr"/>
          <a:lstStyle/>
          <a:p>
            <a:pPr algn="l" indent="0" marL="0">
              <a:lnSpc>
                <a:spcPct val="110000"/>
              </a:lnSpc>
              <a:buNone/>
            </a:pPr>
            <a:r>
              <a:rPr lang="en-US" sz="1250" dirty="0">
                <a:solidFill>
                  <a:srgbClr val="6B6478"/>
                </a:solidFill>
                <a:latin typeface="Arial" pitchFamily="34" charset="0"/>
                <a:ea typeface="Arial" pitchFamily="34" charset="-122"/>
                <a:cs typeface="Arial" pitchFamily="34" charset="-120"/>
              </a:rPr>
              <a:t>On-site inspections, off-site supervision, targeted security audits, scans, and requests for information, data and evidence of your measures.</a:t>
            </a:r>
            <a:endParaRPr lang="en-US" sz="1250" dirty="0"/>
          </a:p>
        </p:txBody>
      </p:sp>
      <p:sp>
        <p:nvSpPr>
          <p:cNvPr id="10" name="Shape 8"/>
          <p:cNvSpPr/>
          <p:nvPr/>
        </p:nvSpPr>
        <p:spPr>
          <a:xfrm>
            <a:off x="566928" y="2743454"/>
            <a:ext cx="11057839" cy="637032"/>
          </a:xfrm>
          <a:prstGeom prst="roundRect">
            <a:avLst>
              <a:gd name="adj" fmla="val 8612"/>
            </a:avLst>
          </a:prstGeom>
          <a:solidFill>
            <a:srgbClr val="F5F2F7"/>
          </a:solidFill>
          <a:ln w="7620">
            <a:solidFill>
              <a:srgbClr val="E4DEEC"/>
            </a:solidFill>
            <a:prstDash val="solid"/>
          </a:ln>
        </p:spPr>
      </p:sp>
      <p:sp>
        <p:nvSpPr>
          <p:cNvPr id="11" name="Shape 9"/>
          <p:cNvSpPr/>
          <p:nvPr/>
        </p:nvSpPr>
        <p:spPr>
          <a:xfrm>
            <a:off x="713232" y="2879090"/>
            <a:ext cx="365760" cy="365760"/>
          </a:xfrm>
          <a:prstGeom prst="roundRect">
            <a:avLst>
              <a:gd name="adj" fmla="val 15000"/>
            </a:avLst>
          </a:prstGeom>
          <a:solidFill>
            <a:srgbClr val="F75A3C"/>
          </a:solidFill>
          <a:ln/>
        </p:spPr>
      </p:sp>
      <p:sp>
        <p:nvSpPr>
          <p:cNvPr id="12" name="Text 10"/>
          <p:cNvSpPr/>
          <p:nvPr/>
        </p:nvSpPr>
        <p:spPr>
          <a:xfrm>
            <a:off x="713232" y="2869946"/>
            <a:ext cx="365760" cy="365760"/>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2</a:t>
            </a:r>
            <a:endParaRPr lang="en-US" sz="1600" dirty="0"/>
          </a:p>
        </p:txBody>
      </p:sp>
      <p:sp>
        <p:nvSpPr>
          <p:cNvPr id="13" name="Text 11"/>
          <p:cNvSpPr/>
          <p:nvPr/>
        </p:nvSpPr>
        <p:spPr>
          <a:xfrm>
            <a:off x="1225296" y="2743454"/>
            <a:ext cx="1737360" cy="637032"/>
          </a:xfrm>
          <a:prstGeom prst="rect">
            <a:avLst/>
          </a:prstGeom>
          <a:noFill/>
          <a:ln/>
        </p:spPr>
        <p:txBody>
          <a:bodyPr wrap="square" lIns="0" tIns="0" rIns="0" bIns="0" rtlCol="0" anchor="ctr"/>
          <a:lstStyle/>
          <a:p>
            <a:pPr algn="l" indent="0" marL="0">
              <a:buNone/>
            </a:pPr>
            <a:r>
              <a:rPr lang="en-US" sz="1400" b="1" dirty="0">
                <a:solidFill>
                  <a:srgbClr val="2A2434"/>
                </a:solidFill>
                <a:latin typeface="Arial" pitchFamily="34" charset="0"/>
                <a:ea typeface="Arial" pitchFamily="34" charset="-122"/>
                <a:cs typeface="Arial" pitchFamily="34" charset="-120"/>
              </a:rPr>
              <a:t>Instruct</a:t>
            </a:r>
            <a:endParaRPr lang="en-US" sz="1400" dirty="0"/>
          </a:p>
        </p:txBody>
      </p:sp>
      <p:sp>
        <p:nvSpPr>
          <p:cNvPr id="14" name="Text 12"/>
          <p:cNvSpPr/>
          <p:nvPr/>
        </p:nvSpPr>
        <p:spPr>
          <a:xfrm>
            <a:off x="3035808" y="2743454"/>
            <a:ext cx="8406079" cy="637032"/>
          </a:xfrm>
          <a:prstGeom prst="rect">
            <a:avLst/>
          </a:prstGeom>
          <a:noFill/>
          <a:ln/>
        </p:spPr>
        <p:txBody>
          <a:bodyPr wrap="square" lIns="0" tIns="0" rIns="0" bIns="0" rtlCol="0" anchor="ctr"/>
          <a:lstStyle/>
          <a:p>
            <a:pPr algn="l" indent="0" marL="0">
              <a:lnSpc>
                <a:spcPct val="110000"/>
              </a:lnSpc>
              <a:buNone/>
            </a:pPr>
            <a:r>
              <a:rPr lang="en-US" sz="1250" dirty="0">
                <a:solidFill>
                  <a:srgbClr val="6B6478"/>
                </a:solidFill>
                <a:latin typeface="Arial" pitchFamily="34" charset="0"/>
                <a:ea typeface="Arial" pitchFamily="34" charset="-122"/>
                <a:cs typeface="Arial" pitchFamily="34" charset="-120"/>
              </a:rPr>
              <a:t>Binding instructions and orders to remedy identified deficiencies, or to bring your measures into compliance, by a set deadline.</a:t>
            </a:r>
            <a:endParaRPr lang="en-US" sz="1250" dirty="0"/>
          </a:p>
        </p:txBody>
      </p:sp>
      <p:sp>
        <p:nvSpPr>
          <p:cNvPr id="15" name="Shape 13"/>
          <p:cNvSpPr/>
          <p:nvPr/>
        </p:nvSpPr>
        <p:spPr>
          <a:xfrm>
            <a:off x="566928" y="3508502"/>
            <a:ext cx="11057839" cy="637032"/>
          </a:xfrm>
          <a:prstGeom prst="roundRect">
            <a:avLst>
              <a:gd name="adj" fmla="val 8612"/>
            </a:avLst>
          </a:prstGeom>
          <a:solidFill>
            <a:srgbClr val="F5F2F7"/>
          </a:solidFill>
          <a:ln w="7620">
            <a:solidFill>
              <a:srgbClr val="E4DEEC"/>
            </a:solidFill>
            <a:prstDash val="solid"/>
          </a:ln>
        </p:spPr>
      </p:sp>
      <p:sp>
        <p:nvSpPr>
          <p:cNvPr id="16" name="Shape 14"/>
          <p:cNvSpPr/>
          <p:nvPr/>
        </p:nvSpPr>
        <p:spPr>
          <a:xfrm>
            <a:off x="713232" y="3644138"/>
            <a:ext cx="365760" cy="365760"/>
          </a:xfrm>
          <a:prstGeom prst="roundRect">
            <a:avLst>
              <a:gd name="adj" fmla="val 15000"/>
            </a:avLst>
          </a:prstGeom>
          <a:solidFill>
            <a:srgbClr val="F75A3C"/>
          </a:solidFill>
          <a:ln/>
        </p:spPr>
      </p:sp>
      <p:sp>
        <p:nvSpPr>
          <p:cNvPr id="17" name="Text 15"/>
          <p:cNvSpPr/>
          <p:nvPr/>
        </p:nvSpPr>
        <p:spPr>
          <a:xfrm>
            <a:off x="713232" y="3634994"/>
            <a:ext cx="365760" cy="365760"/>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3</a:t>
            </a:r>
            <a:endParaRPr lang="en-US" sz="1600" dirty="0"/>
          </a:p>
        </p:txBody>
      </p:sp>
      <p:sp>
        <p:nvSpPr>
          <p:cNvPr id="18" name="Text 16"/>
          <p:cNvSpPr/>
          <p:nvPr/>
        </p:nvSpPr>
        <p:spPr>
          <a:xfrm>
            <a:off x="1225296" y="3508502"/>
            <a:ext cx="1737360" cy="637032"/>
          </a:xfrm>
          <a:prstGeom prst="rect">
            <a:avLst/>
          </a:prstGeom>
          <a:noFill/>
          <a:ln/>
        </p:spPr>
        <p:txBody>
          <a:bodyPr wrap="square" lIns="0" tIns="0" rIns="0" bIns="0" rtlCol="0" anchor="ctr"/>
          <a:lstStyle/>
          <a:p>
            <a:pPr algn="l" indent="0" marL="0">
              <a:buNone/>
            </a:pPr>
            <a:r>
              <a:rPr lang="en-US" sz="1400" b="1" dirty="0">
                <a:solidFill>
                  <a:srgbClr val="2A2434"/>
                </a:solidFill>
                <a:latin typeface="Arial" pitchFamily="34" charset="0"/>
                <a:ea typeface="Arial" pitchFamily="34" charset="-122"/>
                <a:cs typeface="Arial" pitchFamily="34" charset="-120"/>
              </a:rPr>
              <a:t>Expose</a:t>
            </a:r>
            <a:endParaRPr lang="en-US" sz="1400" dirty="0"/>
          </a:p>
        </p:txBody>
      </p:sp>
      <p:sp>
        <p:nvSpPr>
          <p:cNvPr id="19" name="Text 17"/>
          <p:cNvSpPr/>
          <p:nvPr/>
        </p:nvSpPr>
        <p:spPr>
          <a:xfrm>
            <a:off x="3035808" y="3508502"/>
            <a:ext cx="8406079" cy="637032"/>
          </a:xfrm>
          <a:prstGeom prst="rect">
            <a:avLst/>
          </a:prstGeom>
          <a:noFill/>
          <a:ln/>
        </p:spPr>
        <p:txBody>
          <a:bodyPr wrap="square" lIns="0" tIns="0" rIns="0" bIns="0" rtlCol="0" anchor="ctr"/>
          <a:lstStyle/>
          <a:p>
            <a:pPr algn="l" indent="0" marL="0">
              <a:lnSpc>
                <a:spcPct val="110000"/>
              </a:lnSpc>
              <a:buNone/>
            </a:pPr>
            <a:r>
              <a:rPr lang="en-US" sz="1250" dirty="0">
                <a:solidFill>
                  <a:srgbClr val="6B6478"/>
                </a:solidFill>
                <a:latin typeface="Arial" pitchFamily="34" charset="0"/>
                <a:ea typeface="Arial" pitchFamily="34" charset="-122"/>
                <a:cs typeface="Arial" pitchFamily="34" charset="-120"/>
              </a:rPr>
              <a:t>Orders to inform the recipients of your services of the situation, and power to make aspects of the non-compliance public.</a:t>
            </a:r>
            <a:endParaRPr lang="en-US" sz="1250" dirty="0"/>
          </a:p>
        </p:txBody>
      </p:sp>
      <p:sp>
        <p:nvSpPr>
          <p:cNvPr id="20" name="Shape 18"/>
          <p:cNvSpPr/>
          <p:nvPr/>
        </p:nvSpPr>
        <p:spPr>
          <a:xfrm>
            <a:off x="566928" y="4273550"/>
            <a:ext cx="11057839" cy="637032"/>
          </a:xfrm>
          <a:prstGeom prst="roundRect">
            <a:avLst>
              <a:gd name="adj" fmla="val 8612"/>
            </a:avLst>
          </a:prstGeom>
          <a:solidFill>
            <a:srgbClr val="F5F2F7"/>
          </a:solidFill>
          <a:ln w="7620">
            <a:solidFill>
              <a:srgbClr val="E4DEEC"/>
            </a:solidFill>
            <a:prstDash val="solid"/>
          </a:ln>
        </p:spPr>
      </p:sp>
      <p:sp>
        <p:nvSpPr>
          <p:cNvPr id="21" name="Shape 19"/>
          <p:cNvSpPr/>
          <p:nvPr/>
        </p:nvSpPr>
        <p:spPr>
          <a:xfrm>
            <a:off x="713232" y="4409186"/>
            <a:ext cx="365760" cy="365760"/>
          </a:xfrm>
          <a:prstGeom prst="roundRect">
            <a:avLst>
              <a:gd name="adj" fmla="val 15000"/>
            </a:avLst>
          </a:prstGeom>
          <a:solidFill>
            <a:srgbClr val="F75A3C"/>
          </a:solidFill>
          <a:ln/>
        </p:spPr>
      </p:sp>
      <p:sp>
        <p:nvSpPr>
          <p:cNvPr id="22" name="Text 20"/>
          <p:cNvSpPr/>
          <p:nvPr/>
        </p:nvSpPr>
        <p:spPr>
          <a:xfrm>
            <a:off x="713232" y="4400042"/>
            <a:ext cx="365760" cy="365760"/>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4</a:t>
            </a:r>
            <a:endParaRPr lang="en-US" sz="1600" dirty="0"/>
          </a:p>
        </p:txBody>
      </p:sp>
      <p:sp>
        <p:nvSpPr>
          <p:cNvPr id="23" name="Text 21"/>
          <p:cNvSpPr/>
          <p:nvPr/>
        </p:nvSpPr>
        <p:spPr>
          <a:xfrm>
            <a:off x="1225296" y="4273550"/>
            <a:ext cx="1737360" cy="637032"/>
          </a:xfrm>
          <a:prstGeom prst="rect">
            <a:avLst/>
          </a:prstGeom>
          <a:noFill/>
          <a:ln/>
        </p:spPr>
        <p:txBody>
          <a:bodyPr wrap="square" lIns="0" tIns="0" rIns="0" bIns="0" rtlCol="0" anchor="ctr"/>
          <a:lstStyle/>
          <a:p>
            <a:pPr algn="l" indent="0" marL="0">
              <a:buNone/>
            </a:pPr>
            <a:r>
              <a:rPr lang="en-US" sz="1400" b="1" dirty="0">
                <a:solidFill>
                  <a:srgbClr val="2A2434"/>
                </a:solidFill>
                <a:latin typeface="Arial" pitchFamily="34" charset="0"/>
                <a:ea typeface="Arial" pitchFamily="34" charset="-122"/>
                <a:cs typeface="Arial" pitchFamily="34" charset="-120"/>
              </a:rPr>
              <a:t>Fine</a:t>
            </a:r>
            <a:endParaRPr lang="en-US" sz="1400" dirty="0"/>
          </a:p>
        </p:txBody>
      </p:sp>
      <p:sp>
        <p:nvSpPr>
          <p:cNvPr id="24" name="Text 22"/>
          <p:cNvSpPr/>
          <p:nvPr/>
        </p:nvSpPr>
        <p:spPr>
          <a:xfrm>
            <a:off x="3035808" y="4273550"/>
            <a:ext cx="8406079" cy="637032"/>
          </a:xfrm>
          <a:prstGeom prst="rect">
            <a:avLst/>
          </a:prstGeom>
          <a:noFill/>
          <a:ln/>
        </p:spPr>
        <p:txBody>
          <a:bodyPr wrap="square" lIns="0" tIns="0" rIns="0" bIns="0" rtlCol="0" anchor="ctr"/>
          <a:lstStyle/>
          <a:p>
            <a:pPr algn="l" indent="0" marL="0">
              <a:lnSpc>
                <a:spcPct val="110000"/>
              </a:lnSpc>
              <a:buNone/>
            </a:pPr>
            <a:r>
              <a:rPr lang="en-US" sz="1250" dirty="0">
                <a:solidFill>
                  <a:srgbClr val="6B6478"/>
                </a:solidFill>
                <a:latin typeface="Arial" pitchFamily="34" charset="0"/>
                <a:ea typeface="Arial" pitchFamily="34" charset="-122"/>
                <a:cs typeface="Arial" pitchFamily="34" charset="-120"/>
              </a:rPr>
              <a:t>Administrative fines up to €10m or 2% of worldwide turnover (essential), or €7m or 1.4% (important) , whichever is higher.</a:t>
            </a:r>
            <a:endParaRPr lang="en-US" sz="1250" dirty="0"/>
          </a:p>
        </p:txBody>
      </p:sp>
      <p:sp>
        <p:nvSpPr>
          <p:cNvPr id="25" name="Shape 23"/>
          <p:cNvSpPr/>
          <p:nvPr/>
        </p:nvSpPr>
        <p:spPr>
          <a:xfrm>
            <a:off x="566928" y="5038598"/>
            <a:ext cx="11057839" cy="637032"/>
          </a:xfrm>
          <a:prstGeom prst="roundRect">
            <a:avLst>
              <a:gd name="adj" fmla="val 8612"/>
            </a:avLst>
          </a:prstGeom>
          <a:solidFill>
            <a:srgbClr val="F5F2F7"/>
          </a:solidFill>
          <a:ln w="7620">
            <a:solidFill>
              <a:srgbClr val="E4DEEC"/>
            </a:solidFill>
            <a:prstDash val="solid"/>
          </a:ln>
        </p:spPr>
      </p:sp>
      <p:sp>
        <p:nvSpPr>
          <p:cNvPr id="26" name="Shape 24"/>
          <p:cNvSpPr/>
          <p:nvPr/>
        </p:nvSpPr>
        <p:spPr>
          <a:xfrm>
            <a:off x="713232" y="5174234"/>
            <a:ext cx="365760" cy="365760"/>
          </a:xfrm>
          <a:prstGeom prst="roundRect">
            <a:avLst>
              <a:gd name="adj" fmla="val 15000"/>
            </a:avLst>
          </a:prstGeom>
          <a:solidFill>
            <a:srgbClr val="F75A3C"/>
          </a:solidFill>
          <a:ln/>
        </p:spPr>
      </p:sp>
      <p:sp>
        <p:nvSpPr>
          <p:cNvPr id="27" name="Text 25"/>
          <p:cNvSpPr/>
          <p:nvPr/>
        </p:nvSpPr>
        <p:spPr>
          <a:xfrm>
            <a:off x="713232" y="5165090"/>
            <a:ext cx="365760" cy="365760"/>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5</a:t>
            </a:r>
            <a:endParaRPr lang="en-US" sz="1600" dirty="0"/>
          </a:p>
        </p:txBody>
      </p:sp>
      <p:sp>
        <p:nvSpPr>
          <p:cNvPr id="28" name="Text 26"/>
          <p:cNvSpPr/>
          <p:nvPr/>
        </p:nvSpPr>
        <p:spPr>
          <a:xfrm>
            <a:off x="1225296" y="5038598"/>
            <a:ext cx="1737360" cy="637032"/>
          </a:xfrm>
          <a:prstGeom prst="rect">
            <a:avLst/>
          </a:prstGeom>
          <a:noFill/>
          <a:ln/>
        </p:spPr>
        <p:txBody>
          <a:bodyPr wrap="square" lIns="0" tIns="0" rIns="0" bIns="0" rtlCol="0" anchor="ctr"/>
          <a:lstStyle/>
          <a:p>
            <a:pPr algn="l" indent="0" marL="0">
              <a:buNone/>
            </a:pPr>
            <a:r>
              <a:rPr lang="en-US" sz="1400" b="1" dirty="0">
                <a:solidFill>
                  <a:srgbClr val="2A2434"/>
                </a:solidFill>
                <a:latin typeface="Arial" pitchFamily="34" charset="0"/>
                <a:ea typeface="Arial" pitchFamily="34" charset="-122"/>
                <a:cs typeface="Arial" pitchFamily="34" charset="-120"/>
              </a:rPr>
              <a:t>Remove</a:t>
            </a:r>
            <a:endParaRPr lang="en-US" sz="1400" dirty="0"/>
          </a:p>
        </p:txBody>
      </p:sp>
      <p:sp>
        <p:nvSpPr>
          <p:cNvPr id="29" name="Text 27"/>
          <p:cNvSpPr/>
          <p:nvPr/>
        </p:nvSpPr>
        <p:spPr>
          <a:xfrm>
            <a:off x="3035808" y="5038598"/>
            <a:ext cx="8406079" cy="637032"/>
          </a:xfrm>
          <a:prstGeom prst="rect">
            <a:avLst/>
          </a:prstGeom>
          <a:noFill/>
          <a:ln/>
        </p:spPr>
        <p:txBody>
          <a:bodyPr wrap="square" lIns="0" tIns="0" rIns="0" bIns="0" rtlCol="0" anchor="ctr"/>
          <a:lstStyle/>
          <a:p>
            <a:pPr algn="l" indent="0" marL="0">
              <a:lnSpc>
                <a:spcPct val="110000"/>
              </a:lnSpc>
              <a:buNone/>
            </a:pPr>
            <a:r>
              <a:rPr lang="en-US" sz="1250" dirty="0">
                <a:solidFill>
                  <a:srgbClr val="6B6478"/>
                </a:solidFill>
                <a:latin typeface="Arial" pitchFamily="34" charset="0"/>
                <a:ea typeface="Arial" pitchFamily="34" charset="-122"/>
                <a:cs typeface="Arial" pitchFamily="34" charset="-120"/>
              </a:rPr>
              <a:t>For essential entities only: suspend a certification or authorisation, and request a temporary ban on individuals exercising management functions.</a:t>
            </a:r>
            <a:endParaRPr lang="en-US" sz="1250" dirty="0"/>
          </a:p>
        </p:txBody>
      </p:sp>
      <p:sp>
        <p:nvSpPr>
          <p:cNvPr id="30" name="Text 28"/>
          <p:cNvSpPr/>
          <p:nvPr/>
        </p:nvSpPr>
        <p:spPr>
          <a:xfrm>
            <a:off x="566928" y="5931662"/>
            <a:ext cx="11057839" cy="365760"/>
          </a:xfrm>
          <a:prstGeom prst="rect">
            <a:avLst/>
          </a:prstGeom>
          <a:noFill/>
          <a:ln/>
        </p:spPr>
        <p:txBody>
          <a:bodyPr wrap="square" lIns="0" tIns="0" rIns="0" bIns="0" rtlCol="0" anchor="t"/>
          <a:lstStyle/>
          <a:p>
            <a:pPr indent="0" marL="0">
              <a:buNone/>
            </a:pPr>
            <a:r>
              <a:rPr lang="en-US" sz="1200" i="1" dirty="0">
                <a:solidFill>
                  <a:srgbClr val="6B6478"/>
                </a:solidFill>
                <a:latin typeface="Arial" pitchFamily="34" charset="0"/>
                <a:ea typeface="Arial" pitchFamily="34" charset="-122"/>
                <a:cs typeface="Arial" pitchFamily="34" charset="-120"/>
              </a:rPr>
              <a:t>Essential entities can be supervised proactively (ex ante). Important entities are supervised after the fact (ex post). The ladder is the same; only the trigger differs.</a:t>
            </a:r>
            <a:endParaRPr lang="en-US" sz="1200" dirty="0"/>
          </a:p>
        </p:txBody>
      </p:sp>
      <p:pic>
        <p:nvPicPr>
          <p:cNvPr id="32"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33" name="Text 29"/>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58</a:t>
            </a:r>
            <a:endParaRPr lang="en-US" sz="10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SUPERVISION &amp; ENFORCEMENT</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Why this changes how you prepare</a:t>
            </a:r>
            <a:endParaRPr lang="en-US" sz="3000" dirty="0"/>
          </a:p>
        </p:txBody>
      </p:sp>
      <p:sp>
        <p:nvSpPr>
          <p:cNvPr id="4" name="Text 2"/>
          <p:cNvSpPr/>
          <p:nvPr/>
        </p:nvSpPr>
        <p:spPr>
          <a:xfrm>
            <a:off x="566928" y="1335024"/>
            <a:ext cx="11057839" cy="27432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You do not prepare for the fine. You prepare for the evidence request that comes years before it.</a:t>
            </a:r>
            <a:endParaRPr lang="en-US" sz="1450" dirty="0"/>
          </a:p>
        </p:txBody>
      </p:sp>
      <p:sp>
        <p:nvSpPr>
          <p:cNvPr id="5" name="Shape 3"/>
          <p:cNvSpPr/>
          <p:nvPr/>
        </p:nvSpPr>
        <p:spPr>
          <a:xfrm>
            <a:off x="566928" y="1801368"/>
            <a:ext cx="3515258" cy="1924304"/>
          </a:xfrm>
          <a:prstGeom prst="roundRect">
            <a:avLst>
              <a:gd name="adj" fmla="val 3326"/>
            </a:avLst>
          </a:prstGeom>
          <a:solidFill>
            <a:srgbClr val="F5F2F7"/>
          </a:solidFill>
          <a:ln w="9525">
            <a:solidFill>
              <a:srgbClr val="E4DEEC"/>
            </a:solidFill>
            <a:prstDash val="solid"/>
          </a:ln>
        </p:spPr>
      </p:sp>
      <p:sp>
        <p:nvSpPr>
          <p:cNvPr id="6" name="Text 4"/>
          <p:cNvSpPr/>
          <p:nvPr/>
        </p:nvSpPr>
        <p:spPr>
          <a:xfrm>
            <a:off x="804672" y="2020824"/>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Evidence-led</a:t>
            </a:r>
            <a:endParaRPr lang="en-US" sz="1500" dirty="0"/>
          </a:p>
        </p:txBody>
      </p:sp>
      <p:sp>
        <p:nvSpPr>
          <p:cNvPr id="7" name="Text 5"/>
          <p:cNvSpPr/>
          <p:nvPr/>
        </p:nvSpPr>
        <p:spPr>
          <a:xfrm>
            <a:off x="804672" y="2325624"/>
            <a:ext cx="3039770" cy="812800"/>
          </a:xfrm>
          <a:prstGeom prst="rect">
            <a:avLst/>
          </a:prstGeom>
          <a:noFill/>
          <a:ln/>
        </p:spPr>
        <p:txBody>
          <a:bodyPr wrap="square" lIns="0" tIns="0" rIns="0" bIns="0" rtlCol="0" anchor="t"/>
          <a:lstStyle/>
          <a:p>
            <a:pPr algn="l" indent="0" marL="0">
              <a:lnSpc>
                <a:spcPct val="112000"/>
              </a:lnSpc>
              <a:buNone/>
            </a:pPr>
            <a:r>
              <a:rPr lang="en-US" sz="1250" dirty="0">
                <a:solidFill>
                  <a:srgbClr val="6B6478"/>
                </a:solidFill>
                <a:latin typeface="Arial" pitchFamily="34" charset="0"/>
                <a:ea typeface="Arial" pitchFamily="34" charset="-122"/>
                <a:cs typeface="Arial" pitchFamily="34" charset="-120"/>
              </a:rPr>
              <a:t>Supervision starts by asking for documents. An organisation that cannot produce approval, oversight and testing records fails at rung one.</a:t>
            </a:r>
            <a:endParaRPr lang="en-US" sz="1250" dirty="0"/>
          </a:p>
        </p:txBody>
      </p:sp>
      <p:sp>
        <p:nvSpPr>
          <p:cNvPr id="8" name="Shape 6"/>
          <p:cNvSpPr/>
          <p:nvPr/>
        </p:nvSpPr>
        <p:spPr>
          <a:xfrm>
            <a:off x="4338218" y="1801368"/>
            <a:ext cx="3515258" cy="1924304"/>
          </a:xfrm>
          <a:prstGeom prst="roundRect">
            <a:avLst>
              <a:gd name="adj" fmla="val 3326"/>
            </a:avLst>
          </a:prstGeom>
          <a:solidFill>
            <a:srgbClr val="F5F2F7"/>
          </a:solidFill>
          <a:ln w="9525">
            <a:solidFill>
              <a:srgbClr val="E4DEEC"/>
            </a:solidFill>
            <a:prstDash val="solid"/>
          </a:ln>
        </p:spPr>
      </p:sp>
      <p:sp>
        <p:nvSpPr>
          <p:cNvPr id="9" name="Text 7"/>
          <p:cNvSpPr/>
          <p:nvPr/>
        </p:nvSpPr>
        <p:spPr>
          <a:xfrm>
            <a:off x="4575962" y="2020824"/>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Deadline-driven</a:t>
            </a:r>
            <a:endParaRPr lang="en-US" sz="1500" dirty="0"/>
          </a:p>
        </p:txBody>
      </p:sp>
      <p:sp>
        <p:nvSpPr>
          <p:cNvPr id="10" name="Text 8"/>
          <p:cNvSpPr/>
          <p:nvPr/>
        </p:nvSpPr>
        <p:spPr>
          <a:xfrm>
            <a:off x="4575962" y="2325624"/>
            <a:ext cx="3039770" cy="1016000"/>
          </a:xfrm>
          <a:prstGeom prst="rect">
            <a:avLst/>
          </a:prstGeom>
          <a:noFill/>
          <a:ln/>
        </p:spPr>
        <p:txBody>
          <a:bodyPr wrap="square" lIns="0" tIns="0" rIns="0" bIns="0" rtlCol="0" anchor="t"/>
          <a:lstStyle/>
          <a:p>
            <a:pPr algn="l" indent="0" marL="0">
              <a:lnSpc>
                <a:spcPct val="112000"/>
              </a:lnSpc>
              <a:buNone/>
            </a:pPr>
            <a:r>
              <a:rPr lang="en-US" sz="1250" dirty="0">
                <a:solidFill>
                  <a:srgbClr val="6B6478"/>
                </a:solidFill>
                <a:latin typeface="Arial" pitchFamily="34" charset="0"/>
                <a:ea typeface="Arial" pitchFamily="34" charset="-122"/>
                <a:cs typeface="Arial" pitchFamily="34" charset="-120"/>
              </a:rPr>
              <a:t>Binding instructions carry dates. Remediation becomes unplanned work for the teams who can least absorb it: the operational risk from earlier.</a:t>
            </a:r>
            <a:endParaRPr lang="en-US" sz="1250" dirty="0"/>
          </a:p>
        </p:txBody>
      </p:sp>
      <p:sp>
        <p:nvSpPr>
          <p:cNvPr id="11" name="Shape 9"/>
          <p:cNvSpPr/>
          <p:nvPr/>
        </p:nvSpPr>
        <p:spPr>
          <a:xfrm>
            <a:off x="8109509" y="1801368"/>
            <a:ext cx="3515258" cy="1924304"/>
          </a:xfrm>
          <a:prstGeom prst="roundRect">
            <a:avLst>
              <a:gd name="adj" fmla="val 3326"/>
            </a:avLst>
          </a:prstGeom>
          <a:solidFill>
            <a:srgbClr val="F5F2F7"/>
          </a:solidFill>
          <a:ln w="9525">
            <a:solidFill>
              <a:srgbClr val="E4DEEC"/>
            </a:solidFill>
            <a:prstDash val="solid"/>
          </a:ln>
        </p:spPr>
      </p:sp>
      <p:sp>
        <p:nvSpPr>
          <p:cNvPr id="12" name="Text 10"/>
          <p:cNvSpPr/>
          <p:nvPr/>
        </p:nvSpPr>
        <p:spPr>
          <a:xfrm>
            <a:off x="8347253" y="2020824"/>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Personal at the top</a:t>
            </a:r>
            <a:endParaRPr lang="en-US" sz="1500" dirty="0"/>
          </a:p>
        </p:txBody>
      </p:sp>
      <p:sp>
        <p:nvSpPr>
          <p:cNvPr id="13" name="Text 11"/>
          <p:cNvSpPr/>
          <p:nvPr/>
        </p:nvSpPr>
        <p:spPr>
          <a:xfrm>
            <a:off x="8347253" y="2325624"/>
            <a:ext cx="3039770" cy="812800"/>
          </a:xfrm>
          <a:prstGeom prst="rect">
            <a:avLst/>
          </a:prstGeom>
          <a:noFill/>
          <a:ln/>
        </p:spPr>
        <p:txBody>
          <a:bodyPr wrap="square" lIns="0" tIns="0" rIns="0" bIns="0" rtlCol="0" anchor="t"/>
          <a:lstStyle/>
          <a:p>
            <a:pPr algn="l" indent="0" marL="0">
              <a:lnSpc>
                <a:spcPct val="112000"/>
              </a:lnSpc>
              <a:buNone/>
            </a:pPr>
            <a:r>
              <a:rPr lang="en-US" sz="1250" dirty="0">
                <a:solidFill>
                  <a:srgbClr val="6B6478"/>
                </a:solidFill>
                <a:latin typeface="Arial" pitchFamily="34" charset="0"/>
                <a:ea typeface="Arial" pitchFamily="34" charset="-122"/>
                <a:cs typeface="Arial" pitchFamily="34" charset="-120"/>
              </a:rPr>
              <a:t>The final rungs reach named individuals. This is the lever that gets executive attention when nothing else has.</a:t>
            </a:r>
            <a:endParaRPr lang="en-US" sz="1250" dirty="0"/>
          </a:p>
        </p:txBody>
      </p:sp>
      <p:sp>
        <p:nvSpPr>
          <p:cNvPr id="14" name="Shape 12"/>
          <p:cNvSpPr/>
          <p:nvPr/>
        </p:nvSpPr>
        <p:spPr>
          <a:xfrm>
            <a:off x="566928" y="3999992"/>
            <a:ext cx="11057839" cy="1628394"/>
          </a:xfrm>
          <a:prstGeom prst="roundRect">
            <a:avLst>
              <a:gd name="adj" fmla="val 3369"/>
            </a:avLst>
          </a:prstGeom>
          <a:solidFill>
            <a:srgbClr val="FDEDE8"/>
          </a:solidFill>
          <a:ln w="9525">
            <a:solidFill>
              <a:srgbClr val="F6D3C6"/>
            </a:solidFill>
            <a:prstDash val="solid"/>
          </a:ln>
        </p:spPr>
      </p:sp>
      <p:sp>
        <p:nvSpPr>
          <p:cNvPr id="15" name="Shape 13"/>
          <p:cNvSpPr/>
          <p:nvPr/>
        </p:nvSpPr>
        <p:spPr>
          <a:xfrm>
            <a:off x="877824" y="4256024"/>
            <a:ext cx="310896" cy="310896"/>
          </a:xfrm>
          <a:prstGeom prst="ellipse">
            <a:avLst/>
          </a:prstGeom>
          <a:solidFill>
            <a:srgbClr val="F75A3C"/>
          </a:solidFill>
          <a:ln/>
        </p:spPr>
      </p:sp>
      <p:sp>
        <p:nvSpPr>
          <p:cNvPr id="16" name="Text 14"/>
          <p:cNvSpPr/>
          <p:nvPr/>
        </p:nvSpPr>
        <p:spPr>
          <a:xfrm>
            <a:off x="877824" y="4246880"/>
            <a:ext cx="310896" cy="310896"/>
          </a:xfrm>
          <a:prstGeom prst="rect">
            <a:avLst/>
          </a:prstGeom>
          <a:noFill/>
          <a:ln/>
        </p:spPr>
        <p:txBody>
          <a:bodyPr wrap="square" lIns="0" tIns="0" rIns="0" bIns="0" rtlCol="0" anchor="ctr"/>
          <a:lstStyle/>
          <a:p>
            <a:pPr algn="ctr" indent="0" marL="0">
              <a:buNone/>
            </a:pPr>
            <a:r>
              <a:rPr lang="en-US" sz="1900" b="1" dirty="0">
                <a:solidFill>
                  <a:srgbClr val="FFFFFF"/>
                </a:solidFill>
                <a:latin typeface="Arial" pitchFamily="34" charset="0"/>
                <a:ea typeface="Arial" pitchFamily="34" charset="-122"/>
                <a:cs typeface="Arial" pitchFamily="34" charset="-120"/>
              </a:rPr>
              <a:t>?</a:t>
            </a:r>
            <a:endParaRPr lang="en-US" sz="1900" dirty="0"/>
          </a:p>
        </p:txBody>
      </p:sp>
      <p:sp>
        <p:nvSpPr>
          <p:cNvPr id="17" name="Text 15"/>
          <p:cNvSpPr/>
          <p:nvPr/>
        </p:nvSpPr>
        <p:spPr>
          <a:xfrm>
            <a:off x="1353312" y="4256024"/>
            <a:ext cx="9978847" cy="274320"/>
          </a:xfrm>
          <a:prstGeom prst="rect">
            <a:avLst/>
          </a:prstGeom>
          <a:noFill/>
          <a:ln/>
        </p:spPr>
        <p:txBody>
          <a:bodyPr wrap="square" lIns="0" tIns="0" rIns="0" bIns="0" rtlCol="0" anchor="ctr"/>
          <a:lstStyle/>
          <a:p>
            <a:pPr indent="0" marL="0">
              <a:buNone/>
            </a:pPr>
            <a:r>
              <a:rPr lang="en-US" sz="1200" b="1" spc="150" kern="0" dirty="0">
                <a:solidFill>
                  <a:srgbClr val="F75A3C"/>
                </a:solidFill>
                <a:latin typeface="Arial" pitchFamily="34" charset="0"/>
                <a:ea typeface="Arial" pitchFamily="34" charset="-122"/>
                <a:cs typeface="Arial" pitchFamily="34" charset="-120"/>
              </a:rPr>
              <a:t>DISCUSSION</a:t>
            </a:r>
            <a:endParaRPr lang="en-US" sz="1200" dirty="0"/>
          </a:p>
        </p:txBody>
      </p:sp>
      <p:sp>
        <p:nvSpPr>
          <p:cNvPr id="18" name="Text 16"/>
          <p:cNvSpPr/>
          <p:nvPr/>
        </p:nvSpPr>
        <p:spPr>
          <a:xfrm>
            <a:off x="1353312" y="4585208"/>
            <a:ext cx="9978847" cy="896874"/>
          </a:xfrm>
          <a:prstGeom prst="rect">
            <a:avLst/>
          </a:prstGeom>
          <a:noFill/>
          <a:ln/>
        </p:spPr>
        <p:txBody>
          <a:bodyPr wrap="square" lIns="0" tIns="0" rIns="0" bIns="0" rtlCol="0" anchor="t"/>
          <a:lstStyle/>
          <a:p>
            <a:pPr marL="177800" indent="-177800">
              <a:lnSpc>
                <a:spcPct val="114000"/>
              </a:lnSpc>
              <a:spcAft>
                <a:spcPts val="500"/>
              </a:spcAft>
              <a:buSzPct val="100000"/>
              <a:buChar char="•"/>
            </a:pPr>
            <a:r>
              <a:rPr lang="en-US" sz="1300" dirty="0">
                <a:solidFill>
                  <a:srgbClr val="2A2434"/>
                </a:solidFill>
                <a:latin typeface="Arial" pitchFamily="34" charset="0"/>
                <a:ea typeface="Arial" pitchFamily="34" charset="-122"/>
                <a:cs typeface="Arial" pitchFamily="34" charset="-120"/>
              </a:rPr>
              <a:t>If an authority requested evidence of your NIS2 measures next week, which rung would you comfortably clear, and where would you stall?</a:t>
            </a:r>
            <a:endParaRPr lang="en-US" sz="1300" dirty="0"/>
          </a:p>
          <a:p>
            <a:pPr marL="177800" indent="-177800">
              <a:lnSpc>
                <a:spcPct val="114000"/>
              </a:lnSpc>
              <a:spcAft>
                <a:spcPts val="500"/>
              </a:spcAft>
              <a:buSzPct val="100000"/>
              <a:buChar char="•"/>
            </a:pPr>
            <a:r>
              <a:rPr lang="en-US" sz="1300" dirty="0">
                <a:solidFill>
                  <a:srgbClr val="2A2434"/>
                </a:solidFill>
                <a:latin typeface="Arial" pitchFamily="34" charset="0"/>
                <a:ea typeface="Arial" pitchFamily="34" charset="-122"/>
                <a:cs typeface="Arial" pitchFamily="34" charset="-120"/>
              </a:rPr>
              <a:t>What is the single document whose absence would embarrass you most? Start there.</a:t>
            </a:r>
            <a:endParaRPr lang="en-US" sz="1300" dirty="0"/>
          </a:p>
        </p:txBody>
      </p:sp>
      <p:pic>
        <p:nvPicPr>
          <p:cNvPr id="20"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21" name="Text 17"/>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59</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WHERE WE ARE, 2026</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This is no longer a directive on paper</a:t>
            </a:r>
            <a:endParaRPr lang="en-US" sz="3000" dirty="0"/>
          </a:p>
        </p:txBody>
      </p:sp>
      <p:sp>
        <p:nvSpPr>
          <p:cNvPr id="4" name="Text 2"/>
          <p:cNvSpPr/>
          <p:nvPr/>
        </p:nvSpPr>
        <p:spPr>
          <a:xfrm>
            <a:off x="566928" y="1335024"/>
            <a:ext cx="11057839" cy="27432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The window in which non-compliance was invisible has closed.</a:t>
            </a:r>
            <a:endParaRPr lang="en-US" sz="1450" dirty="0"/>
          </a:p>
        </p:txBody>
      </p:sp>
      <p:sp>
        <p:nvSpPr>
          <p:cNvPr id="5" name="Shape 3"/>
          <p:cNvSpPr/>
          <p:nvPr/>
        </p:nvSpPr>
        <p:spPr>
          <a:xfrm>
            <a:off x="566928" y="1801368"/>
            <a:ext cx="2572436" cy="2694432"/>
          </a:xfrm>
          <a:prstGeom prst="roundRect">
            <a:avLst>
              <a:gd name="adj" fmla="val 2488"/>
            </a:avLst>
          </a:prstGeom>
          <a:solidFill>
            <a:srgbClr val="F5F2F7"/>
          </a:solidFill>
          <a:ln w="9525">
            <a:solidFill>
              <a:srgbClr val="E4DEEC"/>
            </a:solidFill>
            <a:prstDash val="solid"/>
          </a:ln>
        </p:spPr>
      </p:sp>
      <p:sp>
        <p:nvSpPr>
          <p:cNvPr id="6" name="Text 4"/>
          <p:cNvSpPr/>
          <p:nvPr/>
        </p:nvSpPr>
        <p:spPr>
          <a:xfrm>
            <a:off x="804672" y="2020824"/>
            <a:ext cx="2096948" cy="402336"/>
          </a:xfrm>
          <a:prstGeom prst="rect">
            <a:avLst/>
          </a:prstGeom>
          <a:noFill/>
          <a:ln/>
        </p:spPr>
        <p:txBody>
          <a:bodyPr wrap="square" lIns="0" tIns="0" rIns="0" bIns="0" rtlCol="0" anchor="ctr"/>
          <a:lstStyle/>
          <a:p>
            <a:pPr algn="l" indent="0" marL="0">
              <a:buNone/>
            </a:pPr>
            <a:r>
              <a:rPr lang="en-US" sz="2600" b="1" dirty="0">
                <a:solidFill>
                  <a:srgbClr val="F75A3C"/>
                </a:solidFill>
                <a:latin typeface="Arial" pitchFamily="34" charset="0"/>
                <a:ea typeface="Arial" pitchFamily="34" charset="-122"/>
                <a:cs typeface="Arial" pitchFamily="34" charset="-120"/>
              </a:rPr>
              <a:t>1</a:t>
            </a:r>
            <a:endParaRPr lang="en-US" sz="2600" dirty="0"/>
          </a:p>
        </p:txBody>
      </p:sp>
      <p:sp>
        <p:nvSpPr>
          <p:cNvPr id="7" name="Text 5"/>
          <p:cNvSpPr/>
          <p:nvPr/>
        </p:nvSpPr>
        <p:spPr>
          <a:xfrm>
            <a:off x="804672" y="2496312"/>
            <a:ext cx="2096948"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Transposed</a:t>
            </a:r>
            <a:endParaRPr lang="en-US" sz="1500" dirty="0"/>
          </a:p>
        </p:txBody>
      </p:sp>
      <p:sp>
        <p:nvSpPr>
          <p:cNvPr id="8" name="Text 6"/>
          <p:cNvSpPr/>
          <p:nvPr/>
        </p:nvSpPr>
        <p:spPr>
          <a:xfrm>
            <a:off x="804672" y="2801112"/>
            <a:ext cx="2096948" cy="1365504"/>
          </a:xfrm>
          <a:prstGeom prst="rect">
            <a:avLst/>
          </a:prstGeom>
          <a:noFill/>
          <a:ln/>
        </p:spPr>
        <p:txBody>
          <a:bodyPr wrap="square" lIns="0" tIns="0" rIns="0" bIns="0" rtlCol="0" anchor="t"/>
          <a:lstStyle/>
          <a:p>
            <a:pPr algn="l" indent="0" marL="0">
              <a:lnSpc>
                <a:spcPct val="112000"/>
              </a:lnSpc>
              <a:buNone/>
            </a:pPr>
            <a:r>
              <a:rPr lang="en-US" sz="1200" dirty="0">
                <a:solidFill>
                  <a:srgbClr val="6B6478"/>
                </a:solidFill>
                <a:latin typeface="Arial" pitchFamily="34" charset="0"/>
                <a:ea typeface="Arial" pitchFamily="34" charset="-122"/>
                <a:cs typeface="Arial" pitchFamily="34" charset="-120"/>
              </a:rPr>
              <a:t>The great majority of the 27 Member States now have national NIS2 law in force. The Directive binds you through that national law, not through Brussels.</a:t>
            </a:r>
            <a:endParaRPr lang="en-US" sz="1200" dirty="0"/>
          </a:p>
        </p:txBody>
      </p:sp>
      <p:sp>
        <p:nvSpPr>
          <p:cNvPr id="9" name="Shape 7"/>
          <p:cNvSpPr/>
          <p:nvPr/>
        </p:nvSpPr>
        <p:spPr>
          <a:xfrm>
            <a:off x="3395396" y="1801368"/>
            <a:ext cx="2572436" cy="2694432"/>
          </a:xfrm>
          <a:prstGeom prst="roundRect">
            <a:avLst>
              <a:gd name="adj" fmla="val 2488"/>
            </a:avLst>
          </a:prstGeom>
          <a:solidFill>
            <a:srgbClr val="F5F2F7"/>
          </a:solidFill>
          <a:ln w="9525">
            <a:solidFill>
              <a:srgbClr val="E4DEEC"/>
            </a:solidFill>
            <a:prstDash val="solid"/>
          </a:ln>
        </p:spPr>
      </p:sp>
      <p:sp>
        <p:nvSpPr>
          <p:cNvPr id="10" name="Text 8"/>
          <p:cNvSpPr/>
          <p:nvPr/>
        </p:nvSpPr>
        <p:spPr>
          <a:xfrm>
            <a:off x="3633140" y="2020824"/>
            <a:ext cx="2096948" cy="402336"/>
          </a:xfrm>
          <a:prstGeom prst="rect">
            <a:avLst/>
          </a:prstGeom>
          <a:noFill/>
          <a:ln/>
        </p:spPr>
        <p:txBody>
          <a:bodyPr wrap="square" lIns="0" tIns="0" rIns="0" bIns="0" rtlCol="0" anchor="ctr"/>
          <a:lstStyle/>
          <a:p>
            <a:pPr algn="l" indent="0" marL="0">
              <a:buNone/>
            </a:pPr>
            <a:r>
              <a:rPr lang="en-US" sz="2600" b="1" dirty="0">
                <a:solidFill>
                  <a:srgbClr val="F75A3C"/>
                </a:solidFill>
                <a:latin typeface="Arial" pitchFamily="34" charset="0"/>
                <a:ea typeface="Arial" pitchFamily="34" charset="-122"/>
                <a:cs typeface="Arial" pitchFamily="34" charset="-120"/>
              </a:rPr>
              <a:t>2</a:t>
            </a:r>
            <a:endParaRPr lang="en-US" sz="2600" dirty="0"/>
          </a:p>
        </p:txBody>
      </p:sp>
      <p:sp>
        <p:nvSpPr>
          <p:cNvPr id="11" name="Text 9"/>
          <p:cNvSpPr/>
          <p:nvPr/>
        </p:nvSpPr>
        <p:spPr>
          <a:xfrm>
            <a:off x="3633140" y="2496312"/>
            <a:ext cx="2096948"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Enforced</a:t>
            </a:r>
            <a:endParaRPr lang="en-US" sz="1500" dirty="0"/>
          </a:p>
        </p:txBody>
      </p:sp>
      <p:sp>
        <p:nvSpPr>
          <p:cNvPr id="12" name="Text 10"/>
          <p:cNvSpPr/>
          <p:nvPr/>
        </p:nvSpPr>
        <p:spPr>
          <a:xfrm>
            <a:off x="3633140" y="2801112"/>
            <a:ext cx="2096948" cy="1170432"/>
          </a:xfrm>
          <a:prstGeom prst="rect">
            <a:avLst/>
          </a:prstGeom>
          <a:noFill/>
          <a:ln/>
        </p:spPr>
        <p:txBody>
          <a:bodyPr wrap="square" lIns="0" tIns="0" rIns="0" bIns="0" rtlCol="0" anchor="t"/>
          <a:lstStyle/>
          <a:p>
            <a:pPr algn="l" indent="0" marL="0">
              <a:lnSpc>
                <a:spcPct val="112000"/>
              </a:lnSpc>
              <a:buNone/>
            </a:pPr>
            <a:r>
              <a:rPr lang="en-US" sz="1200" dirty="0">
                <a:solidFill>
                  <a:srgbClr val="6B6478"/>
                </a:solidFill>
                <a:latin typeface="Arial" pitchFamily="34" charset="0"/>
                <a:ea typeface="Arial" pitchFamily="34" charset="-122"/>
                <a:cs typeface="Arial" pitchFamily="34" charset="-120"/>
              </a:rPr>
              <a:t>The Commission has referred remaining laggards to the Court of Justice with a request for sanctions. Pressure is flowing down to national regulators.</a:t>
            </a:r>
            <a:endParaRPr lang="en-US" sz="1200" dirty="0"/>
          </a:p>
        </p:txBody>
      </p:sp>
      <p:sp>
        <p:nvSpPr>
          <p:cNvPr id="13" name="Shape 11"/>
          <p:cNvSpPr/>
          <p:nvPr/>
        </p:nvSpPr>
        <p:spPr>
          <a:xfrm>
            <a:off x="6223864" y="1801368"/>
            <a:ext cx="2572436" cy="2694432"/>
          </a:xfrm>
          <a:prstGeom prst="roundRect">
            <a:avLst>
              <a:gd name="adj" fmla="val 2488"/>
            </a:avLst>
          </a:prstGeom>
          <a:solidFill>
            <a:srgbClr val="F5F2F7"/>
          </a:solidFill>
          <a:ln w="9525">
            <a:solidFill>
              <a:srgbClr val="E4DEEC"/>
            </a:solidFill>
            <a:prstDash val="solid"/>
          </a:ln>
        </p:spPr>
      </p:sp>
      <p:sp>
        <p:nvSpPr>
          <p:cNvPr id="14" name="Text 12"/>
          <p:cNvSpPr/>
          <p:nvPr/>
        </p:nvSpPr>
        <p:spPr>
          <a:xfrm>
            <a:off x="6461608" y="2020824"/>
            <a:ext cx="2096948" cy="402336"/>
          </a:xfrm>
          <a:prstGeom prst="rect">
            <a:avLst/>
          </a:prstGeom>
          <a:noFill/>
          <a:ln/>
        </p:spPr>
        <p:txBody>
          <a:bodyPr wrap="square" lIns="0" tIns="0" rIns="0" bIns="0" rtlCol="0" anchor="ctr"/>
          <a:lstStyle/>
          <a:p>
            <a:pPr algn="l" indent="0" marL="0">
              <a:buNone/>
            </a:pPr>
            <a:r>
              <a:rPr lang="en-US" sz="2600" b="1" dirty="0">
                <a:solidFill>
                  <a:srgbClr val="F75A3C"/>
                </a:solidFill>
                <a:latin typeface="Arial" pitchFamily="34" charset="0"/>
                <a:ea typeface="Arial" pitchFamily="34" charset="-122"/>
                <a:cs typeface="Arial" pitchFamily="34" charset="-120"/>
              </a:rPr>
              <a:t>3</a:t>
            </a:r>
            <a:endParaRPr lang="en-US" sz="2600" dirty="0"/>
          </a:p>
        </p:txBody>
      </p:sp>
      <p:sp>
        <p:nvSpPr>
          <p:cNvPr id="15" name="Text 13"/>
          <p:cNvSpPr/>
          <p:nvPr/>
        </p:nvSpPr>
        <p:spPr>
          <a:xfrm>
            <a:off x="6461608" y="2496312"/>
            <a:ext cx="2096948"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Audited</a:t>
            </a:r>
            <a:endParaRPr lang="en-US" sz="1500" dirty="0"/>
          </a:p>
        </p:txBody>
      </p:sp>
      <p:sp>
        <p:nvSpPr>
          <p:cNvPr id="16" name="Text 14"/>
          <p:cNvSpPr/>
          <p:nvPr/>
        </p:nvSpPr>
        <p:spPr>
          <a:xfrm>
            <a:off x="6461608" y="2801112"/>
            <a:ext cx="2096948" cy="1170432"/>
          </a:xfrm>
          <a:prstGeom prst="rect">
            <a:avLst/>
          </a:prstGeom>
          <a:noFill/>
          <a:ln/>
        </p:spPr>
        <p:txBody>
          <a:bodyPr wrap="square" lIns="0" tIns="0" rIns="0" bIns="0" rtlCol="0" anchor="t"/>
          <a:lstStyle/>
          <a:p>
            <a:pPr algn="l" indent="0" marL="0">
              <a:lnSpc>
                <a:spcPct val="112000"/>
              </a:lnSpc>
              <a:buNone/>
            </a:pPr>
            <a:r>
              <a:rPr lang="en-US" sz="1200" dirty="0">
                <a:solidFill>
                  <a:srgbClr val="6B6478"/>
                </a:solidFill>
                <a:latin typeface="Arial" pitchFamily="34" charset="0"/>
                <a:ea typeface="Arial" pitchFamily="34" charset="-122"/>
                <a:cs typeface="Arial" pitchFamily="34" charset="-120"/>
              </a:rPr>
              <a:t>National authorities have moved from drafting to systematic audit programmes, targeting essential entities in critical sectors first.</a:t>
            </a:r>
            <a:endParaRPr lang="en-US" sz="1200" dirty="0"/>
          </a:p>
        </p:txBody>
      </p:sp>
      <p:sp>
        <p:nvSpPr>
          <p:cNvPr id="17" name="Shape 15"/>
          <p:cNvSpPr/>
          <p:nvPr/>
        </p:nvSpPr>
        <p:spPr>
          <a:xfrm>
            <a:off x="9052331" y="1801368"/>
            <a:ext cx="2572436" cy="2694432"/>
          </a:xfrm>
          <a:prstGeom prst="roundRect">
            <a:avLst>
              <a:gd name="adj" fmla="val 2488"/>
            </a:avLst>
          </a:prstGeom>
          <a:solidFill>
            <a:srgbClr val="F5F2F7"/>
          </a:solidFill>
          <a:ln w="9525">
            <a:solidFill>
              <a:srgbClr val="E4DEEC"/>
            </a:solidFill>
            <a:prstDash val="solid"/>
          </a:ln>
        </p:spPr>
      </p:sp>
      <p:sp>
        <p:nvSpPr>
          <p:cNvPr id="18" name="Text 16"/>
          <p:cNvSpPr/>
          <p:nvPr/>
        </p:nvSpPr>
        <p:spPr>
          <a:xfrm>
            <a:off x="9290075" y="2020824"/>
            <a:ext cx="2096948" cy="402336"/>
          </a:xfrm>
          <a:prstGeom prst="rect">
            <a:avLst/>
          </a:prstGeom>
          <a:noFill/>
          <a:ln/>
        </p:spPr>
        <p:txBody>
          <a:bodyPr wrap="square" lIns="0" tIns="0" rIns="0" bIns="0" rtlCol="0" anchor="ctr"/>
          <a:lstStyle/>
          <a:p>
            <a:pPr algn="l" indent="0" marL="0">
              <a:buNone/>
            </a:pPr>
            <a:r>
              <a:rPr lang="en-US" sz="2600" b="1" dirty="0">
                <a:solidFill>
                  <a:srgbClr val="F75A3C"/>
                </a:solidFill>
                <a:latin typeface="Arial" pitchFamily="34" charset="0"/>
                <a:ea typeface="Arial" pitchFamily="34" charset="-122"/>
                <a:cs typeface="Arial" pitchFamily="34" charset="-120"/>
              </a:rPr>
              <a:t>4</a:t>
            </a:r>
            <a:endParaRPr lang="en-US" sz="2600" dirty="0"/>
          </a:p>
        </p:txBody>
      </p:sp>
      <p:sp>
        <p:nvSpPr>
          <p:cNvPr id="19" name="Text 17"/>
          <p:cNvSpPr/>
          <p:nvPr/>
        </p:nvSpPr>
        <p:spPr>
          <a:xfrm>
            <a:off x="9290075" y="2496312"/>
            <a:ext cx="2096948"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Fined</a:t>
            </a:r>
            <a:endParaRPr lang="en-US" sz="1500" dirty="0"/>
          </a:p>
        </p:txBody>
      </p:sp>
      <p:sp>
        <p:nvSpPr>
          <p:cNvPr id="20" name="Text 18"/>
          <p:cNvSpPr/>
          <p:nvPr/>
        </p:nvSpPr>
        <p:spPr>
          <a:xfrm>
            <a:off x="9290075" y="2801112"/>
            <a:ext cx="2096948" cy="1170432"/>
          </a:xfrm>
          <a:prstGeom prst="rect">
            <a:avLst/>
          </a:prstGeom>
          <a:noFill/>
          <a:ln/>
        </p:spPr>
        <p:txBody>
          <a:bodyPr wrap="square" lIns="0" tIns="0" rIns="0" bIns="0" rtlCol="0" anchor="t"/>
          <a:lstStyle/>
          <a:p>
            <a:pPr algn="l" indent="0" marL="0">
              <a:lnSpc>
                <a:spcPct val="112000"/>
              </a:lnSpc>
              <a:buNone/>
            </a:pPr>
            <a:r>
              <a:rPr lang="en-US" sz="1200" dirty="0">
                <a:solidFill>
                  <a:srgbClr val="6B6478"/>
                </a:solidFill>
                <a:latin typeface="Arial" pitchFamily="34" charset="0"/>
                <a:ea typeface="Arial" pitchFamily="34" charset="-122"/>
                <a:cs typeface="Arial" pitchFamily="34" charset="-120"/>
              </a:rPr>
              <a:t>First administrative fines have been reported in several Member States. “We are still implementing” no longer reads as a defence.</a:t>
            </a:r>
            <a:endParaRPr lang="en-US" sz="1200" dirty="0"/>
          </a:p>
        </p:txBody>
      </p:sp>
      <p:sp>
        <p:nvSpPr>
          <p:cNvPr id="21" name="Text 19"/>
          <p:cNvSpPr/>
          <p:nvPr/>
        </p:nvSpPr>
        <p:spPr>
          <a:xfrm>
            <a:off x="566928" y="4788408"/>
            <a:ext cx="11057839" cy="548640"/>
          </a:xfrm>
          <a:prstGeom prst="rect">
            <a:avLst/>
          </a:prstGeom>
          <a:noFill/>
          <a:ln/>
        </p:spPr>
        <p:txBody>
          <a:bodyPr wrap="square" lIns="0" tIns="0" rIns="0" bIns="0" rtlCol="0" anchor="t"/>
          <a:lstStyle/>
          <a:p>
            <a:pPr indent="0" marL="0">
              <a:lnSpc>
                <a:spcPct val="115000"/>
              </a:lnSpc>
              <a:buNone/>
            </a:pPr>
            <a:r>
              <a:rPr lang="en-US" sz="1350" i="1" dirty="0">
                <a:solidFill>
                  <a:srgbClr val="2A2434"/>
                </a:solidFill>
                <a:latin typeface="Arial" pitchFamily="34" charset="0"/>
                <a:ea typeface="Arial" pitchFamily="34" charset="-122"/>
                <a:cs typeface="Arial" pitchFamily="34" charset="-120"/>
              </a:rPr>
              <a:t>The practical question is no longer whether NIS2 applies, but whether the organisation could evidence compliance if asked, and whether the management body could evidence its own.</a:t>
            </a:r>
            <a:endParaRPr lang="en-US" sz="1350" dirty="0"/>
          </a:p>
        </p:txBody>
      </p:sp>
      <p:sp>
        <p:nvSpPr>
          <p:cNvPr id="22" name="Text 20"/>
          <p:cNvSpPr/>
          <p:nvPr/>
        </p:nvSpPr>
        <p:spPr>
          <a:xfrm>
            <a:off x="566928" y="6035040"/>
            <a:ext cx="11057839" cy="320040"/>
          </a:xfrm>
          <a:prstGeom prst="rect">
            <a:avLst/>
          </a:prstGeom>
          <a:noFill/>
          <a:ln/>
        </p:spPr>
        <p:txBody>
          <a:bodyPr wrap="square" lIns="0" tIns="0" rIns="0" bIns="0" rtlCol="0" anchor="t"/>
          <a:lstStyle/>
          <a:p>
            <a:pPr indent="0" marL="0">
              <a:buNone/>
            </a:pPr>
            <a:r>
              <a:rPr lang="en-US" sz="900" i="1" dirty="0">
                <a:solidFill>
                  <a:srgbClr val="6B6478"/>
                </a:solidFill>
                <a:latin typeface="Arial" pitchFamily="34" charset="0"/>
                <a:ea typeface="Arial" pitchFamily="34" charset="-122"/>
                <a:cs typeface="Arial" pitchFamily="34" charset="-120"/>
              </a:rPr>
              <a:t>Transposition and enforcement status per European Commission infringement proceedings and national competent-authority publications, 2026. Verify the current national position before relying on any figure.</a:t>
            </a:r>
            <a:endParaRPr lang="en-US" sz="900" dirty="0"/>
          </a:p>
        </p:txBody>
      </p:sp>
      <p:pic>
        <p:nvPicPr>
          <p:cNvPr id="24"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25" name="Text 21"/>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6</a:t>
            </a:r>
            <a:endParaRPr lang="en-US" sz="10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270949"/>
        </a:solidFill>
      </p:bgPr>
    </p:bg>
    <p:spTree>
      <p:nvGrpSpPr>
        <p:cNvPr id="1" name=""/>
        <p:cNvGrpSpPr/>
        <p:nvPr/>
      </p:nvGrpSpPr>
      <p:grpSpPr>
        <a:xfrm>
          <a:off x="0" y="0"/>
          <a:ext cx="0" cy="0"/>
          <a:chOff x="0" y="0"/>
          <a:chExt cx="0" cy="0"/>
        </a:xfrm>
      </p:grpSpPr>
      <p:sp>
        <p:nvSpPr>
          <p:cNvPr id="2" name="Shape 0"/>
          <p:cNvSpPr/>
          <p:nvPr/>
        </p:nvSpPr>
        <p:spPr>
          <a:xfrm>
            <a:off x="566928" y="2212848"/>
            <a:ext cx="502920" cy="50292"/>
          </a:xfrm>
          <a:prstGeom prst="rect">
            <a:avLst/>
          </a:prstGeom>
          <a:solidFill>
            <a:srgbClr val="F75A3C"/>
          </a:solidFill>
          <a:ln/>
        </p:spPr>
      </p:sp>
      <p:sp>
        <p:nvSpPr>
          <p:cNvPr id="3" name="Text 1"/>
          <p:cNvSpPr/>
          <p:nvPr/>
        </p:nvSpPr>
        <p:spPr>
          <a:xfrm>
            <a:off x="566928" y="2487168"/>
            <a:ext cx="8229600" cy="292608"/>
          </a:xfrm>
          <a:prstGeom prst="rect">
            <a:avLst/>
          </a:prstGeom>
          <a:noFill/>
          <a:ln/>
        </p:spPr>
        <p:txBody>
          <a:bodyPr wrap="square" lIns="0" tIns="0" rIns="0" bIns="0" rtlCol="0" anchor="ctr"/>
          <a:lstStyle/>
          <a:p>
            <a:pPr indent="0" marL="0">
              <a:buNone/>
            </a:pPr>
            <a:r>
              <a:rPr lang="en-US" sz="1300" b="1" spc="300" kern="0" dirty="0">
                <a:solidFill>
                  <a:srgbClr val="F75A3C"/>
                </a:solidFill>
                <a:latin typeface="Arial" pitchFamily="34" charset="0"/>
                <a:ea typeface="Arial" pitchFamily="34" charset="-122"/>
                <a:cs typeface="Arial" pitchFamily="34" charset="-120"/>
              </a:rPr>
              <a:t>PART SEVEN</a:t>
            </a:r>
            <a:endParaRPr lang="en-US" sz="1300" dirty="0"/>
          </a:p>
        </p:txBody>
      </p:sp>
      <p:sp>
        <p:nvSpPr>
          <p:cNvPr id="4" name="Text 2"/>
          <p:cNvSpPr/>
          <p:nvPr/>
        </p:nvSpPr>
        <p:spPr>
          <a:xfrm>
            <a:off x="566928" y="2962656"/>
            <a:ext cx="8869680" cy="640080"/>
          </a:xfrm>
          <a:prstGeom prst="rect">
            <a:avLst/>
          </a:prstGeom>
          <a:noFill/>
          <a:ln/>
        </p:spPr>
        <p:txBody>
          <a:bodyPr wrap="square" lIns="0" tIns="0" rIns="0" bIns="0" rtlCol="0" anchor="t"/>
          <a:lstStyle/>
          <a:p>
            <a:pPr indent="0" marL="0">
              <a:buNone/>
            </a:pPr>
            <a:r>
              <a:rPr lang="en-US" sz="4000" b="1" dirty="0">
                <a:solidFill>
                  <a:srgbClr val="FFFFFF"/>
                </a:solidFill>
                <a:latin typeface="Arial" pitchFamily="34" charset="0"/>
                <a:ea typeface="Arial" pitchFamily="34" charset="-122"/>
                <a:cs typeface="Arial" pitchFamily="34" charset="-120"/>
              </a:rPr>
              <a:t>What you do now</a:t>
            </a:r>
            <a:endParaRPr lang="en-US" sz="4000" dirty="0"/>
          </a:p>
        </p:txBody>
      </p:sp>
      <p:sp>
        <p:nvSpPr>
          <p:cNvPr id="5" name="Text 3"/>
          <p:cNvSpPr/>
          <p:nvPr/>
        </p:nvSpPr>
        <p:spPr>
          <a:xfrm>
            <a:off x="566928" y="3767328"/>
            <a:ext cx="8503920" cy="822960"/>
          </a:xfrm>
          <a:prstGeom prst="rect">
            <a:avLst/>
          </a:prstGeom>
          <a:noFill/>
          <a:ln/>
        </p:spPr>
        <p:txBody>
          <a:bodyPr wrap="square" lIns="0" tIns="0" rIns="0" bIns="0" rtlCol="0" anchor="t"/>
          <a:lstStyle/>
          <a:p>
            <a:pPr indent="0" marL="0">
              <a:lnSpc>
                <a:spcPct val="120000"/>
              </a:lnSpc>
              <a:buNone/>
            </a:pPr>
            <a:r>
              <a:rPr lang="en-US" sz="1500" dirty="0">
                <a:solidFill>
                  <a:srgbClr val="CFC6DC"/>
                </a:solidFill>
                <a:latin typeface="Arial" pitchFamily="34" charset="0"/>
                <a:ea typeface="Arial" pitchFamily="34" charset="-122"/>
                <a:cs typeface="Arial" pitchFamily="34" charset="-120"/>
              </a:rPr>
              <a:t>Turning today into decisions, a plan, clear ownership, and evidence you could show a regulator.</a:t>
            </a:r>
            <a:endParaRPr lang="en-US" sz="1500" dirty="0"/>
          </a:p>
        </p:txBody>
      </p:sp>
      <p:pic>
        <p:nvPicPr>
          <p:cNvPr id="6" name="Image 0" descr="/home/claude/logo1.png">    </p:cNvPr>
          <p:cNvPicPr>
            <a:picLocks noChangeAspect="1"/>
          </p:cNvPicPr>
          <p:nvPr/>
        </p:nvPicPr>
        <p:blipFill>
          <a:blip r:embed="rId1"/>
          <a:stretch>
            <a:fillRect/>
          </a:stretch>
        </p:blipFill>
        <p:spPr>
          <a:xfrm>
            <a:off x="10545775" y="6382512"/>
            <a:ext cx="1078992" cy="258350"/>
          </a:xfrm>
          <a:prstGeom prst="rect">
            <a:avLst/>
          </a:prstGeom>
        </p:spPr>
      </p:pic>
      <p:sp>
        <p:nvSpPr>
          <p:cNvPr id="7" name="Text 4"/>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9A8FB0"/>
                </a:solidFill>
                <a:latin typeface="Arial" pitchFamily="34" charset="0"/>
                <a:ea typeface="Arial" pitchFamily="34" charset="-122"/>
                <a:cs typeface="Arial" pitchFamily="34" charset="-120"/>
              </a:rPr>
              <a:t>60</a:t>
            </a:r>
            <a:endParaRPr lang="en-US" sz="10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THE EXECUTIVE DECISIONS</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Six decisions to take back upstairs</a:t>
            </a:r>
            <a:endParaRPr lang="en-US" sz="3000" dirty="0"/>
          </a:p>
        </p:txBody>
      </p:sp>
      <p:sp>
        <p:nvSpPr>
          <p:cNvPr id="4" name="Text 2"/>
          <p:cNvSpPr/>
          <p:nvPr/>
        </p:nvSpPr>
        <p:spPr>
          <a:xfrm>
            <a:off x="566928" y="1335024"/>
            <a:ext cx="11057839" cy="47879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These are not implementation tasks for this room. They are decisions only the management body can make; your job is to put them in front of it.</a:t>
            </a:r>
            <a:endParaRPr lang="en-US" sz="1450" dirty="0"/>
          </a:p>
        </p:txBody>
      </p:sp>
      <p:sp>
        <p:nvSpPr>
          <p:cNvPr id="5" name="Shape 3"/>
          <p:cNvSpPr/>
          <p:nvPr/>
        </p:nvSpPr>
        <p:spPr>
          <a:xfrm>
            <a:off x="566928" y="2005838"/>
            <a:ext cx="5373472" cy="1303274"/>
          </a:xfrm>
          <a:prstGeom prst="roundRect">
            <a:avLst>
              <a:gd name="adj" fmla="val 4210"/>
            </a:avLst>
          </a:prstGeom>
          <a:solidFill>
            <a:srgbClr val="F5F2F7"/>
          </a:solidFill>
          <a:ln w="7620">
            <a:solidFill>
              <a:srgbClr val="E4DEEC"/>
            </a:solidFill>
            <a:prstDash val="solid"/>
          </a:ln>
        </p:spPr>
      </p:sp>
      <p:sp>
        <p:nvSpPr>
          <p:cNvPr id="6" name="Shape 4"/>
          <p:cNvSpPr/>
          <p:nvPr/>
        </p:nvSpPr>
        <p:spPr>
          <a:xfrm>
            <a:off x="768096" y="2225294"/>
            <a:ext cx="384048" cy="384048"/>
          </a:xfrm>
          <a:prstGeom prst="ellipse">
            <a:avLst/>
          </a:prstGeom>
          <a:solidFill>
            <a:srgbClr val="F75A3C"/>
          </a:solidFill>
          <a:ln/>
        </p:spPr>
      </p:sp>
      <p:sp>
        <p:nvSpPr>
          <p:cNvPr id="7" name="Text 5"/>
          <p:cNvSpPr/>
          <p:nvPr/>
        </p:nvSpPr>
        <p:spPr>
          <a:xfrm>
            <a:off x="768096" y="2216150"/>
            <a:ext cx="384048" cy="384048"/>
          </a:xfrm>
          <a:prstGeom prst="rect">
            <a:avLst/>
          </a:prstGeom>
          <a:noFill/>
          <a:ln/>
        </p:spPr>
        <p:txBody>
          <a:bodyPr wrap="square" lIns="0" tIns="0" rIns="0" bIns="0" rtlCol="0" anchor="ctr"/>
          <a:lstStyle/>
          <a:p>
            <a:pPr algn="ctr" indent="0" marL="0">
              <a:buNone/>
            </a:pPr>
            <a:r>
              <a:rPr lang="en-US" sz="1700" b="1" dirty="0">
                <a:solidFill>
                  <a:srgbClr val="FFFFFF"/>
                </a:solidFill>
                <a:latin typeface="Arial" pitchFamily="34" charset="0"/>
                <a:ea typeface="Arial" pitchFamily="34" charset="-122"/>
                <a:cs typeface="Arial" pitchFamily="34" charset="-120"/>
              </a:rPr>
              <a:t>1</a:t>
            </a:r>
            <a:endParaRPr lang="en-US" sz="1700" dirty="0"/>
          </a:p>
        </p:txBody>
      </p:sp>
      <p:sp>
        <p:nvSpPr>
          <p:cNvPr id="8" name="Text 6"/>
          <p:cNvSpPr/>
          <p:nvPr/>
        </p:nvSpPr>
        <p:spPr>
          <a:xfrm>
            <a:off x="1298448" y="2207006"/>
            <a:ext cx="4440784" cy="398272"/>
          </a:xfrm>
          <a:prstGeom prst="rect">
            <a:avLst/>
          </a:prstGeom>
          <a:noFill/>
          <a:ln/>
        </p:spPr>
        <p:txBody>
          <a:bodyPr wrap="square" lIns="0" tIns="0" rIns="0" bIns="0" rtlCol="0" anchor="t"/>
          <a:lstStyle/>
          <a:p>
            <a:pPr algn="l" indent="0" marL="0">
              <a:lnSpc>
                <a:spcPct val="105000"/>
              </a:lnSpc>
              <a:buNone/>
            </a:pPr>
            <a:r>
              <a:rPr lang="en-US" sz="1400" b="1" dirty="0">
                <a:solidFill>
                  <a:srgbClr val="2A2434"/>
                </a:solidFill>
                <a:latin typeface="Arial" pitchFamily="34" charset="0"/>
                <a:ea typeface="Arial" pitchFamily="34" charset="-122"/>
                <a:cs typeface="Arial" pitchFamily="34" charset="-120"/>
              </a:rPr>
              <a:t>Who is our “management body” for NIS2, and does it accept the role?</a:t>
            </a:r>
            <a:endParaRPr lang="en-US" sz="1400" dirty="0"/>
          </a:p>
        </p:txBody>
      </p:sp>
      <p:sp>
        <p:nvSpPr>
          <p:cNvPr id="9" name="Text 7"/>
          <p:cNvSpPr/>
          <p:nvPr/>
        </p:nvSpPr>
        <p:spPr>
          <a:xfrm>
            <a:off x="1298448" y="2660142"/>
            <a:ext cx="4440784" cy="429514"/>
          </a:xfrm>
          <a:prstGeom prst="rect">
            <a:avLst/>
          </a:prstGeom>
          <a:noFill/>
          <a:ln/>
        </p:spPr>
        <p:txBody>
          <a:bodyPr wrap="square" lIns="0" tIns="0" rIns="0" bIns="0" rtlCol="0" anchor="t"/>
          <a:lstStyle/>
          <a:p>
            <a:pPr algn="l" indent="0" marL="0">
              <a:lnSpc>
                <a:spcPct val="116000"/>
              </a:lnSpc>
              <a:buNone/>
            </a:pPr>
            <a:r>
              <a:rPr lang="en-US" sz="1150" dirty="0">
                <a:solidFill>
                  <a:srgbClr val="6B6478"/>
                </a:solidFill>
                <a:latin typeface="Arial" pitchFamily="34" charset="0"/>
                <a:ea typeface="Arial" pitchFamily="34" charset="-122"/>
                <a:cs typeface="Arial" pitchFamily="34" charset="-120"/>
              </a:rPr>
              <a:t>Everything in Article 20 depends on this being named and minuted.</a:t>
            </a:r>
            <a:endParaRPr lang="en-US" sz="1150" dirty="0"/>
          </a:p>
        </p:txBody>
      </p:sp>
      <p:sp>
        <p:nvSpPr>
          <p:cNvPr id="10" name="Shape 8"/>
          <p:cNvSpPr/>
          <p:nvPr/>
        </p:nvSpPr>
        <p:spPr>
          <a:xfrm>
            <a:off x="6251296" y="2005838"/>
            <a:ext cx="5373472" cy="1303274"/>
          </a:xfrm>
          <a:prstGeom prst="roundRect">
            <a:avLst>
              <a:gd name="adj" fmla="val 4210"/>
            </a:avLst>
          </a:prstGeom>
          <a:solidFill>
            <a:srgbClr val="F5F2F7"/>
          </a:solidFill>
          <a:ln w="7620">
            <a:solidFill>
              <a:srgbClr val="E4DEEC"/>
            </a:solidFill>
            <a:prstDash val="solid"/>
          </a:ln>
        </p:spPr>
      </p:sp>
      <p:sp>
        <p:nvSpPr>
          <p:cNvPr id="11" name="Shape 9"/>
          <p:cNvSpPr/>
          <p:nvPr/>
        </p:nvSpPr>
        <p:spPr>
          <a:xfrm>
            <a:off x="6452464" y="2225294"/>
            <a:ext cx="384048" cy="384048"/>
          </a:xfrm>
          <a:prstGeom prst="ellipse">
            <a:avLst/>
          </a:prstGeom>
          <a:solidFill>
            <a:srgbClr val="F75A3C"/>
          </a:solidFill>
          <a:ln/>
        </p:spPr>
      </p:sp>
      <p:sp>
        <p:nvSpPr>
          <p:cNvPr id="12" name="Text 10"/>
          <p:cNvSpPr/>
          <p:nvPr/>
        </p:nvSpPr>
        <p:spPr>
          <a:xfrm>
            <a:off x="6452464" y="2216150"/>
            <a:ext cx="384048" cy="384048"/>
          </a:xfrm>
          <a:prstGeom prst="rect">
            <a:avLst/>
          </a:prstGeom>
          <a:noFill/>
          <a:ln/>
        </p:spPr>
        <p:txBody>
          <a:bodyPr wrap="square" lIns="0" tIns="0" rIns="0" bIns="0" rtlCol="0" anchor="ctr"/>
          <a:lstStyle/>
          <a:p>
            <a:pPr algn="ctr" indent="0" marL="0">
              <a:buNone/>
            </a:pPr>
            <a:r>
              <a:rPr lang="en-US" sz="1700" b="1" dirty="0">
                <a:solidFill>
                  <a:srgbClr val="FFFFFF"/>
                </a:solidFill>
                <a:latin typeface="Arial" pitchFamily="34" charset="0"/>
                <a:ea typeface="Arial" pitchFamily="34" charset="-122"/>
                <a:cs typeface="Arial" pitchFamily="34" charset="-120"/>
              </a:rPr>
              <a:t>2</a:t>
            </a:r>
            <a:endParaRPr lang="en-US" sz="1700" dirty="0"/>
          </a:p>
        </p:txBody>
      </p:sp>
      <p:sp>
        <p:nvSpPr>
          <p:cNvPr id="13" name="Text 11"/>
          <p:cNvSpPr/>
          <p:nvPr/>
        </p:nvSpPr>
        <p:spPr>
          <a:xfrm>
            <a:off x="6982816" y="2207006"/>
            <a:ext cx="4440784" cy="398272"/>
          </a:xfrm>
          <a:prstGeom prst="rect">
            <a:avLst/>
          </a:prstGeom>
          <a:noFill/>
          <a:ln/>
        </p:spPr>
        <p:txBody>
          <a:bodyPr wrap="square" lIns="0" tIns="0" rIns="0" bIns="0" rtlCol="0" anchor="t"/>
          <a:lstStyle/>
          <a:p>
            <a:pPr algn="l" indent="0" marL="0">
              <a:lnSpc>
                <a:spcPct val="105000"/>
              </a:lnSpc>
              <a:buNone/>
            </a:pPr>
            <a:r>
              <a:rPr lang="en-US" sz="1400" b="1" dirty="0">
                <a:solidFill>
                  <a:srgbClr val="2A2434"/>
                </a:solidFill>
                <a:latin typeface="Arial" pitchFamily="34" charset="0"/>
                <a:ea typeface="Arial" pitchFamily="34" charset="-122"/>
                <a:cs typeface="Arial" pitchFamily="34" charset="-120"/>
              </a:rPr>
              <a:t>What is our risk appetite: what downtime and data loss can we tolerate?</a:t>
            </a:r>
            <a:endParaRPr lang="en-US" sz="1400" dirty="0"/>
          </a:p>
        </p:txBody>
      </p:sp>
      <p:sp>
        <p:nvSpPr>
          <p:cNvPr id="14" name="Text 12"/>
          <p:cNvSpPr/>
          <p:nvPr/>
        </p:nvSpPr>
        <p:spPr>
          <a:xfrm>
            <a:off x="6982816" y="2660142"/>
            <a:ext cx="4440784" cy="429514"/>
          </a:xfrm>
          <a:prstGeom prst="rect">
            <a:avLst/>
          </a:prstGeom>
          <a:noFill/>
          <a:ln/>
        </p:spPr>
        <p:txBody>
          <a:bodyPr wrap="square" lIns="0" tIns="0" rIns="0" bIns="0" rtlCol="0" anchor="t"/>
          <a:lstStyle/>
          <a:p>
            <a:pPr algn="l" indent="0" marL="0">
              <a:lnSpc>
                <a:spcPct val="116000"/>
              </a:lnSpc>
              <a:buNone/>
            </a:pPr>
            <a:r>
              <a:rPr lang="en-US" sz="1150" dirty="0">
                <a:solidFill>
                  <a:srgbClr val="6B6478"/>
                </a:solidFill>
                <a:latin typeface="Arial" pitchFamily="34" charset="0"/>
                <a:ea typeface="Arial" pitchFamily="34" charset="-122"/>
                <a:cs typeface="Arial" pitchFamily="34" charset="-120"/>
              </a:rPr>
              <a:t>Sets RTO/RPO and what “proportionate” means for us.</a:t>
            </a:r>
            <a:endParaRPr lang="en-US" sz="1150" dirty="0"/>
          </a:p>
        </p:txBody>
      </p:sp>
      <p:sp>
        <p:nvSpPr>
          <p:cNvPr id="15" name="Shape 13"/>
          <p:cNvSpPr/>
          <p:nvPr/>
        </p:nvSpPr>
        <p:spPr>
          <a:xfrm>
            <a:off x="566928" y="3491992"/>
            <a:ext cx="5373472" cy="1303274"/>
          </a:xfrm>
          <a:prstGeom prst="roundRect">
            <a:avLst>
              <a:gd name="adj" fmla="val 4210"/>
            </a:avLst>
          </a:prstGeom>
          <a:solidFill>
            <a:srgbClr val="F5F2F7"/>
          </a:solidFill>
          <a:ln w="7620">
            <a:solidFill>
              <a:srgbClr val="E4DEEC"/>
            </a:solidFill>
            <a:prstDash val="solid"/>
          </a:ln>
        </p:spPr>
      </p:sp>
      <p:sp>
        <p:nvSpPr>
          <p:cNvPr id="16" name="Shape 14"/>
          <p:cNvSpPr/>
          <p:nvPr/>
        </p:nvSpPr>
        <p:spPr>
          <a:xfrm>
            <a:off x="768096" y="3711448"/>
            <a:ext cx="384048" cy="384048"/>
          </a:xfrm>
          <a:prstGeom prst="ellipse">
            <a:avLst/>
          </a:prstGeom>
          <a:solidFill>
            <a:srgbClr val="F75A3C"/>
          </a:solidFill>
          <a:ln/>
        </p:spPr>
      </p:sp>
      <p:sp>
        <p:nvSpPr>
          <p:cNvPr id="17" name="Text 15"/>
          <p:cNvSpPr/>
          <p:nvPr/>
        </p:nvSpPr>
        <p:spPr>
          <a:xfrm>
            <a:off x="768096" y="3702304"/>
            <a:ext cx="384048" cy="384048"/>
          </a:xfrm>
          <a:prstGeom prst="rect">
            <a:avLst/>
          </a:prstGeom>
          <a:noFill/>
          <a:ln/>
        </p:spPr>
        <p:txBody>
          <a:bodyPr wrap="square" lIns="0" tIns="0" rIns="0" bIns="0" rtlCol="0" anchor="ctr"/>
          <a:lstStyle/>
          <a:p>
            <a:pPr algn="ctr" indent="0" marL="0">
              <a:buNone/>
            </a:pPr>
            <a:r>
              <a:rPr lang="en-US" sz="1700" b="1" dirty="0">
                <a:solidFill>
                  <a:srgbClr val="FFFFFF"/>
                </a:solidFill>
                <a:latin typeface="Arial" pitchFamily="34" charset="0"/>
                <a:ea typeface="Arial" pitchFamily="34" charset="-122"/>
                <a:cs typeface="Arial" pitchFamily="34" charset="-120"/>
              </a:rPr>
              <a:t>3</a:t>
            </a:r>
            <a:endParaRPr lang="en-US" sz="1700" dirty="0"/>
          </a:p>
        </p:txBody>
      </p:sp>
      <p:sp>
        <p:nvSpPr>
          <p:cNvPr id="18" name="Text 16"/>
          <p:cNvSpPr/>
          <p:nvPr/>
        </p:nvSpPr>
        <p:spPr>
          <a:xfrm>
            <a:off x="1298448" y="3693160"/>
            <a:ext cx="4440784" cy="398272"/>
          </a:xfrm>
          <a:prstGeom prst="rect">
            <a:avLst/>
          </a:prstGeom>
          <a:noFill/>
          <a:ln/>
        </p:spPr>
        <p:txBody>
          <a:bodyPr wrap="square" lIns="0" tIns="0" rIns="0" bIns="0" rtlCol="0" anchor="t"/>
          <a:lstStyle/>
          <a:p>
            <a:pPr algn="l" indent="0" marL="0">
              <a:lnSpc>
                <a:spcPct val="105000"/>
              </a:lnSpc>
              <a:buNone/>
            </a:pPr>
            <a:r>
              <a:rPr lang="en-US" sz="1400" b="1" dirty="0">
                <a:solidFill>
                  <a:srgbClr val="2A2434"/>
                </a:solidFill>
                <a:latin typeface="Arial" pitchFamily="34" charset="0"/>
                <a:ea typeface="Arial" pitchFamily="34" charset="-122"/>
                <a:cs typeface="Arial" pitchFamily="34" charset="-120"/>
              </a:rPr>
              <a:t>Do we approve these risk-management measures, on the record?</a:t>
            </a:r>
            <a:endParaRPr lang="en-US" sz="1400" dirty="0"/>
          </a:p>
        </p:txBody>
      </p:sp>
      <p:sp>
        <p:nvSpPr>
          <p:cNvPr id="19" name="Text 17"/>
          <p:cNvSpPr/>
          <p:nvPr/>
        </p:nvSpPr>
        <p:spPr>
          <a:xfrm>
            <a:off x="1298448" y="4146296"/>
            <a:ext cx="4440784" cy="429514"/>
          </a:xfrm>
          <a:prstGeom prst="rect">
            <a:avLst/>
          </a:prstGeom>
          <a:noFill/>
          <a:ln/>
        </p:spPr>
        <p:txBody>
          <a:bodyPr wrap="square" lIns="0" tIns="0" rIns="0" bIns="0" rtlCol="0" anchor="t"/>
          <a:lstStyle/>
          <a:p>
            <a:pPr algn="l" indent="0" marL="0">
              <a:lnSpc>
                <a:spcPct val="116000"/>
              </a:lnSpc>
              <a:buNone/>
            </a:pPr>
            <a:r>
              <a:rPr lang="en-US" sz="1150" dirty="0">
                <a:solidFill>
                  <a:srgbClr val="6B6478"/>
                </a:solidFill>
                <a:latin typeface="Arial" pitchFamily="34" charset="0"/>
                <a:ea typeface="Arial" pitchFamily="34" charset="-122"/>
                <a:cs typeface="Arial" pitchFamily="34" charset="-120"/>
              </a:rPr>
              <a:t>The Article 20(1) approval decision, referencing the risk assessment.</a:t>
            </a:r>
            <a:endParaRPr lang="en-US" sz="1150" dirty="0"/>
          </a:p>
        </p:txBody>
      </p:sp>
      <p:sp>
        <p:nvSpPr>
          <p:cNvPr id="20" name="Shape 18"/>
          <p:cNvSpPr/>
          <p:nvPr/>
        </p:nvSpPr>
        <p:spPr>
          <a:xfrm>
            <a:off x="6251296" y="3491992"/>
            <a:ext cx="5373472" cy="1303274"/>
          </a:xfrm>
          <a:prstGeom prst="roundRect">
            <a:avLst>
              <a:gd name="adj" fmla="val 4210"/>
            </a:avLst>
          </a:prstGeom>
          <a:solidFill>
            <a:srgbClr val="F5F2F7"/>
          </a:solidFill>
          <a:ln w="7620">
            <a:solidFill>
              <a:srgbClr val="E4DEEC"/>
            </a:solidFill>
            <a:prstDash val="solid"/>
          </a:ln>
        </p:spPr>
      </p:sp>
      <p:sp>
        <p:nvSpPr>
          <p:cNvPr id="21" name="Shape 19"/>
          <p:cNvSpPr/>
          <p:nvPr/>
        </p:nvSpPr>
        <p:spPr>
          <a:xfrm>
            <a:off x="6452464" y="3711448"/>
            <a:ext cx="384048" cy="384048"/>
          </a:xfrm>
          <a:prstGeom prst="ellipse">
            <a:avLst/>
          </a:prstGeom>
          <a:solidFill>
            <a:srgbClr val="F75A3C"/>
          </a:solidFill>
          <a:ln/>
        </p:spPr>
      </p:sp>
      <p:sp>
        <p:nvSpPr>
          <p:cNvPr id="22" name="Text 20"/>
          <p:cNvSpPr/>
          <p:nvPr/>
        </p:nvSpPr>
        <p:spPr>
          <a:xfrm>
            <a:off x="6452464" y="3702304"/>
            <a:ext cx="384048" cy="384048"/>
          </a:xfrm>
          <a:prstGeom prst="rect">
            <a:avLst/>
          </a:prstGeom>
          <a:noFill/>
          <a:ln/>
        </p:spPr>
        <p:txBody>
          <a:bodyPr wrap="square" lIns="0" tIns="0" rIns="0" bIns="0" rtlCol="0" anchor="ctr"/>
          <a:lstStyle/>
          <a:p>
            <a:pPr algn="ctr" indent="0" marL="0">
              <a:buNone/>
            </a:pPr>
            <a:r>
              <a:rPr lang="en-US" sz="1700" b="1" dirty="0">
                <a:solidFill>
                  <a:srgbClr val="FFFFFF"/>
                </a:solidFill>
                <a:latin typeface="Arial" pitchFamily="34" charset="0"/>
                <a:ea typeface="Arial" pitchFamily="34" charset="-122"/>
                <a:cs typeface="Arial" pitchFamily="34" charset="-120"/>
              </a:rPr>
              <a:t>4</a:t>
            </a:r>
            <a:endParaRPr lang="en-US" sz="1700" dirty="0"/>
          </a:p>
        </p:txBody>
      </p:sp>
      <p:sp>
        <p:nvSpPr>
          <p:cNvPr id="23" name="Text 21"/>
          <p:cNvSpPr/>
          <p:nvPr/>
        </p:nvSpPr>
        <p:spPr>
          <a:xfrm>
            <a:off x="6982816" y="3693160"/>
            <a:ext cx="4440784" cy="398272"/>
          </a:xfrm>
          <a:prstGeom prst="rect">
            <a:avLst/>
          </a:prstGeom>
          <a:noFill/>
          <a:ln/>
        </p:spPr>
        <p:txBody>
          <a:bodyPr wrap="square" lIns="0" tIns="0" rIns="0" bIns="0" rtlCol="0" anchor="t"/>
          <a:lstStyle/>
          <a:p>
            <a:pPr algn="l" indent="0" marL="0">
              <a:lnSpc>
                <a:spcPct val="105000"/>
              </a:lnSpc>
              <a:buNone/>
            </a:pPr>
            <a:r>
              <a:rPr lang="en-US" sz="1400" b="1" dirty="0">
                <a:solidFill>
                  <a:srgbClr val="2A2434"/>
                </a:solidFill>
                <a:latin typeface="Arial" pitchFamily="34" charset="0"/>
                <a:ea typeface="Arial" pitchFamily="34" charset="-122"/>
                <a:cs typeface="Arial" pitchFamily="34" charset="-120"/>
              </a:rPr>
              <a:t>What is our oversight cadence, and what pack do we require each time?</a:t>
            </a:r>
            <a:endParaRPr lang="en-US" sz="1400" dirty="0"/>
          </a:p>
        </p:txBody>
      </p:sp>
      <p:sp>
        <p:nvSpPr>
          <p:cNvPr id="24" name="Text 22"/>
          <p:cNvSpPr/>
          <p:nvPr/>
        </p:nvSpPr>
        <p:spPr>
          <a:xfrm>
            <a:off x="6982816" y="4146296"/>
            <a:ext cx="4440784" cy="429514"/>
          </a:xfrm>
          <a:prstGeom prst="rect">
            <a:avLst/>
          </a:prstGeom>
          <a:noFill/>
          <a:ln/>
        </p:spPr>
        <p:txBody>
          <a:bodyPr wrap="square" lIns="0" tIns="0" rIns="0" bIns="0" rtlCol="0" anchor="t"/>
          <a:lstStyle/>
          <a:p>
            <a:pPr algn="l" indent="0" marL="0">
              <a:lnSpc>
                <a:spcPct val="116000"/>
              </a:lnSpc>
              <a:buNone/>
            </a:pPr>
            <a:r>
              <a:rPr lang="en-US" sz="1150" dirty="0">
                <a:solidFill>
                  <a:srgbClr val="6B6478"/>
                </a:solidFill>
                <a:latin typeface="Arial" pitchFamily="34" charset="0"/>
                <a:ea typeface="Arial" pitchFamily="34" charset="-122"/>
                <a:cs typeface="Arial" pitchFamily="34" charset="-120"/>
              </a:rPr>
              <a:t>Turns oversight from ad hoc briefing into evidenced supervision.</a:t>
            </a:r>
            <a:endParaRPr lang="en-US" sz="1150" dirty="0"/>
          </a:p>
        </p:txBody>
      </p:sp>
      <p:sp>
        <p:nvSpPr>
          <p:cNvPr id="25" name="Shape 23"/>
          <p:cNvSpPr/>
          <p:nvPr/>
        </p:nvSpPr>
        <p:spPr>
          <a:xfrm>
            <a:off x="566928" y="4978146"/>
            <a:ext cx="5373472" cy="1303274"/>
          </a:xfrm>
          <a:prstGeom prst="roundRect">
            <a:avLst>
              <a:gd name="adj" fmla="val 4210"/>
            </a:avLst>
          </a:prstGeom>
          <a:solidFill>
            <a:srgbClr val="F5F2F7"/>
          </a:solidFill>
          <a:ln w="7620">
            <a:solidFill>
              <a:srgbClr val="E4DEEC"/>
            </a:solidFill>
            <a:prstDash val="solid"/>
          </a:ln>
        </p:spPr>
      </p:sp>
      <p:sp>
        <p:nvSpPr>
          <p:cNvPr id="26" name="Shape 24"/>
          <p:cNvSpPr/>
          <p:nvPr/>
        </p:nvSpPr>
        <p:spPr>
          <a:xfrm>
            <a:off x="768096" y="5197602"/>
            <a:ext cx="384048" cy="384048"/>
          </a:xfrm>
          <a:prstGeom prst="ellipse">
            <a:avLst/>
          </a:prstGeom>
          <a:solidFill>
            <a:srgbClr val="F75A3C"/>
          </a:solidFill>
          <a:ln/>
        </p:spPr>
      </p:sp>
      <p:sp>
        <p:nvSpPr>
          <p:cNvPr id="27" name="Text 25"/>
          <p:cNvSpPr/>
          <p:nvPr/>
        </p:nvSpPr>
        <p:spPr>
          <a:xfrm>
            <a:off x="768096" y="5188458"/>
            <a:ext cx="384048" cy="384048"/>
          </a:xfrm>
          <a:prstGeom prst="rect">
            <a:avLst/>
          </a:prstGeom>
          <a:noFill/>
          <a:ln/>
        </p:spPr>
        <p:txBody>
          <a:bodyPr wrap="square" lIns="0" tIns="0" rIns="0" bIns="0" rtlCol="0" anchor="ctr"/>
          <a:lstStyle/>
          <a:p>
            <a:pPr algn="ctr" indent="0" marL="0">
              <a:buNone/>
            </a:pPr>
            <a:r>
              <a:rPr lang="en-US" sz="1700" b="1" dirty="0">
                <a:solidFill>
                  <a:srgbClr val="FFFFFF"/>
                </a:solidFill>
                <a:latin typeface="Arial" pitchFamily="34" charset="0"/>
                <a:ea typeface="Arial" pitchFamily="34" charset="-122"/>
                <a:cs typeface="Arial" pitchFamily="34" charset="-120"/>
              </a:rPr>
              <a:t>5</a:t>
            </a:r>
            <a:endParaRPr lang="en-US" sz="1700" dirty="0"/>
          </a:p>
        </p:txBody>
      </p:sp>
      <p:sp>
        <p:nvSpPr>
          <p:cNvPr id="28" name="Text 26"/>
          <p:cNvSpPr/>
          <p:nvPr/>
        </p:nvSpPr>
        <p:spPr>
          <a:xfrm>
            <a:off x="1298448" y="5179314"/>
            <a:ext cx="4440784" cy="398272"/>
          </a:xfrm>
          <a:prstGeom prst="rect">
            <a:avLst/>
          </a:prstGeom>
          <a:noFill/>
          <a:ln/>
        </p:spPr>
        <p:txBody>
          <a:bodyPr wrap="square" lIns="0" tIns="0" rIns="0" bIns="0" rtlCol="0" anchor="t"/>
          <a:lstStyle/>
          <a:p>
            <a:pPr algn="l" indent="0" marL="0">
              <a:lnSpc>
                <a:spcPct val="105000"/>
              </a:lnSpc>
              <a:buNone/>
            </a:pPr>
            <a:r>
              <a:rPr lang="en-US" sz="1400" b="1" dirty="0">
                <a:solidFill>
                  <a:srgbClr val="2A2434"/>
                </a:solidFill>
                <a:latin typeface="Arial" pitchFamily="34" charset="0"/>
                <a:ea typeface="Arial" pitchFamily="34" charset="-122"/>
                <a:cs typeface="Arial" pitchFamily="34" charset="-120"/>
              </a:rPr>
              <a:t>What are we prepared to fund, and what residual risk do we accept?</a:t>
            </a:r>
            <a:endParaRPr lang="en-US" sz="1400" dirty="0"/>
          </a:p>
        </p:txBody>
      </p:sp>
      <p:sp>
        <p:nvSpPr>
          <p:cNvPr id="29" name="Text 27"/>
          <p:cNvSpPr/>
          <p:nvPr/>
        </p:nvSpPr>
        <p:spPr>
          <a:xfrm>
            <a:off x="1298448" y="5632450"/>
            <a:ext cx="4440784" cy="429514"/>
          </a:xfrm>
          <a:prstGeom prst="rect">
            <a:avLst/>
          </a:prstGeom>
          <a:noFill/>
          <a:ln/>
        </p:spPr>
        <p:txBody>
          <a:bodyPr wrap="square" lIns="0" tIns="0" rIns="0" bIns="0" rtlCol="0" anchor="t"/>
          <a:lstStyle/>
          <a:p>
            <a:pPr algn="l" indent="0" marL="0">
              <a:lnSpc>
                <a:spcPct val="116000"/>
              </a:lnSpc>
              <a:buNone/>
            </a:pPr>
            <a:r>
              <a:rPr lang="en-US" sz="1150" dirty="0">
                <a:solidFill>
                  <a:srgbClr val="6B6478"/>
                </a:solidFill>
                <a:latin typeface="Arial" pitchFamily="34" charset="0"/>
                <a:ea typeface="Arial" pitchFamily="34" charset="-122"/>
                <a:cs typeface="Arial" pitchFamily="34" charset="-120"/>
              </a:rPr>
              <a:t>Named risk acceptance, not silent under-investment.</a:t>
            </a:r>
            <a:endParaRPr lang="en-US" sz="1150" dirty="0"/>
          </a:p>
        </p:txBody>
      </p:sp>
      <p:sp>
        <p:nvSpPr>
          <p:cNvPr id="30" name="Shape 28"/>
          <p:cNvSpPr/>
          <p:nvPr/>
        </p:nvSpPr>
        <p:spPr>
          <a:xfrm>
            <a:off x="6251296" y="4978146"/>
            <a:ext cx="5373472" cy="1303274"/>
          </a:xfrm>
          <a:prstGeom prst="roundRect">
            <a:avLst>
              <a:gd name="adj" fmla="val 4210"/>
            </a:avLst>
          </a:prstGeom>
          <a:solidFill>
            <a:srgbClr val="F5F2F7"/>
          </a:solidFill>
          <a:ln w="7620">
            <a:solidFill>
              <a:srgbClr val="E4DEEC"/>
            </a:solidFill>
            <a:prstDash val="solid"/>
          </a:ln>
        </p:spPr>
      </p:sp>
      <p:sp>
        <p:nvSpPr>
          <p:cNvPr id="31" name="Shape 29"/>
          <p:cNvSpPr/>
          <p:nvPr/>
        </p:nvSpPr>
        <p:spPr>
          <a:xfrm>
            <a:off x="6452464" y="5197602"/>
            <a:ext cx="384048" cy="384048"/>
          </a:xfrm>
          <a:prstGeom prst="ellipse">
            <a:avLst/>
          </a:prstGeom>
          <a:solidFill>
            <a:srgbClr val="F75A3C"/>
          </a:solidFill>
          <a:ln/>
        </p:spPr>
      </p:sp>
      <p:sp>
        <p:nvSpPr>
          <p:cNvPr id="32" name="Text 30"/>
          <p:cNvSpPr/>
          <p:nvPr/>
        </p:nvSpPr>
        <p:spPr>
          <a:xfrm>
            <a:off x="6452464" y="5188458"/>
            <a:ext cx="384048" cy="384048"/>
          </a:xfrm>
          <a:prstGeom prst="rect">
            <a:avLst/>
          </a:prstGeom>
          <a:noFill/>
          <a:ln/>
        </p:spPr>
        <p:txBody>
          <a:bodyPr wrap="square" lIns="0" tIns="0" rIns="0" bIns="0" rtlCol="0" anchor="ctr"/>
          <a:lstStyle/>
          <a:p>
            <a:pPr algn="ctr" indent="0" marL="0">
              <a:buNone/>
            </a:pPr>
            <a:r>
              <a:rPr lang="en-US" sz="1700" b="1" dirty="0">
                <a:solidFill>
                  <a:srgbClr val="FFFFFF"/>
                </a:solidFill>
                <a:latin typeface="Arial" pitchFamily="34" charset="0"/>
                <a:ea typeface="Arial" pitchFamily="34" charset="-122"/>
                <a:cs typeface="Arial" pitchFamily="34" charset="-120"/>
              </a:rPr>
              <a:t>6</a:t>
            </a:r>
            <a:endParaRPr lang="en-US" sz="1700" dirty="0"/>
          </a:p>
        </p:txBody>
      </p:sp>
      <p:sp>
        <p:nvSpPr>
          <p:cNvPr id="33" name="Text 31"/>
          <p:cNvSpPr/>
          <p:nvPr/>
        </p:nvSpPr>
        <p:spPr>
          <a:xfrm>
            <a:off x="6982816" y="5179314"/>
            <a:ext cx="4440784" cy="398272"/>
          </a:xfrm>
          <a:prstGeom prst="rect">
            <a:avLst/>
          </a:prstGeom>
          <a:noFill/>
          <a:ln/>
        </p:spPr>
        <p:txBody>
          <a:bodyPr wrap="square" lIns="0" tIns="0" rIns="0" bIns="0" rtlCol="0" anchor="t"/>
          <a:lstStyle/>
          <a:p>
            <a:pPr algn="l" indent="0" marL="0">
              <a:lnSpc>
                <a:spcPct val="105000"/>
              </a:lnSpc>
              <a:buNone/>
            </a:pPr>
            <a:r>
              <a:rPr lang="en-US" sz="1400" b="1" dirty="0">
                <a:solidFill>
                  <a:srgbClr val="2A2434"/>
                </a:solidFill>
                <a:latin typeface="Arial" pitchFamily="34" charset="0"/>
                <a:ea typeface="Arial" pitchFamily="34" charset="-122"/>
                <a:cs typeface="Arial" pitchFamily="34" charset="-120"/>
              </a:rPr>
              <a:t>Who speaks for us to the regulator in an incident, and when do they wake?</a:t>
            </a:r>
            <a:endParaRPr lang="en-US" sz="1400" dirty="0"/>
          </a:p>
        </p:txBody>
      </p:sp>
      <p:sp>
        <p:nvSpPr>
          <p:cNvPr id="34" name="Text 32"/>
          <p:cNvSpPr/>
          <p:nvPr/>
        </p:nvSpPr>
        <p:spPr>
          <a:xfrm>
            <a:off x="6982816" y="5632450"/>
            <a:ext cx="4440784" cy="429514"/>
          </a:xfrm>
          <a:prstGeom prst="rect">
            <a:avLst/>
          </a:prstGeom>
          <a:noFill/>
          <a:ln/>
        </p:spPr>
        <p:txBody>
          <a:bodyPr wrap="square" lIns="0" tIns="0" rIns="0" bIns="0" rtlCol="0" anchor="t"/>
          <a:lstStyle/>
          <a:p>
            <a:pPr algn="l" indent="0" marL="0">
              <a:lnSpc>
                <a:spcPct val="116000"/>
              </a:lnSpc>
              <a:buNone/>
            </a:pPr>
            <a:r>
              <a:rPr lang="en-US" sz="1150" dirty="0">
                <a:solidFill>
                  <a:srgbClr val="6B6478"/>
                </a:solidFill>
                <a:latin typeface="Arial" pitchFamily="34" charset="0"/>
                <a:ea typeface="Arial" pitchFamily="34" charset="-122"/>
                <a:cs typeface="Arial" pitchFamily="34" charset="-120"/>
              </a:rPr>
              <a:t>Pre-agreed authority for the 24-hour clock.</a:t>
            </a:r>
            <a:endParaRPr lang="en-US" sz="1150" dirty="0"/>
          </a:p>
        </p:txBody>
      </p:sp>
      <p:pic>
        <p:nvPicPr>
          <p:cNvPr id="36"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37" name="Text 33"/>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61</a:t>
            </a:r>
            <a:endParaRPr lang="en-US" sz="10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A REALISTIC FIRST QUARTER</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The 90-day plan</a:t>
            </a:r>
            <a:endParaRPr lang="en-US" sz="3000" dirty="0"/>
          </a:p>
        </p:txBody>
      </p:sp>
      <p:sp>
        <p:nvSpPr>
          <p:cNvPr id="4" name="Text 2"/>
          <p:cNvSpPr/>
          <p:nvPr/>
        </p:nvSpPr>
        <p:spPr>
          <a:xfrm>
            <a:off x="566928" y="1335024"/>
            <a:ext cx="11057839" cy="27432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Not full compliance in 90 days, but a defensible position, with the governance layer no longer missing.</a:t>
            </a:r>
            <a:endParaRPr lang="en-US" sz="1450" dirty="0"/>
          </a:p>
        </p:txBody>
      </p:sp>
      <p:sp>
        <p:nvSpPr>
          <p:cNvPr id="5" name="Shape 3"/>
          <p:cNvSpPr/>
          <p:nvPr/>
        </p:nvSpPr>
        <p:spPr>
          <a:xfrm>
            <a:off x="566928" y="1801368"/>
            <a:ext cx="3503066" cy="3410712"/>
          </a:xfrm>
          <a:prstGeom prst="roundRect">
            <a:avLst>
              <a:gd name="adj" fmla="val 1877"/>
            </a:avLst>
          </a:prstGeom>
          <a:solidFill>
            <a:srgbClr val="F5F2F7"/>
          </a:solidFill>
          <a:ln w="9525">
            <a:solidFill>
              <a:srgbClr val="E4DEEC"/>
            </a:solidFill>
            <a:prstDash val="solid"/>
          </a:ln>
        </p:spPr>
      </p:sp>
      <p:sp>
        <p:nvSpPr>
          <p:cNvPr id="6" name="Text 4"/>
          <p:cNvSpPr/>
          <p:nvPr/>
        </p:nvSpPr>
        <p:spPr>
          <a:xfrm>
            <a:off x="822960" y="2002536"/>
            <a:ext cx="2991002" cy="502920"/>
          </a:xfrm>
          <a:prstGeom prst="rect">
            <a:avLst/>
          </a:prstGeom>
          <a:noFill/>
          <a:ln/>
        </p:spPr>
        <p:txBody>
          <a:bodyPr wrap="square" lIns="0" tIns="0" rIns="0" bIns="0" rtlCol="0" anchor="ctr"/>
          <a:lstStyle/>
          <a:p>
            <a:pPr algn="l" indent="0" marL="0">
              <a:buNone/>
            </a:pPr>
            <a:r>
              <a:rPr lang="en-US" sz="3000" b="1" dirty="0">
                <a:solidFill>
                  <a:srgbClr val="F75A3C"/>
                </a:solidFill>
                <a:latin typeface="Arial" pitchFamily="34" charset="0"/>
                <a:ea typeface="Arial" pitchFamily="34" charset="-122"/>
                <a:cs typeface="Arial" pitchFamily="34" charset="-120"/>
              </a:rPr>
              <a:t>0–30</a:t>
            </a:r>
            <a:endParaRPr lang="en-US" sz="3000" dirty="0"/>
          </a:p>
        </p:txBody>
      </p:sp>
      <p:sp>
        <p:nvSpPr>
          <p:cNvPr id="7" name="Text 5"/>
          <p:cNvSpPr/>
          <p:nvPr/>
        </p:nvSpPr>
        <p:spPr>
          <a:xfrm>
            <a:off x="822960" y="2514600"/>
            <a:ext cx="2991002" cy="329184"/>
          </a:xfrm>
          <a:prstGeom prst="rect">
            <a:avLst/>
          </a:prstGeom>
          <a:noFill/>
          <a:ln/>
        </p:spPr>
        <p:txBody>
          <a:bodyPr wrap="square" lIns="0" tIns="0" rIns="0" bIns="0" rtlCol="0" anchor="ctr"/>
          <a:lstStyle/>
          <a:p>
            <a:pPr indent="0" marL="0">
              <a:buNone/>
            </a:pPr>
            <a:r>
              <a:rPr lang="en-US" sz="1300" b="1" spc="150" kern="0" dirty="0">
                <a:solidFill>
                  <a:srgbClr val="2A2434"/>
                </a:solidFill>
                <a:latin typeface="Arial" pitchFamily="34" charset="0"/>
                <a:ea typeface="Arial" pitchFamily="34" charset="-122"/>
                <a:cs typeface="Arial" pitchFamily="34" charset="-120"/>
              </a:rPr>
              <a:t>ESTABLISH</a:t>
            </a:r>
            <a:endParaRPr lang="en-US" sz="1300" dirty="0"/>
          </a:p>
        </p:txBody>
      </p:sp>
      <p:sp>
        <p:nvSpPr>
          <p:cNvPr id="8" name="Text 6"/>
          <p:cNvSpPr/>
          <p:nvPr/>
        </p:nvSpPr>
        <p:spPr>
          <a:xfrm>
            <a:off x="822960" y="2916936"/>
            <a:ext cx="2991002" cy="2130552"/>
          </a:xfrm>
          <a:prstGeom prst="rect">
            <a:avLst/>
          </a:prstGeom>
          <a:noFill/>
          <a:ln/>
        </p:spPr>
        <p:txBody>
          <a:bodyPr wrap="square" lIns="0" tIns="0" rIns="0" bIns="0" rtlCol="0" anchor="t"/>
          <a:lstStyle/>
          <a:p>
            <a:pPr marL="177800" indent="-177800">
              <a:lnSpc>
                <a:spcPct val="110000"/>
              </a:lnSpc>
              <a:spcAft>
                <a:spcPts val="700"/>
              </a:spcAft>
              <a:buSzPct val="100000"/>
              <a:buChar char="•"/>
            </a:pPr>
            <a:r>
              <a:rPr lang="en-US" sz="1200" dirty="0">
                <a:solidFill>
                  <a:srgbClr val="6B6478"/>
                </a:solidFill>
                <a:latin typeface="Arial" pitchFamily="34" charset="0"/>
                <a:ea typeface="Arial" pitchFamily="34" charset="-122"/>
                <a:cs typeface="Arial" pitchFamily="34" charset="-120"/>
              </a:rPr>
              <a:t>Confirm scope and classification, dated and signed</a:t>
            </a:r>
            <a:endParaRPr lang="en-US" sz="1200" dirty="0"/>
          </a:p>
          <a:p>
            <a:pPr marL="177800" indent="-177800">
              <a:lnSpc>
                <a:spcPct val="110000"/>
              </a:lnSpc>
              <a:spcAft>
                <a:spcPts val="700"/>
              </a:spcAft>
              <a:buSzPct val="100000"/>
              <a:buChar char="•"/>
            </a:pPr>
            <a:r>
              <a:rPr lang="en-US" sz="1200" dirty="0">
                <a:solidFill>
                  <a:srgbClr val="6B6478"/>
                </a:solidFill>
                <a:latin typeface="Arial" pitchFamily="34" charset="0"/>
                <a:ea typeface="Arial" pitchFamily="34" charset="-122"/>
                <a:cs typeface="Arial" pitchFamily="34" charset="-120"/>
              </a:rPr>
              <a:t>Name the management body and record it</a:t>
            </a:r>
            <a:endParaRPr lang="en-US" sz="1200" dirty="0"/>
          </a:p>
          <a:p>
            <a:pPr marL="177800" indent="-177800">
              <a:lnSpc>
                <a:spcPct val="110000"/>
              </a:lnSpc>
              <a:spcAft>
                <a:spcPts val="700"/>
              </a:spcAft>
              <a:buSzPct val="100000"/>
              <a:buChar char="•"/>
            </a:pPr>
            <a:r>
              <a:rPr lang="en-US" sz="1200" dirty="0">
                <a:solidFill>
                  <a:srgbClr val="6B6478"/>
                </a:solidFill>
                <a:latin typeface="Arial" pitchFamily="34" charset="0"/>
                <a:ea typeface="Arial" pitchFamily="34" charset="-122"/>
                <a:cs typeface="Arial" pitchFamily="34" charset="-120"/>
              </a:rPr>
              <a:t>Stand up the incident trigger rule and reporting channels</a:t>
            </a:r>
            <a:endParaRPr lang="en-US" sz="1200" dirty="0"/>
          </a:p>
          <a:p>
            <a:pPr marL="177800" indent="-177800">
              <a:lnSpc>
                <a:spcPct val="110000"/>
              </a:lnSpc>
              <a:spcAft>
                <a:spcPts val="700"/>
              </a:spcAft>
              <a:buSzPct val="100000"/>
              <a:buChar char="•"/>
            </a:pPr>
            <a:r>
              <a:rPr lang="en-US" sz="1200" dirty="0">
                <a:solidFill>
                  <a:srgbClr val="6B6478"/>
                </a:solidFill>
                <a:latin typeface="Arial" pitchFamily="34" charset="0"/>
                <a:ea typeface="Arial" pitchFamily="34" charset="-122"/>
                <a:cs typeface="Arial" pitchFamily="34" charset="-120"/>
              </a:rPr>
              <a:t>Run the Article 20 gap check: count the rows</a:t>
            </a:r>
            <a:endParaRPr lang="en-US" sz="1200" dirty="0"/>
          </a:p>
        </p:txBody>
      </p:sp>
      <p:sp>
        <p:nvSpPr>
          <p:cNvPr id="9" name="Shape 7"/>
          <p:cNvSpPr/>
          <p:nvPr/>
        </p:nvSpPr>
        <p:spPr>
          <a:xfrm>
            <a:off x="4344314" y="1801368"/>
            <a:ext cx="3503066" cy="3410712"/>
          </a:xfrm>
          <a:prstGeom prst="roundRect">
            <a:avLst>
              <a:gd name="adj" fmla="val 1877"/>
            </a:avLst>
          </a:prstGeom>
          <a:solidFill>
            <a:srgbClr val="F5F2F7"/>
          </a:solidFill>
          <a:ln w="9525">
            <a:solidFill>
              <a:srgbClr val="E4DEEC"/>
            </a:solidFill>
            <a:prstDash val="solid"/>
          </a:ln>
        </p:spPr>
      </p:sp>
      <p:sp>
        <p:nvSpPr>
          <p:cNvPr id="10" name="Text 8"/>
          <p:cNvSpPr/>
          <p:nvPr/>
        </p:nvSpPr>
        <p:spPr>
          <a:xfrm>
            <a:off x="4600346" y="2002536"/>
            <a:ext cx="2991002" cy="502920"/>
          </a:xfrm>
          <a:prstGeom prst="rect">
            <a:avLst/>
          </a:prstGeom>
          <a:noFill/>
          <a:ln/>
        </p:spPr>
        <p:txBody>
          <a:bodyPr wrap="square" lIns="0" tIns="0" rIns="0" bIns="0" rtlCol="0" anchor="ctr"/>
          <a:lstStyle/>
          <a:p>
            <a:pPr algn="l" indent="0" marL="0">
              <a:buNone/>
            </a:pPr>
            <a:r>
              <a:rPr lang="en-US" sz="3000" b="1" dirty="0">
                <a:solidFill>
                  <a:srgbClr val="F75A3C"/>
                </a:solidFill>
                <a:latin typeface="Arial" pitchFamily="34" charset="0"/>
                <a:ea typeface="Arial" pitchFamily="34" charset="-122"/>
                <a:cs typeface="Arial" pitchFamily="34" charset="-120"/>
              </a:rPr>
              <a:t>30–60</a:t>
            </a:r>
            <a:endParaRPr lang="en-US" sz="3000" dirty="0"/>
          </a:p>
        </p:txBody>
      </p:sp>
      <p:sp>
        <p:nvSpPr>
          <p:cNvPr id="11" name="Text 9"/>
          <p:cNvSpPr/>
          <p:nvPr/>
        </p:nvSpPr>
        <p:spPr>
          <a:xfrm>
            <a:off x="4600346" y="2514600"/>
            <a:ext cx="2991002" cy="329184"/>
          </a:xfrm>
          <a:prstGeom prst="rect">
            <a:avLst/>
          </a:prstGeom>
          <a:noFill/>
          <a:ln/>
        </p:spPr>
        <p:txBody>
          <a:bodyPr wrap="square" lIns="0" tIns="0" rIns="0" bIns="0" rtlCol="0" anchor="ctr"/>
          <a:lstStyle/>
          <a:p>
            <a:pPr indent="0" marL="0">
              <a:buNone/>
            </a:pPr>
            <a:r>
              <a:rPr lang="en-US" sz="1300" b="1" spc="150" kern="0" dirty="0">
                <a:solidFill>
                  <a:srgbClr val="2A2434"/>
                </a:solidFill>
                <a:latin typeface="Arial" pitchFamily="34" charset="0"/>
                <a:ea typeface="Arial" pitchFamily="34" charset="-122"/>
                <a:cs typeface="Arial" pitchFamily="34" charset="-120"/>
              </a:rPr>
              <a:t>APPROVE</a:t>
            </a:r>
            <a:endParaRPr lang="en-US" sz="1300" dirty="0"/>
          </a:p>
        </p:txBody>
      </p:sp>
      <p:sp>
        <p:nvSpPr>
          <p:cNvPr id="12" name="Text 10"/>
          <p:cNvSpPr/>
          <p:nvPr/>
        </p:nvSpPr>
        <p:spPr>
          <a:xfrm>
            <a:off x="4600346" y="2916936"/>
            <a:ext cx="2991002" cy="2130552"/>
          </a:xfrm>
          <a:prstGeom prst="rect">
            <a:avLst/>
          </a:prstGeom>
          <a:noFill/>
          <a:ln/>
        </p:spPr>
        <p:txBody>
          <a:bodyPr wrap="square" lIns="0" tIns="0" rIns="0" bIns="0" rtlCol="0" anchor="t"/>
          <a:lstStyle/>
          <a:p>
            <a:pPr marL="177800" indent="-177800">
              <a:lnSpc>
                <a:spcPct val="110000"/>
              </a:lnSpc>
              <a:spcAft>
                <a:spcPts val="700"/>
              </a:spcAft>
              <a:buSzPct val="100000"/>
              <a:buChar char="•"/>
            </a:pPr>
            <a:r>
              <a:rPr lang="en-US" sz="1200" dirty="0">
                <a:solidFill>
                  <a:srgbClr val="6B6478"/>
                </a:solidFill>
                <a:latin typeface="Arial" pitchFamily="34" charset="0"/>
                <a:ea typeface="Arial" pitchFamily="34" charset="-122"/>
                <a:cs typeface="Arial" pitchFamily="34" charset="-120"/>
              </a:rPr>
              <a:t>Put risk assessment and measures to the body for approval</a:t>
            </a:r>
            <a:endParaRPr lang="en-US" sz="1200" dirty="0"/>
          </a:p>
          <a:p>
            <a:pPr marL="177800" indent="-177800">
              <a:lnSpc>
                <a:spcPct val="110000"/>
              </a:lnSpc>
              <a:spcAft>
                <a:spcPts val="700"/>
              </a:spcAft>
              <a:buSzPct val="100000"/>
              <a:buChar char="•"/>
            </a:pPr>
            <a:r>
              <a:rPr lang="en-US" sz="1200" dirty="0">
                <a:solidFill>
                  <a:srgbClr val="6B6478"/>
                </a:solidFill>
                <a:latin typeface="Arial" pitchFamily="34" charset="0"/>
                <a:ea typeface="Arial" pitchFamily="34" charset="-122"/>
                <a:cs typeface="Arial" pitchFamily="34" charset="-120"/>
              </a:rPr>
              <a:t>Commission management-body training</a:t>
            </a:r>
            <a:endParaRPr lang="en-US" sz="1200" dirty="0"/>
          </a:p>
          <a:p>
            <a:pPr marL="177800" indent="-177800">
              <a:lnSpc>
                <a:spcPct val="110000"/>
              </a:lnSpc>
              <a:spcAft>
                <a:spcPts val="700"/>
              </a:spcAft>
              <a:buSzPct val="100000"/>
              <a:buChar char="•"/>
            </a:pPr>
            <a:r>
              <a:rPr lang="en-US" sz="1200" dirty="0">
                <a:solidFill>
                  <a:srgbClr val="6B6478"/>
                </a:solidFill>
                <a:latin typeface="Arial" pitchFamily="34" charset="0"/>
                <a:ea typeface="Arial" pitchFamily="34" charset="-122"/>
                <a:cs typeface="Arial" pitchFamily="34" charset="-120"/>
              </a:rPr>
              <a:t>Set the oversight cadence and standing pack</a:t>
            </a:r>
            <a:endParaRPr lang="en-US" sz="1200" dirty="0"/>
          </a:p>
          <a:p>
            <a:pPr marL="177800" indent="-177800">
              <a:lnSpc>
                <a:spcPct val="110000"/>
              </a:lnSpc>
              <a:spcAft>
                <a:spcPts val="700"/>
              </a:spcAft>
              <a:buSzPct val="100000"/>
              <a:buChar char="•"/>
            </a:pPr>
            <a:r>
              <a:rPr lang="en-US" sz="1200" dirty="0">
                <a:solidFill>
                  <a:srgbClr val="6B6478"/>
                </a:solidFill>
                <a:latin typeface="Arial" pitchFamily="34" charset="0"/>
                <a:ea typeface="Arial" pitchFamily="34" charset="-122"/>
                <a:cs typeface="Arial" pitchFamily="34" charset="-120"/>
              </a:rPr>
              <a:t>Close any open registration duties</a:t>
            </a:r>
            <a:endParaRPr lang="en-US" sz="1200" dirty="0"/>
          </a:p>
        </p:txBody>
      </p:sp>
      <p:sp>
        <p:nvSpPr>
          <p:cNvPr id="13" name="Shape 11"/>
          <p:cNvSpPr/>
          <p:nvPr/>
        </p:nvSpPr>
        <p:spPr>
          <a:xfrm>
            <a:off x="8121701" y="1801368"/>
            <a:ext cx="3503066" cy="3410712"/>
          </a:xfrm>
          <a:prstGeom prst="roundRect">
            <a:avLst>
              <a:gd name="adj" fmla="val 1877"/>
            </a:avLst>
          </a:prstGeom>
          <a:solidFill>
            <a:srgbClr val="F5F2F7"/>
          </a:solidFill>
          <a:ln w="9525">
            <a:solidFill>
              <a:srgbClr val="E4DEEC"/>
            </a:solidFill>
            <a:prstDash val="solid"/>
          </a:ln>
        </p:spPr>
      </p:sp>
      <p:sp>
        <p:nvSpPr>
          <p:cNvPr id="14" name="Text 12"/>
          <p:cNvSpPr/>
          <p:nvPr/>
        </p:nvSpPr>
        <p:spPr>
          <a:xfrm>
            <a:off x="8377733" y="2002536"/>
            <a:ext cx="2991002" cy="502920"/>
          </a:xfrm>
          <a:prstGeom prst="rect">
            <a:avLst/>
          </a:prstGeom>
          <a:noFill/>
          <a:ln/>
        </p:spPr>
        <p:txBody>
          <a:bodyPr wrap="square" lIns="0" tIns="0" rIns="0" bIns="0" rtlCol="0" anchor="ctr"/>
          <a:lstStyle/>
          <a:p>
            <a:pPr algn="l" indent="0" marL="0">
              <a:buNone/>
            </a:pPr>
            <a:r>
              <a:rPr lang="en-US" sz="3000" b="1" dirty="0">
                <a:solidFill>
                  <a:srgbClr val="F75A3C"/>
                </a:solidFill>
                <a:latin typeface="Arial" pitchFamily="34" charset="0"/>
                <a:ea typeface="Arial" pitchFamily="34" charset="-122"/>
                <a:cs typeface="Arial" pitchFamily="34" charset="-120"/>
              </a:rPr>
              <a:t>60–90</a:t>
            </a:r>
            <a:endParaRPr lang="en-US" sz="3000" dirty="0"/>
          </a:p>
        </p:txBody>
      </p:sp>
      <p:sp>
        <p:nvSpPr>
          <p:cNvPr id="15" name="Text 13"/>
          <p:cNvSpPr/>
          <p:nvPr/>
        </p:nvSpPr>
        <p:spPr>
          <a:xfrm>
            <a:off x="8377733" y="2514600"/>
            <a:ext cx="2991002" cy="329184"/>
          </a:xfrm>
          <a:prstGeom prst="rect">
            <a:avLst/>
          </a:prstGeom>
          <a:noFill/>
          <a:ln/>
        </p:spPr>
        <p:txBody>
          <a:bodyPr wrap="square" lIns="0" tIns="0" rIns="0" bIns="0" rtlCol="0" anchor="ctr"/>
          <a:lstStyle/>
          <a:p>
            <a:pPr indent="0" marL="0">
              <a:buNone/>
            </a:pPr>
            <a:r>
              <a:rPr lang="en-US" sz="1300" b="1" spc="150" kern="0" dirty="0">
                <a:solidFill>
                  <a:srgbClr val="2A2434"/>
                </a:solidFill>
                <a:latin typeface="Arial" pitchFamily="34" charset="0"/>
                <a:ea typeface="Arial" pitchFamily="34" charset="-122"/>
                <a:cs typeface="Arial" pitchFamily="34" charset="-120"/>
              </a:rPr>
              <a:t>PROVE</a:t>
            </a:r>
            <a:endParaRPr lang="en-US" sz="1300" dirty="0"/>
          </a:p>
        </p:txBody>
      </p:sp>
      <p:sp>
        <p:nvSpPr>
          <p:cNvPr id="16" name="Text 14"/>
          <p:cNvSpPr/>
          <p:nvPr/>
        </p:nvSpPr>
        <p:spPr>
          <a:xfrm>
            <a:off x="8377733" y="2916936"/>
            <a:ext cx="2991002" cy="2130552"/>
          </a:xfrm>
          <a:prstGeom prst="rect">
            <a:avLst/>
          </a:prstGeom>
          <a:noFill/>
          <a:ln/>
        </p:spPr>
        <p:txBody>
          <a:bodyPr wrap="square" lIns="0" tIns="0" rIns="0" bIns="0" rtlCol="0" anchor="t"/>
          <a:lstStyle/>
          <a:p>
            <a:pPr marL="177800" indent="-177800">
              <a:lnSpc>
                <a:spcPct val="110000"/>
              </a:lnSpc>
              <a:spcAft>
                <a:spcPts val="700"/>
              </a:spcAft>
              <a:buSzPct val="100000"/>
              <a:buChar char="•"/>
            </a:pPr>
            <a:r>
              <a:rPr lang="en-US" sz="1200" dirty="0">
                <a:solidFill>
                  <a:srgbClr val="6B6478"/>
                </a:solidFill>
                <a:latin typeface="Arial" pitchFamily="34" charset="0"/>
                <a:ea typeface="Arial" pitchFamily="34" charset="-122"/>
                <a:cs typeface="Arial" pitchFamily="34" charset="-120"/>
              </a:rPr>
              <a:t>First oversight meeting held and minuted</a:t>
            </a:r>
            <a:endParaRPr lang="en-US" sz="1200" dirty="0"/>
          </a:p>
          <a:p>
            <a:pPr marL="177800" indent="-177800">
              <a:lnSpc>
                <a:spcPct val="110000"/>
              </a:lnSpc>
              <a:spcAft>
                <a:spcPts val="700"/>
              </a:spcAft>
              <a:buSzPct val="100000"/>
              <a:buChar char="•"/>
            </a:pPr>
            <a:r>
              <a:rPr lang="en-US" sz="1200" dirty="0">
                <a:solidFill>
                  <a:srgbClr val="6B6478"/>
                </a:solidFill>
                <a:latin typeface="Arial" pitchFamily="34" charset="0"/>
                <a:ea typeface="Arial" pitchFamily="34" charset="-122"/>
                <a:cs typeface="Arial" pitchFamily="34" charset="-120"/>
              </a:rPr>
              <a:t>Test one critical control; record the result</a:t>
            </a:r>
            <a:endParaRPr lang="en-US" sz="1200" dirty="0"/>
          </a:p>
          <a:p>
            <a:pPr marL="177800" indent="-177800">
              <a:lnSpc>
                <a:spcPct val="110000"/>
              </a:lnSpc>
              <a:spcAft>
                <a:spcPts val="700"/>
              </a:spcAft>
              <a:buSzPct val="100000"/>
              <a:buChar char="•"/>
            </a:pPr>
            <a:r>
              <a:rPr lang="en-US" sz="1200" dirty="0">
                <a:solidFill>
                  <a:srgbClr val="6B6478"/>
                </a:solidFill>
                <a:latin typeface="Arial" pitchFamily="34" charset="0"/>
                <a:ea typeface="Arial" pitchFamily="34" charset="-122"/>
                <a:cs typeface="Arial" pitchFamily="34" charset="-120"/>
              </a:rPr>
              <a:t>Rehearse the 24-hour reporting path once</a:t>
            </a:r>
            <a:endParaRPr lang="en-US" sz="1200" dirty="0"/>
          </a:p>
          <a:p>
            <a:pPr marL="177800" indent="-177800">
              <a:lnSpc>
                <a:spcPct val="110000"/>
              </a:lnSpc>
              <a:spcAft>
                <a:spcPts val="700"/>
              </a:spcAft>
              <a:buSzPct val="100000"/>
              <a:buChar char="•"/>
            </a:pPr>
            <a:r>
              <a:rPr lang="en-US" sz="1200" dirty="0">
                <a:solidFill>
                  <a:srgbClr val="6B6478"/>
                </a:solidFill>
                <a:latin typeface="Arial" pitchFamily="34" charset="0"/>
                <a:ea typeface="Arial" pitchFamily="34" charset="-122"/>
                <a:cs typeface="Arial" pitchFamily="34" charset="-120"/>
              </a:rPr>
              <a:t>Assemble the evidence pack in one place</a:t>
            </a:r>
            <a:endParaRPr lang="en-US" sz="1200" dirty="0"/>
          </a:p>
        </p:txBody>
      </p:sp>
      <p:pic>
        <p:nvPicPr>
          <p:cNvPr id="18"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19" name="Text 15"/>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62</a:t>
            </a:r>
            <a:endParaRPr lang="en-US" sz="10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WHO OWNS WHAT</a:t>
            </a:r>
            <a:endParaRPr lang="en-US" sz="1150" dirty="0"/>
          </a:p>
        </p:txBody>
      </p:sp>
      <p:sp>
        <p:nvSpPr>
          <p:cNvPr id="3" name="Text 1"/>
          <p:cNvSpPr/>
          <p:nvPr/>
        </p:nvSpPr>
        <p:spPr>
          <a:xfrm>
            <a:off x="566928" y="768096"/>
            <a:ext cx="11057839" cy="85344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Implementation delegates down. Accountability does not.</a:t>
            </a:r>
            <a:endParaRPr lang="en-US" sz="3000" dirty="0"/>
          </a:p>
        </p:txBody>
      </p:sp>
      <p:sp>
        <p:nvSpPr>
          <p:cNvPr id="4" name="Text 2"/>
          <p:cNvSpPr/>
          <p:nvPr/>
        </p:nvSpPr>
        <p:spPr>
          <a:xfrm>
            <a:off x="566928" y="1731264"/>
            <a:ext cx="11057839" cy="47879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The whole deck in one table: the work can sit anywhere, but the accountable owner for the governance layer is fixed at the top.</a:t>
            </a:r>
            <a:endParaRPr lang="en-US" sz="1450" dirty="0"/>
          </a:p>
        </p:txBody>
      </p:sp>
      <p:sp>
        <p:nvSpPr>
          <p:cNvPr id="5" name="Text 3"/>
          <p:cNvSpPr/>
          <p:nvPr/>
        </p:nvSpPr>
        <p:spPr>
          <a:xfrm>
            <a:off x="731520" y="2402078"/>
            <a:ext cx="2324697" cy="365760"/>
          </a:xfrm>
          <a:prstGeom prst="rect">
            <a:avLst/>
          </a:prstGeom>
          <a:noFill/>
          <a:ln/>
        </p:spPr>
        <p:txBody>
          <a:bodyPr wrap="square" lIns="0" tIns="0" rIns="0" bIns="0" rtlCol="0" anchor="ctr"/>
          <a:lstStyle/>
          <a:p>
            <a:pPr indent="0" marL="0">
              <a:buNone/>
            </a:pPr>
            <a:r>
              <a:rPr lang="en-US" sz="1100" b="1" spc="120" kern="0" dirty="0">
                <a:solidFill>
                  <a:srgbClr val="F75A3C"/>
                </a:solidFill>
                <a:latin typeface="Arial" pitchFamily="34" charset="0"/>
                <a:ea typeface="Arial" pitchFamily="34" charset="-122"/>
                <a:cs typeface="Arial" pitchFamily="34" charset="-120"/>
              </a:rPr>
              <a:t>WORKSTREAM</a:t>
            </a:r>
            <a:endParaRPr lang="en-US" sz="1100" dirty="0"/>
          </a:p>
        </p:txBody>
      </p:sp>
      <p:sp>
        <p:nvSpPr>
          <p:cNvPr id="6" name="Text 4"/>
          <p:cNvSpPr/>
          <p:nvPr/>
        </p:nvSpPr>
        <p:spPr>
          <a:xfrm>
            <a:off x="3385401" y="2402078"/>
            <a:ext cx="4315108" cy="365760"/>
          </a:xfrm>
          <a:prstGeom prst="rect">
            <a:avLst/>
          </a:prstGeom>
          <a:noFill/>
          <a:ln/>
        </p:spPr>
        <p:txBody>
          <a:bodyPr wrap="square" lIns="0" tIns="0" rIns="0" bIns="0" rtlCol="0" anchor="ctr"/>
          <a:lstStyle/>
          <a:p>
            <a:pPr indent="0" marL="0">
              <a:buNone/>
            </a:pPr>
            <a:r>
              <a:rPr lang="en-US" sz="1100" b="1" spc="120" kern="0" dirty="0">
                <a:solidFill>
                  <a:srgbClr val="F75A3C"/>
                </a:solidFill>
                <a:latin typeface="Arial" pitchFamily="34" charset="0"/>
                <a:ea typeface="Arial" pitchFamily="34" charset="-122"/>
                <a:cs typeface="Arial" pitchFamily="34" charset="-120"/>
              </a:rPr>
              <a:t>ACCOUNTABLE: CANNOT BE DELEGATED</a:t>
            </a:r>
            <a:endParaRPr lang="en-US" sz="1100" dirty="0"/>
          </a:p>
        </p:txBody>
      </p:sp>
      <p:sp>
        <p:nvSpPr>
          <p:cNvPr id="7" name="Text 5"/>
          <p:cNvSpPr/>
          <p:nvPr/>
        </p:nvSpPr>
        <p:spPr>
          <a:xfrm>
            <a:off x="8029694" y="2402078"/>
            <a:ext cx="3430481" cy="365760"/>
          </a:xfrm>
          <a:prstGeom prst="rect">
            <a:avLst/>
          </a:prstGeom>
          <a:noFill/>
          <a:ln/>
        </p:spPr>
        <p:txBody>
          <a:bodyPr wrap="square" lIns="0" tIns="0" rIns="0" bIns="0" rtlCol="0" anchor="ctr"/>
          <a:lstStyle/>
          <a:p>
            <a:pPr indent="0" marL="0">
              <a:buNone/>
            </a:pPr>
            <a:r>
              <a:rPr lang="en-US" sz="1100" b="1" spc="120" kern="0" dirty="0">
                <a:solidFill>
                  <a:srgbClr val="F75A3C"/>
                </a:solidFill>
                <a:latin typeface="Arial" pitchFamily="34" charset="0"/>
                <a:ea typeface="Arial" pitchFamily="34" charset="-122"/>
                <a:cs typeface="Arial" pitchFamily="34" charset="-120"/>
              </a:rPr>
              <a:t>RESPONSIBLE: DOES THE WORK</a:t>
            </a:r>
            <a:endParaRPr lang="en-US" sz="1100" dirty="0"/>
          </a:p>
        </p:txBody>
      </p:sp>
      <p:sp>
        <p:nvSpPr>
          <p:cNvPr id="8" name="Shape 6"/>
          <p:cNvSpPr/>
          <p:nvPr/>
        </p:nvSpPr>
        <p:spPr>
          <a:xfrm>
            <a:off x="566928" y="2804414"/>
            <a:ext cx="11057839" cy="599948"/>
          </a:xfrm>
          <a:prstGeom prst="roundRect">
            <a:avLst>
              <a:gd name="adj" fmla="val 7621"/>
            </a:avLst>
          </a:prstGeom>
          <a:solidFill>
            <a:srgbClr val="F5F2F7"/>
          </a:solidFill>
          <a:ln w="6350">
            <a:solidFill>
              <a:srgbClr val="E4DEEC"/>
            </a:solidFill>
            <a:prstDash val="solid"/>
          </a:ln>
        </p:spPr>
      </p:sp>
      <p:sp>
        <p:nvSpPr>
          <p:cNvPr id="9" name="Text 7"/>
          <p:cNvSpPr/>
          <p:nvPr/>
        </p:nvSpPr>
        <p:spPr>
          <a:xfrm>
            <a:off x="731520" y="2859278"/>
            <a:ext cx="2324697" cy="490220"/>
          </a:xfrm>
          <a:prstGeom prst="rect">
            <a:avLst/>
          </a:prstGeom>
          <a:noFill/>
          <a:ln/>
        </p:spPr>
        <p:txBody>
          <a:bodyPr wrap="square" lIns="0" tIns="0" rIns="0" bIns="0" rtlCol="0" anchor="ctr"/>
          <a:lstStyle/>
          <a:p>
            <a:pPr algn="l" indent="0" marL="0">
              <a:lnSpc>
                <a:spcPct val="110000"/>
              </a:lnSpc>
              <a:buNone/>
            </a:pPr>
            <a:r>
              <a:rPr lang="en-US" sz="1150" b="1" dirty="0">
                <a:solidFill>
                  <a:srgbClr val="F75A3C"/>
                </a:solidFill>
                <a:latin typeface="Arial" pitchFamily="34" charset="0"/>
                <a:ea typeface="Arial" pitchFamily="34" charset="-122"/>
                <a:cs typeface="Arial" pitchFamily="34" charset="-120"/>
              </a:rPr>
              <a:t>Approval &amp; oversight</a:t>
            </a:r>
            <a:endParaRPr lang="en-US" sz="1150" dirty="0"/>
          </a:p>
        </p:txBody>
      </p:sp>
      <p:sp>
        <p:nvSpPr>
          <p:cNvPr id="10" name="Text 8"/>
          <p:cNvSpPr/>
          <p:nvPr/>
        </p:nvSpPr>
        <p:spPr>
          <a:xfrm>
            <a:off x="3385401" y="2859278"/>
            <a:ext cx="4315108" cy="490220"/>
          </a:xfrm>
          <a:prstGeom prst="rect">
            <a:avLst/>
          </a:prstGeom>
          <a:noFill/>
          <a:ln/>
        </p:spPr>
        <p:txBody>
          <a:bodyPr wrap="square" lIns="0" tIns="0" rIns="0" bIns="0" rtlCol="0" anchor="ctr"/>
          <a:lstStyle/>
          <a:p>
            <a:pPr algn="l" indent="0" marL="0">
              <a:lnSpc>
                <a:spcPct val="110000"/>
              </a:lnSpc>
              <a:buNone/>
            </a:pPr>
            <a:r>
              <a:rPr lang="en-US" sz="1150" dirty="0">
                <a:solidFill>
                  <a:srgbClr val="2A2434"/>
                </a:solidFill>
                <a:latin typeface="Arial" pitchFamily="34" charset="0"/>
                <a:ea typeface="Arial" pitchFamily="34" charset="-122"/>
                <a:cs typeface="Arial" pitchFamily="34" charset="-120"/>
              </a:rPr>
              <a:t>Management body / board</a:t>
            </a:r>
            <a:endParaRPr lang="en-US" sz="1150" dirty="0"/>
          </a:p>
        </p:txBody>
      </p:sp>
      <p:sp>
        <p:nvSpPr>
          <p:cNvPr id="11" name="Text 9"/>
          <p:cNvSpPr/>
          <p:nvPr/>
        </p:nvSpPr>
        <p:spPr>
          <a:xfrm>
            <a:off x="8029694" y="2859278"/>
            <a:ext cx="3430481" cy="490220"/>
          </a:xfrm>
          <a:prstGeom prst="rect">
            <a:avLst/>
          </a:prstGeom>
          <a:noFill/>
          <a:ln/>
        </p:spPr>
        <p:txBody>
          <a:bodyPr wrap="square" lIns="0" tIns="0" rIns="0" bIns="0" rtlCol="0" anchor="ctr"/>
          <a:lstStyle/>
          <a:p>
            <a:pPr algn="l" indent="0" marL="0">
              <a:lnSpc>
                <a:spcPct val="110000"/>
              </a:lnSpc>
              <a:buNone/>
            </a:pPr>
            <a:r>
              <a:rPr lang="en-US" sz="1150" dirty="0">
                <a:solidFill>
                  <a:srgbClr val="2A2434"/>
                </a:solidFill>
                <a:latin typeface="Arial" pitchFamily="34" charset="0"/>
                <a:ea typeface="Arial" pitchFamily="34" charset="-122"/>
                <a:cs typeface="Arial" pitchFamily="34" charset="-120"/>
              </a:rPr>
              <a:t>CISO and PMO prepare the pack; body decides</a:t>
            </a:r>
            <a:endParaRPr lang="en-US" sz="1150" dirty="0"/>
          </a:p>
        </p:txBody>
      </p:sp>
      <p:sp>
        <p:nvSpPr>
          <p:cNvPr id="12" name="Shape 10"/>
          <p:cNvSpPr/>
          <p:nvPr/>
        </p:nvSpPr>
        <p:spPr>
          <a:xfrm>
            <a:off x="566928" y="3495802"/>
            <a:ext cx="11057839" cy="418846"/>
          </a:xfrm>
          <a:prstGeom prst="roundRect">
            <a:avLst>
              <a:gd name="adj" fmla="val 10916"/>
            </a:avLst>
          </a:prstGeom>
          <a:solidFill>
            <a:srgbClr val="FBFAFC"/>
          </a:solidFill>
          <a:ln w="6350">
            <a:solidFill>
              <a:srgbClr val="E4DEEC"/>
            </a:solidFill>
            <a:prstDash val="solid"/>
          </a:ln>
        </p:spPr>
      </p:sp>
      <p:sp>
        <p:nvSpPr>
          <p:cNvPr id="13" name="Text 11"/>
          <p:cNvSpPr/>
          <p:nvPr/>
        </p:nvSpPr>
        <p:spPr>
          <a:xfrm>
            <a:off x="731520" y="3550666"/>
            <a:ext cx="2324697" cy="309118"/>
          </a:xfrm>
          <a:prstGeom prst="rect">
            <a:avLst/>
          </a:prstGeom>
          <a:noFill/>
          <a:ln/>
        </p:spPr>
        <p:txBody>
          <a:bodyPr wrap="square" lIns="0" tIns="0" rIns="0" bIns="0" rtlCol="0" anchor="ctr"/>
          <a:lstStyle/>
          <a:p>
            <a:pPr algn="l" indent="0" marL="0">
              <a:lnSpc>
                <a:spcPct val="110000"/>
              </a:lnSpc>
              <a:buNone/>
            </a:pPr>
            <a:r>
              <a:rPr lang="en-US" sz="1150" b="1" dirty="0">
                <a:solidFill>
                  <a:srgbClr val="F75A3C"/>
                </a:solidFill>
                <a:latin typeface="Arial" pitchFamily="34" charset="0"/>
                <a:ea typeface="Arial" pitchFamily="34" charset="-122"/>
                <a:cs typeface="Arial" pitchFamily="34" charset="-120"/>
              </a:rPr>
              <a:t>Risk appetite &amp; funding</a:t>
            </a:r>
            <a:endParaRPr lang="en-US" sz="1150" dirty="0"/>
          </a:p>
        </p:txBody>
      </p:sp>
      <p:sp>
        <p:nvSpPr>
          <p:cNvPr id="14" name="Text 12"/>
          <p:cNvSpPr/>
          <p:nvPr/>
        </p:nvSpPr>
        <p:spPr>
          <a:xfrm>
            <a:off x="3385401" y="3550666"/>
            <a:ext cx="4315108" cy="309118"/>
          </a:xfrm>
          <a:prstGeom prst="rect">
            <a:avLst/>
          </a:prstGeom>
          <a:noFill/>
          <a:ln/>
        </p:spPr>
        <p:txBody>
          <a:bodyPr wrap="square" lIns="0" tIns="0" rIns="0" bIns="0" rtlCol="0" anchor="ctr"/>
          <a:lstStyle/>
          <a:p>
            <a:pPr algn="l" indent="0" marL="0">
              <a:lnSpc>
                <a:spcPct val="110000"/>
              </a:lnSpc>
              <a:buNone/>
            </a:pPr>
            <a:r>
              <a:rPr lang="en-US" sz="1150" dirty="0">
                <a:solidFill>
                  <a:srgbClr val="2A2434"/>
                </a:solidFill>
                <a:latin typeface="Arial" pitchFamily="34" charset="0"/>
                <a:ea typeface="Arial" pitchFamily="34" charset="-122"/>
                <a:cs typeface="Arial" pitchFamily="34" charset="-120"/>
              </a:rPr>
              <a:t>CEO / CFO</a:t>
            </a:r>
            <a:endParaRPr lang="en-US" sz="1150" dirty="0"/>
          </a:p>
        </p:txBody>
      </p:sp>
      <p:sp>
        <p:nvSpPr>
          <p:cNvPr id="15" name="Text 13"/>
          <p:cNvSpPr/>
          <p:nvPr/>
        </p:nvSpPr>
        <p:spPr>
          <a:xfrm>
            <a:off x="8029694" y="3550666"/>
            <a:ext cx="3430481" cy="309118"/>
          </a:xfrm>
          <a:prstGeom prst="rect">
            <a:avLst/>
          </a:prstGeom>
          <a:noFill/>
          <a:ln/>
        </p:spPr>
        <p:txBody>
          <a:bodyPr wrap="square" lIns="0" tIns="0" rIns="0" bIns="0" rtlCol="0" anchor="ctr"/>
          <a:lstStyle/>
          <a:p>
            <a:pPr algn="l" indent="0" marL="0">
              <a:lnSpc>
                <a:spcPct val="110000"/>
              </a:lnSpc>
              <a:buNone/>
            </a:pPr>
            <a:r>
              <a:rPr lang="en-US" sz="1150" dirty="0">
                <a:solidFill>
                  <a:srgbClr val="2A2434"/>
                </a:solidFill>
                <a:latin typeface="Arial" pitchFamily="34" charset="0"/>
                <a:ea typeface="Arial" pitchFamily="34" charset="-122"/>
                <a:cs typeface="Arial" pitchFamily="34" charset="-120"/>
              </a:rPr>
              <a:t>Security proposes; executive sets and owns</a:t>
            </a:r>
            <a:endParaRPr lang="en-US" sz="1150" dirty="0"/>
          </a:p>
        </p:txBody>
      </p:sp>
      <p:sp>
        <p:nvSpPr>
          <p:cNvPr id="16" name="Shape 14"/>
          <p:cNvSpPr/>
          <p:nvPr/>
        </p:nvSpPr>
        <p:spPr>
          <a:xfrm>
            <a:off x="566928" y="4006088"/>
            <a:ext cx="11057839" cy="418846"/>
          </a:xfrm>
          <a:prstGeom prst="roundRect">
            <a:avLst>
              <a:gd name="adj" fmla="val 10916"/>
            </a:avLst>
          </a:prstGeom>
          <a:solidFill>
            <a:srgbClr val="F5F2F7"/>
          </a:solidFill>
          <a:ln w="6350">
            <a:solidFill>
              <a:srgbClr val="E4DEEC"/>
            </a:solidFill>
            <a:prstDash val="solid"/>
          </a:ln>
        </p:spPr>
      </p:sp>
      <p:sp>
        <p:nvSpPr>
          <p:cNvPr id="17" name="Text 15"/>
          <p:cNvSpPr/>
          <p:nvPr/>
        </p:nvSpPr>
        <p:spPr>
          <a:xfrm>
            <a:off x="731520" y="4060952"/>
            <a:ext cx="2324697" cy="309118"/>
          </a:xfrm>
          <a:prstGeom prst="rect">
            <a:avLst/>
          </a:prstGeom>
          <a:noFill/>
          <a:ln/>
        </p:spPr>
        <p:txBody>
          <a:bodyPr wrap="square" lIns="0" tIns="0" rIns="0" bIns="0" rtlCol="0" anchor="ctr"/>
          <a:lstStyle/>
          <a:p>
            <a:pPr algn="l" indent="0" marL="0">
              <a:lnSpc>
                <a:spcPct val="110000"/>
              </a:lnSpc>
              <a:buNone/>
            </a:pPr>
            <a:r>
              <a:rPr lang="en-US" sz="1150" b="1" dirty="0">
                <a:solidFill>
                  <a:srgbClr val="F75A3C"/>
                </a:solidFill>
                <a:latin typeface="Arial" pitchFamily="34" charset="0"/>
                <a:ea typeface="Arial" pitchFamily="34" charset="-122"/>
                <a:cs typeface="Arial" pitchFamily="34" charset="-120"/>
              </a:rPr>
              <a:t>Risk-management measures</a:t>
            </a:r>
            <a:endParaRPr lang="en-US" sz="1150" dirty="0"/>
          </a:p>
        </p:txBody>
      </p:sp>
      <p:sp>
        <p:nvSpPr>
          <p:cNvPr id="18" name="Text 16"/>
          <p:cNvSpPr/>
          <p:nvPr/>
        </p:nvSpPr>
        <p:spPr>
          <a:xfrm>
            <a:off x="3385401" y="4060952"/>
            <a:ext cx="4315108" cy="309118"/>
          </a:xfrm>
          <a:prstGeom prst="rect">
            <a:avLst/>
          </a:prstGeom>
          <a:noFill/>
          <a:ln/>
        </p:spPr>
        <p:txBody>
          <a:bodyPr wrap="square" lIns="0" tIns="0" rIns="0" bIns="0" rtlCol="0" anchor="ctr"/>
          <a:lstStyle/>
          <a:p>
            <a:pPr algn="l" indent="0" marL="0">
              <a:lnSpc>
                <a:spcPct val="110000"/>
              </a:lnSpc>
              <a:buNone/>
            </a:pPr>
            <a:r>
              <a:rPr lang="en-US" sz="1150" dirty="0">
                <a:solidFill>
                  <a:srgbClr val="2A2434"/>
                </a:solidFill>
                <a:latin typeface="Arial" pitchFamily="34" charset="0"/>
                <a:ea typeface="Arial" pitchFamily="34" charset="-122"/>
                <a:cs typeface="Arial" pitchFamily="34" charset="-120"/>
              </a:rPr>
              <a:t>CISO / Head of Security</a:t>
            </a:r>
            <a:endParaRPr lang="en-US" sz="1150" dirty="0"/>
          </a:p>
        </p:txBody>
      </p:sp>
      <p:sp>
        <p:nvSpPr>
          <p:cNvPr id="19" name="Text 17"/>
          <p:cNvSpPr/>
          <p:nvPr/>
        </p:nvSpPr>
        <p:spPr>
          <a:xfrm>
            <a:off x="8029694" y="4060952"/>
            <a:ext cx="3430481" cy="309118"/>
          </a:xfrm>
          <a:prstGeom prst="rect">
            <a:avLst/>
          </a:prstGeom>
          <a:noFill/>
          <a:ln/>
        </p:spPr>
        <p:txBody>
          <a:bodyPr wrap="square" lIns="0" tIns="0" rIns="0" bIns="0" rtlCol="0" anchor="ctr"/>
          <a:lstStyle/>
          <a:p>
            <a:pPr algn="l" indent="0" marL="0">
              <a:lnSpc>
                <a:spcPct val="110000"/>
              </a:lnSpc>
              <a:buNone/>
            </a:pPr>
            <a:r>
              <a:rPr lang="en-US" sz="1150" dirty="0">
                <a:solidFill>
                  <a:srgbClr val="2A2434"/>
                </a:solidFill>
                <a:latin typeface="Arial" pitchFamily="34" charset="0"/>
                <a:ea typeface="Arial" pitchFamily="34" charset="-122"/>
                <a:cs typeface="Arial" pitchFamily="34" charset="-120"/>
              </a:rPr>
              <a:t>IT, security and engineering teams</a:t>
            </a:r>
            <a:endParaRPr lang="en-US" sz="1150" dirty="0"/>
          </a:p>
        </p:txBody>
      </p:sp>
      <p:sp>
        <p:nvSpPr>
          <p:cNvPr id="20" name="Shape 18"/>
          <p:cNvSpPr/>
          <p:nvPr/>
        </p:nvSpPr>
        <p:spPr>
          <a:xfrm>
            <a:off x="566928" y="4516374"/>
            <a:ext cx="11057839" cy="418846"/>
          </a:xfrm>
          <a:prstGeom prst="roundRect">
            <a:avLst>
              <a:gd name="adj" fmla="val 10916"/>
            </a:avLst>
          </a:prstGeom>
          <a:solidFill>
            <a:srgbClr val="FBFAFC"/>
          </a:solidFill>
          <a:ln w="6350">
            <a:solidFill>
              <a:srgbClr val="E4DEEC"/>
            </a:solidFill>
            <a:prstDash val="solid"/>
          </a:ln>
        </p:spPr>
      </p:sp>
      <p:sp>
        <p:nvSpPr>
          <p:cNvPr id="21" name="Text 19"/>
          <p:cNvSpPr/>
          <p:nvPr/>
        </p:nvSpPr>
        <p:spPr>
          <a:xfrm>
            <a:off x="731520" y="4571238"/>
            <a:ext cx="2324697" cy="309118"/>
          </a:xfrm>
          <a:prstGeom prst="rect">
            <a:avLst/>
          </a:prstGeom>
          <a:noFill/>
          <a:ln/>
        </p:spPr>
        <p:txBody>
          <a:bodyPr wrap="square" lIns="0" tIns="0" rIns="0" bIns="0" rtlCol="0" anchor="ctr"/>
          <a:lstStyle/>
          <a:p>
            <a:pPr algn="l" indent="0" marL="0">
              <a:lnSpc>
                <a:spcPct val="110000"/>
              </a:lnSpc>
              <a:buNone/>
            </a:pPr>
            <a:r>
              <a:rPr lang="en-US" sz="1150" b="1" dirty="0">
                <a:solidFill>
                  <a:srgbClr val="F75A3C"/>
                </a:solidFill>
                <a:latin typeface="Arial" pitchFamily="34" charset="0"/>
                <a:ea typeface="Arial" pitchFamily="34" charset="-122"/>
                <a:cs typeface="Arial" pitchFamily="34" charset="-120"/>
              </a:rPr>
              <a:t>Incident reporting</a:t>
            </a:r>
            <a:endParaRPr lang="en-US" sz="1150" dirty="0"/>
          </a:p>
        </p:txBody>
      </p:sp>
      <p:sp>
        <p:nvSpPr>
          <p:cNvPr id="22" name="Text 20"/>
          <p:cNvSpPr/>
          <p:nvPr/>
        </p:nvSpPr>
        <p:spPr>
          <a:xfrm>
            <a:off x="3385401" y="4571238"/>
            <a:ext cx="4315108" cy="309118"/>
          </a:xfrm>
          <a:prstGeom prst="rect">
            <a:avLst/>
          </a:prstGeom>
          <a:noFill/>
          <a:ln/>
        </p:spPr>
        <p:txBody>
          <a:bodyPr wrap="square" lIns="0" tIns="0" rIns="0" bIns="0" rtlCol="0" anchor="ctr"/>
          <a:lstStyle/>
          <a:p>
            <a:pPr algn="l" indent="0" marL="0">
              <a:lnSpc>
                <a:spcPct val="110000"/>
              </a:lnSpc>
              <a:buNone/>
            </a:pPr>
            <a:r>
              <a:rPr lang="en-US" sz="1150" dirty="0">
                <a:solidFill>
                  <a:srgbClr val="2A2434"/>
                </a:solidFill>
                <a:latin typeface="Arial" pitchFamily="34" charset="0"/>
                <a:ea typeface="Arial" pitchFamily="34" charset="-122"/>
                <a:cs typeface="Arial" pitchFamily="34" charset="-120"/>
              </a:rPr>
              <a:t>Executive sponsor (external voice)</a:t>
            </a:r>
            <a:endParaRPr lang="en-US" sz="1150" dirty="0"/>
          </a:p>
        </p:txBody>
      </p:sp>
      <p:sp>
        <p:nvSpPr>
          <p:cNvPr id="23" name="Text 21"/>
          <p:cNvSpPr/>
          <p:nvPr/>
        </p:nvSpPr>
        <p:spPr>
          <a:xfrm>
            <a:off x="8029694" y="4571238"/>
            <a:ext cx="3430481" cy="309118"/>
          </a:xfrm>
          <a:prstGeom prst="rect">
            <a:avLst/>
          </a:prstGeom>
          <a:noFill/>
          <a:ln/>
        </p:spPr>
        <p:txBody>
          <a:bodyPr wrap="square" lIns="0" tIns="0" rIns="0" bIns="0" rtlCol="0" anchor="ctr"/>
          <a:lstStyle/>
          <a:p>
            <a:pPr algn="l" indent="0" marL="0">
              <a:lnSpc>
                <a:spcPct val="110000"/>
              </a:lnSpc>
              <a:buNone/>
            </a:pPr>
            <a:r>
              <a:rPr lang="en-US" sz="1150" dirty="0">
                <a:solidFill>
                  <a:srgbClr val="2A2434"/>
                </a:solidFill>
                <a:latin typeface="Arial" pitchFamily="34" charset="0"/>
                <a:ea typeface="Arial" pitchFamily="34" charset="-122"/>
                <a:cs typeface="Arial" pitchFamily="34" charset="-120"/>
              </a:rPr>
              <a:t>Incident team files; legal &amp; comms support</a:t>
            </a:r>
            <a:endParaRPr lang="en-US" sz="1150" dirty="0"/>
          </a:p>
        </p:txBody>
      </p:sp>
      <p:sp>
        <p:nvSpPr>
          <p:cNvPr id="24" name="Shape 22"/>
          <p:cNvSpPr/>
          <p:nvPr/>
        </p:nvSpPr>
        <p:spPr>
          <a:xfrm>
            <a:off x="566928" y="5026660"/>
            <a:ext cx="11057839" cy="418846"/>
          </a:xfrm>
          <a:prstGeom prst="roundRect">
            <a:avLst>
              <a:gd name="adj" fmla="val 10916"/>
            </a:avLst>
          </a:prstGeom>
          <a:solidFill>
            <a:srgbClr val="F5F2F7"/>
          </a:solidFill>
          <a:ln w="6350">
            <a:solidFill>
              <a:srgbClr val="E4DEEC"/>
            </a:solidFill>
            <a:prstDash val="solid"/>
          </a:ln>
        </p:spPr>
      </p:sp>
      <p:sp>
        <p:nvSpPr>
          <p:cNvPr id="25" name="Text 23"/>
          <p:cNvSpPr/>
          <p:nvPr/>
        </p:nvSpPr>
        <p:spPr>
          <a:xfrm>
            <a:off x="731520" y="5081524"/>
            <a:ext cx="2324697" cy="309118"/>
          </a:xfrm>
          <a:prstGeom prst="rect">
            <a:avLst/>
          </a:prstGeom>
          <a:noFill/>
          <a:ln/>
        </p:spPr>
        <p:txBody>
          <a:bodyPr wrap="square" lIns="0" tIns="0" rIns="0" bIns="0" rtlCol="0" anchor="ctr"/>
          <a:lstStyle/>
          <a:p>
            <a:pPr algn="l" indent="0" marL="0">
              <a:lnSpc>
                <a:spcPct val="110000"/>
              </a:lnSpc>
              <a:buNone/>
            </a:pPr>
            <a:r>
              <a:rPr lang="en-US" sz="1150" b="1" dirty="0">
                <a:solidFill>
                  <a:srgbClr val="F75A3C"/>
                </a:solidFill>
                <a:latin typeface="Arial" pitchFamily="34" charset="0"/>
                <a:ea typeface="Arial" pitchFamily="34" charset="-122"/>
                <a:cs typeface="Arial" pitchFamily="34" charset="-120"/>
              </a:rPr>
              <a:t>Training &amp; culture</a:t>
            </a:r>
            <a:endParaRPr lang="en-US" sz="1150" dirty="0"/>
          </a:p>
        </p:txBody>
      </p:sp>
      <p:sp>
        <p:nvSpPr>
          <p:cNvPr id="26" name="Text 24"/>
          <p:cNvSpPr/>
          <p:nvPr/>
        </p:nvSpPr>
        <p:spPr>
          <a:xfrm>
            <a:off x="3385401" y="5081524"/>
            <a:ext cx="4315108" cy="309118"/>
          </a:xfrm>
          <a:prstGeom prst="rect">
            <a:avLst/>
          </a:prstGeom>
          <a:noFill/>
          <a:ln/>
        </p:spPr>
        <p:txBody>
          <a:bodyPr wrap="square" lIns="0" tIns="0" rIns="0" bIns="0" rtlCol="0" anchor="ctr"/>
          <a:lstStyle/>
          <a:p>
            <a:pPr algn="l" indent="0" marL="0">
              <a:lnSpc>
                <a:spcPct val="110000"/>
              </a:lnSpc>
              <a:buNone/>
            </a:pPr>
            <a:r>
              <a:rPr lang="en-US" sz="1150" dirty="0">
                <a:solidFill>
                  <a:srgbClr val="2A2434"/>
                </a:solidFill>
                <a:latin typeface="Arial" pitchFamily="34" charset="0"/>
                <a:ea typeface="Arial" pitchFamily="34" charset="-122"/>
                <a:cs typeface="Arial" pitchFamily="34" charset="-120"/>
              </a:rPr>
              <a:t>Management body (for itself) + HR</a:t>
            </a:r>
            <a:endParaRPr lang="en-US" sz="1150" dirty="0"/>
          </a:p>
        </p:txBody>
      </p:sp>
      <p:sp>
        <p:nvSpPr>
          <p:cNvPr id="27" name="Text 25"/>
          <p:cNvSpPr/>
          <p:nvPr/>
        </p:nvSpPr>
        <p:spPr>
          <a:xfrm>
            <a:off x="8029694" y="5081524"/>
            <a:ext cx="3430481" cy="309118"/>
          </a:xfrm>
          <a:prstGeom prst="rect">
            <a:avLst/>
          </a:prstGeom>
          <a:noFill/>
          <a:ln/>
        </p:spPr>
        <p:txBody>
          <a:bodyPr wrap="square" lIns="0" tIns="0" rIns="0" bIns="0" rtlCol="0" anchor="ctr"/>
          <a:lstStyle/>
          <a:p>
            <a:pPr algn="l" indent="0" marL="0">
              <a:lnSpc>
                <a:spcPct val="110000"/>
              </a:lnSpc>
              <a:buNone/>
            </a:pPr>
            <a:r>
              <a:rPr lang="en-US" sz="1150" dirty="0">
                <a:solidFill>
                  <a:srgbClr val="2A2434"/>
                </a:solidFill>
                <a:latin typeface="Arial" pitchFamily="34" charset="0"/>
                <a:ea typeface="Arial" pitchFamily="34" charset="-122"/>
                <a:cs typeface="Arial" pitchFamily="34" charset="-120"/>
              </a:rPr>
              <a:t>HR and security run and record it</a:t>
            </a:r>
            <a:endParaRPr lang="en-US" sz="1150" dirty="0"/>
          </a:p>
        </p:txBody>
      </p:sp>
      <p:sp>
        <p:nvSpPr>
          <p:cNvPr id="28" name="Shape 26"/>
          <p:cNvSpPr/>
          <p:nvPr/>
        </p:nvSpPr>
        <p:spPr>
          <a:xfrm>
            <a:off x="566928" y="5536946"/>
            <a:ext cx="11057839" cy="418846"/>
          </a:xfrm>
          <a:prstGeom prst="roundRect">
            <a:avLst>
              <a:gd name="adj" fmla="val 10916"/>
            </a:avLst>
          </a:prstGeom>
          <a:solidFill>
            <a:srgbClr val="FBFAFC"/>
          </a:solidFill>
          <a:ln w="6350">
            <a:solidFill>
              <a:srgbClr val="E4DEEC"/>
            </a:solidFill>
            <a:prstDash val="solid"/>
          </a:ln>
        </p:spPr>
      </p:sp>
      <p:sp>
        <p:nvSpPr>
          <p:cNvPr id="29" name="Text 27"/>
          <p:cNvSpPr/>
          <p:nvPr/>
        </p:nvSpPr>
        <p:spPr>
          <a:xfrm>
            <a:off x="731520" y="5591810"/>
            <a:ext cx="2324697" cy="309118"/>
          </a:xfrm>
          <a:prstGeom prst="rect">
            <a:avLst/>
          </a:prstGeom>
          <a:noFill/>
          <a:ln/>
        </p:spPr>
        <p:txBody>
          <a:bodyPr wrap="square" lIns="0" tIns="0" rIns="0" bIns="0" rtlCol="0" anchor="ctr"/>
          <a:lstStyle/>
          <a:p>
            <a:pPr algn="l" indent="0" marL="0">
              <a:lnSpc>
                <a:spcPct val="110000"/>
              </a:lnSpc>
              <a:buNone/>
            </a:pPr>
            <a:r>
              <a:rPr lang="en-US" sz="1150" b="1" dirty="0">
                <a:solidFill>
                  <a:srgbClr val="F75A3C"/>
                </a:solidFill>
                <a:latin typeface="Arial" pitchFamily="34" charset="0"/>
                <a:ea typeface="Arial" pitchFamily="34" charset="-122"/>
                <a:cs typeface="Arial" pitchFamily="34" charset="-120"/>
              </a:rPr>
              <a:t>Registration &amp; jurisdiction</a:t>
            </a:r>
            <a:endParaRPr lang="en-US" sz="1150" dirty="0"/>
          </a:p>
        </p:txBody>
      </p:sp>
      <p:sp>
        <p:nvSpPr>
          <p:cNvPr id="30" name="Text 28"/>
          <p:cNvSpPr/>
          <p:nvPr/>
        </p:nvSpPr>
        <p:spPr>
          <a:xfrm>
            <a:off x="3385401" y="5591810"/>
            <a:ext cx="4315108" cy="309118"/>
          </a:xfrm>
          <a:prstGeom prst="rect">
            <a:avLst/>
          </a:prstGeom>
          <a:noFill/>
          <a:ln/>
        </p:spPr>
        <p:txBody>
          <a:bodyPr wrap="square" lIns="0" tIns="0" rIns="0" bIns="0" rtlCol="0" anchor="ctr"/>
          <a:lstStyle/>
          <a:p>
            <a:pPr algn="l" indent="0" marL="0">
              <a:lnSpc>
                <a:spcPct val="110000"/>
              </a:lnSpc>
              <a:buNone/>
            </a:pPr>
            <a:r>
              <a:rPr lang="en-US" sz="1150" dirty="0">
                <a:solidFill>
                  <a:srgbClr val="2A2434"/>
                </a:solidFill>
                <a:latin typeface="Arial" pitchFamily="34" charset="0"/>
                <a:ea typeface="Arial" pitchFamily="34" charset="-122"/>
                <a:cs typeface="Arial" pitchFamily="34" charset="-120"/>
              </a:rPr>
              <a:t>General Counsel / Compliance</a:t>
            </a:r>
            <a:endParaRPr lang="en-US" sz="1150" dirty="0"/>
          </a:p>
        </p:txBody>
      </p:sp>
      <p:sp>
        <p:nvSpPr>
          <p:cNvPr id="31" name="Text 29"/>
          <p:cNvSpPr/>
          <p:nvPr/>
        </p:nvSpPr>
        <p:spPr>
          <a:xfrm>
            <a:off x="8029694" y="5591810"/>
            <a:ext cx="3430481" cy="309118"/>
          </a:xfrm>
          <a:prstGeom prst="rect">
            <a:avLst/>
          </a:prstGeom>
          <a:noFill/>
          <a:ln/>
        </p:spPr>
        <p:txBody>
          <a:bodyPr wrap="square" lIns="0" tIns="0" rIns="0" bIns="0" rtlCol="0" anchor="ctr"/>
          <a:lstStyle/>
          <a:p>
            <a:pPr algn="l" indent="0" marL="0">
              <a:lnSpc>
                <a:spcPct val="110000"/>
              </a:lnSpc>
              <a:buNone/>
            </a:pPr>
            <a:r>
              <a:rPr lang="en-US" sz="1150" dirty="0">
                <a:solidFill>
                  <a:srgbClr val="2A2434"/>
                </a:solidFill>
                <a:latin typeface="Arial" pitchFamily="34" charset="0"/>
                <a:ea typeface="Arial" pitchFamily="34" charset="-122"/>
                <a:cs typeface="Arial" pitchFamily="34" charset="-120"/>
              </a:rPr>
              <a:t>Compliance and PMO track per Member State</a:t>
            </a:r>
            <a:endParaRPr lang="en-US" sz="1150" dirty="0"/>
          </a:p>
        </p:txBody>
      </p:sp>
      <p:pic>
        <p:nvPicPr>
          <p:cNvPr id="33"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34" name="Text 30"/>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63</a:t>
            </a:r>
            <a:endParaRPr lang="en-US" sz="10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270949"/>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THE EVIDENCE TEST</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FFFFFF"/>
                </a:solidFill>
                <a:latin typeface="Arial" pitchFamily="34" charset="0"/>
                <a:ea typeface="Arial" pitchFamily="34" charset="-122"/>
                <a:cs typeface="Arial" pitchFamily="34" charset="-120"/>
              </a:rPr>
              <a:t>Ten artefacts that prove readiness</a:t>
            </a:r>
            <a:endParaRPr lang="en-US" sz="3000" dirty="0"/>
          </a:p>
        </p:txBody>
      </p:sp>
      <p:sp>
        <p:nvSpPr>
          <p:cNvPr id="4" name="Text 2"/>
          <p:cNvSpPr/>
          <p:nvPr/>
        </p:nvSpPr>
        <p:spPr>
          <a:xfrm>
            <a:off x="566928" y="1335024"/>
            <a:ext cx="11057839" cy="478790"/>
          </a:xfrm>
          <a:prstGeom prst="rect">
            <a:avLst/>
          </a:prstGeom>
          <a:noFill/>
          <a:ln/>
        </p:spPr>
        <p:txBody>
          <a:bodyPr wrap="square" lIns="0" tIns="0" rIns="0" bIns="0" rtlCol="0" anchor="t"/>
          <a:lstStyle/>
          <a:p>
            <a:pPr algn="l" indent="0" marL="0">
              <a:lnSpc>
                <a:spcPct val="110000"/>
              </a:lnSpc>
              <a:buNone/>
            </a:pPr>
            <a:r>
              <a:rPr lang="en-US" sz="1450" dirty="0">
                <a:solidFill>
                  <a:srgbClr val="CFC6DC"/>
                </a:solidFill>
                <a:latin typeface="Arial" pitchFamily="34" charset="0"/>
                <a:ea typeface="Arial" pitchFamily="34" charset="-122"/>
                <a:cs typeface="Arial" pitchFamily="34" charset="-120"/>
              </a:rPr>
              <a:t>If you can lay these on the table, you are demonstrably ready. If you cannot, that is your gap list, in priority order.</a:t>
            </a:r>
            <a:endParaRPr lang="en-US" sz="1450" dirty="0"/>
          </a:p>
        </p:txBody>
      </p:sp>
      <p:sp>
        <p:nvSpPr>
          <p:cNvPr id="5" name="Shape 3"/>
          <p:cNvSpPr/>
          <p:nvPr/>
        </p:nvSpPr>
        <p:spPr>
          <a:xfrm>
            <a:off x="566928" y="1960118"/>
            <a:ext cx="5373472" cy="703428"/>
          </a:xfrm>
          <a:prstGeom prst="roundRect">
            <a:avLst>
              <a:gd name="adj" fmla="val 7800"/>
            </a:avLst>
          </a:prstGeom>
          <a:solidFill>
            <a:srgbClr val="3A1E5C"/>
          </a:solidFill>
          <a:ln w="7620">
            <a:solidFill>
              <a:srgbClr val="5B3E7E"/>
            </a:solidFill>
            <a:prstDash val="solid"/>
          </a:ln>
        </p:spPr>
      </p:sp>
      <p:sp>
        <p:nvSpPr>
          <p:cNvPr id="6" name="Shape 4"/>
          <p:cNvSpPr/>
          <p:nvPr/>
        </p:nvSpPr>
        <p:spPr>
          <a:xfrm>
            <a:off x="731520" y="2156384"/>
            <a:ext cx="310896" cy="310896"/>
          </a:xfrm>
          <a:prstGeom prst="roundRect">
            <a:avLst>
              <a:gd name="adj" fmla="val 14706"/>
            </a:avLst>
          </a:prstGeom>
          <a:solidFill>
            <a:srgbClr val="F75A3C"/>
          </a:solidFill>
          <a:ln/>
        </p:spPr>
      </p:sp>
      <p:sp>
        <p:nvSpPr>
          <p:cNvPr id="7" name="Text 5"/>
          <p:cNvSpPr/>
          <p:nvPr/>
        </p:nvSpPr>
        <p:spPr>
          <a:xfrm>
            <a:off x="731520" y="2147240"/>
            <a:ext cx="310896" cy="310896"/>
          </a:xfrm>
          <a:prstGeom prst="rect">
            <a:avLst/>
          </a:prstGeom>
          <a:noFill/>
          <a:ln/>
        </p:spPr>
        <p:txBody>
          <a:bodyPr wrap="square" lIns="0" tIns="0" rIns="0" bIns="0" rtlCol="0" anchor="ctr"/>
          <a:lstStyle/>
          <a:p>
            <a:pPr algn="ctr" indent="0" marL="0">
              <a:buNone/>
            </a:pPr>
            <a:r>
              <a:rPr lang="en-US" sz="1400" b="1" dirty="0">
                <a:solidFill>
                  <a:srgbClr val="FFFFFF"/>
                </a:solidFill>
                <a:latin typeface="Arial" pitchFamily="34" charset="0"/>
                <a:ea typeface="Arial" pitchFamily="34" charset="-122"/>
                <a:cs typeface="Arial" pitchFamily="34" charset="-120"/>
              </a:rPr>
              <a:t>1</a:t>
            </a:r>
            <a:endParaRPr lang="en-US" sz="1400" dirty="0"/>
          </a:p>
        </p:txBody>
      </p:sp>
      <p:sp>
        <p:nvSpPr>
          <p:cNvPr id="8" name="Text 6"/>
          <p:cNvSpPr/>
          <p:nvPr/>
        </p:nvSpPr>
        <p:spPr>
          <a:xfrm>
            <a:off x="1170432" y="1960118"/>
            <a:ext cx="4605376" cy="703428"/>
          </a:xfrm>
          <a:prstGeom prst="rect">
            <a:avLst/>
          </a:prstGeom>
          <a:noFill/>
          <a:ln/>
        </p:spPr>
        <p:txBody>
          <a:bodyPr wrap="square" lIns="0" tIns="0" rIns="0" bIns="0" rtlCol="0" anchor="ctr"/>
          <a:lstStyle/>
          <a:p>
            <a:pPr algn="l" indent="0" marL="0">
              <a:lnSpc>
                <a:spcPct val="105000"/>
              </a:lnSpc>
              <a:buNone/>
            </a:pPr>
            <a:r>
              <a:rPr lang="en-US" sz="1200" dirty="0">
                <a:solidFill>
                  <a:srgbClr val="FFFFFF"/>
                </a:solidFill>
                <a:latin typeface="Arial" pitchFamily="34" charset="0"/>
                <a:ea typeface="Arial" pitchFamily="34" charset="-122"/>
                <a:cs typeface="Arial" pitchFamily="34" charset="-120"/>
              </a:rPr>
              <a:t>A dated, signed scope &amp; classification assessment</a:t>
            </a:r>
            <a:endParaRPr lang="en-US" sz="1200" dirty="0"/>
          </a:p>
        </p:txBody>
      </p:sp>
      <p:sp>
        <p:nvSpPr>
          <p:cNvPr id="9" name="Shape 7"/>
          <p:cNvSpPr/>
          <p:nvPr/>
        </p:nvSpPr>
        <p:spPr>
          <a:xfrm>
            <a:off x="6251296" y="1960118"/>
            <a:ext cx="5373472" cy="703428"/>
          </a:xfrm>
          <a:prstGeom prst="roundRect">
            <a:avLst>
              <a:gd name="adj" fmla="val 7800"/>
            </a:avLst>
          </a:prstGeom>
          <a:solidFill>
            <a:srgbClr val="3A1E5C"/>
          </a:solidFill>
          <a:ln w="7620">
            <a:solidFill>
              <a:srgbClr val="5B3E7E"/>
            </a:solidFill>
            <a:prstDash val="solid"/>
          </a:ln>
        </p:spPr>
      </p:sp>
      <p:sp>
        <p:nvSpPr>
          <p:cNvPr id="10" name="Shape 8"/>
          <p:cNvSpPr/>
          <p:nvPr/>
        </p:nvSpPr>
        <p:spPr>
          <a:xfrm>
            <a:off x="6415888" y="2156384"/>
            <a:ext cx="310896" cy="310896"/>
          </a:xfrm>
          <a:prstGeom prst="roundRect">
            <a:avLst>
              <a:gd name="adj" fmla="val 14706"/>
            </a:avLst>
          </a:prstGeom>
          <a:solidFill>
            <a:srgbClr val="F75A3C"/>
          </a:solidFill>
          <a:ln/>
        </p:spPr>
      </p:sp>
      <p:sp>
        <p:nvSpPr>
          <p:cNvPr id="11" name="Text 9"/>
          <p:cNvSpPr/>
          <p:nvPr/>
        </p:nvSpPr>
        <p:spPr>
          <a:xfrm>
            <a:off x="6415888" y="2147240"/>
            <a:ext cx="310896" cy="310896"/>
          </a:xfrm>
          <a:prstGeom prst="rect">
            <a:avLst/>
          </a:prstGeom>
          <a:noFill/>
          <a:ln/>
        </p:spPr>
        <p:txBody>
          <a:bodyPr wrap="square" lIns="0" tIns="0" rIns="0" bIns="0" rtlCol="0" anchor="ctr"/>
          <a:lstStyle/>
          <a:p>
            <a:pPr algn="ctr" indent="0" marL="0">
              <a:buNone/>
            </a:pPr>
            <a:r>
              <a:rPr lang="en-US" sz="1400" b="1" dirty="0">
                <a:solidFill>
                  <a:srgbClr val="FFFFFF"/>
                </a:solidFill>
                <a:latin typeface="Arial" pitchFamily="34" charset="0"/>
                <a:ea typeface="Arial" pitchFamily="34" charset="-122"/>
                <a:cs typeface="Arial" pitchFamily="34" charset="-120"/>
              </a:rPr>
              <a:t>2</a:t>
            </a:r>
            <a:endParaRPr lang="en-US" sz="1400" dirty="0"/>
          </a:p>
        </p:txBody>
      </p:sp>
      <p:sp>
        <p:nvSpPr>
          <p:cNvPr id="12" name="Text 10"/>
          <p:cNvSpPr/>
          <p:nvPr/>
        </p:nvSpPr>
        <p:spPr>
          <a:xfrm>
            <a:off x="6854800" y="1960118"/>
            <a:ext cx="4605376" cy="703428"/>
          </a:xfrm>
          <a:prstGeom prst="rect">
            <a:avLst/>
          </a:prstGeom>
          <a:noFill/>
          <a:ln/>
        </p:spPr>
        <p:txBody>
          <a:bodyPr wrap="square" lIns="0" tIns="0" rIns="0" bIns="0" rtlCol="0" anchor="ctr"/>
          <a:lstStyle/>
          <a:p>
            <a:pPr algn="l" indent="0" marL="0">
              <a:lnSpc>
                <a:spcPct val="105000"/>
              </a:lnSpc>
              <a:buNone/>
            </a:pPr>
            <a:r>
              <a:rPr lang="en-US" sz="1200" dirty="0">
                <a:solidFill>
                  <a:srgbClr val="FFFFFF"/>
                </a:solidFill>
                <a:latin typeface="Arial" pitchFamily="34" charset="0"/>
                <a:ea typeface="Arial" pitchFamily="34" charset="-122"/>
                <a:cs typeface="Arial" pitchFamily="34" charset="-120"/>
              </a:rPr>
              <a:t>A named, minuted NIS2 management body</a:t>
            </a:r>
            <a:endParaRPr lang="en-US" sz="1200" dirty="0"/>
          </a:p>
        </p:txBody>
      </p:sp>
      <p:sp>
        <p:nvSpPr>
          <p:cNvPr id="13" name="Shape 11"/>
          <p:cNvSpPr/>
          <p:nvPr/>
        </p:nvSpPr>
        <p:spPr>
          <a:xfrm>
            <a:off x="566928" y="2791562"/>
            <a:ext cx="5373472" cy="703428"/>
          </a:xfrm>
          <a:prstGeom prst="roundRect">
            <a:avLst>
              <a:gd name="adj" fmla="val 7800"/>
            </a:avLst>
          </a:prstGeom>
          <a:solidFill>
            <a:srgbClr val="3A1E5C"/>
          </a:solidFill>
          <a:ln w="7620">
            <a:solidFill>
              <a:srgbClr val="5B3E7E"/>
            </a:solidFill>
            <a:prstDash val="solid"/>
          </a:ln>
        </p:spPr>
      </p:sp>
      <p:sp>
        <p:nvSpPr>
          <p:cNvPr id="14" name="Shape 12"/>
          <p:cNvSpPr/>
          <p:nvPr/>
        </p:nvSpPr>
        <p:spPr>
          <a:xfrm>
            <a:off x="731520" y="2987827"/>
            <a:ext cx="310896" cy="310896"/>
          </a:xfrm>
          <a:prstGeom prst="roundRect">
            <a:avLst>
              <a:gd name="adj" fmla="val 14706"/>
            </a:avLst>
          </a:prstGeom>
          <a:solidFill>
            <a:srgbClr val="F75A3C"/>
          </a:solidFill>
          <a:ln/>
        </p:spPr>
      </p:sp>
      <p:sp>
        <p:nvSpPr>
          <p:cNvPr id="15" name="Text 13"/>
          <p:cNvSpPr/>
          <p:nvPr/>
        </p:nvSpPr>
        <p:spPr>
          <a:xfrm>
            <a:off x="731520" y="2978683"/>
            <a:ext cx="310896" cy="310896"/>
          </a:xfrm>
          <a:prstGeom prst="rect">
            <a:avLst/>
          </a:prstGeom>
          <a:noFill/>
          <a:ln/>
        </p:spPr>
        <p:txBody>
          <a:bodyPr wrap="square" lIns="0" tIns="0" rIns="0" bIns="0" rtlCol="0" anchor="ctr"/>
          <a:lstStyle/>
          <a:p>
            <a:pPr algn="ctr" indent="0" marL="0">
              <a:buNone/>
            </a:pPr>
            <a:r>
              <a:rPr lang="en-US" sz="1400" b="1" dirty="0">
                <a:solidFill>
                  <a:srgbClr val="FFFFFF"/>
                </a:solidFill>
                <a:latin typeface="Arial" pitchFamily="34" charset="0"/>
                <a:ea typeface="Arial" pitchFamily="34" charset="-122"/>
                <a:cs typeface="Arial" pitchFamily="34" charset="-120"/>
              </a:rPr>
              <a:t>3</a:t>
            </a:r>
            <a:endParaRPr lang="en-US" sz="1400" dirty="0"/>
          </a:p>
        </p:txBody>
      </p:sp>
      <p:sp>
        <p:nvSpPr>
          <p:cNvPr id="16" name="Text 14"/>
          <p:cNvSpPr/>
          <p:nvPr/>
        </p:nvSpPr>
        <p:spPr>
          <a:xfrm>
            <a:off x="1170432" y="2791562"/>
            <a:ext cx="4605376" cy="703428"/>
          </a:xfrm>
          <a:prstGeom prst="rect">
            <a:avLst/>
          </a:prstGeom>
          <a:noFill/>
          <a:ln/>
        </p:spPr>
        <p:txBody>
          <a:bodyPr wrap="square" lIns="0" tIns="0" rIns="0" bIns="0" rtlCol="0" anchor="ctr"/>
          <a:lstStyle/>
          <a:p>
            <a:pPr algn="l" indent="0" marL="0">
              <a:lnSpc>
                <a:spcPct val="105000"/>
              </a:lnSpc>
              <a:buNone/>
            </a:pPr>
            <a:r>
              <a:rPr lang="en-US" sz="1200" dirty="0">
                <a:solidFill>
                  <a:srgbClr val="FFFFFF"/>
                </a:solidFill>
                <a:latin typeface="Arial" pitchFamily="34" charset="0"/>
                <a:ea typeface="Arial" pitchFamily="34" charset="-122"/>
                <a:cs typeface="Arial" pitchFamily="34" charset="-120"/>
              </a:rPr>
              <a:t>A recorded approval of the risk-management measures</a:t>
            </a:r>
            <a:endParaRPr lang="en-US" sz="1200" dirty="0"/>
          </a:p>
        </p:txBody>
      </p:sp>
      <p:sp>
        <p:nvSpPr>
          <p:cNvPr id="17" name="Shape 15"/>
          <p:cNvSpPr/>
          <p:nvPr/>
        </p:nvSpPr>
        <p:spPr>
          <a:xfrm>
            <a:off x="6251296" y="2791562"/>
            <a:ext cx="5373472" cy="703428"/>
          </a:xfrm>
          <a:prstGeom prst="roundRect">
            <a:avLst>
              <a:gd name="adj" fmla="val 7800"/>
            </a:avLst>
          </a:prstGeom>
          <a:solidFill>
            <a:srgbClr val="3A1E5C"/>
          </a:solidFill>
          <a:ln w="7620">
            <a:solidFill>
              <a:srgbClr val="5B3E7E"/>
            </a:solidFill>
            <a:prstDash val="solid"/>
          </a:ln>
        </p:spPr>
      </p:sp>
      <p:sp>
        <p:nvSpPr>
          <p:cNvPr id="18" name="Shape 16"/>
          <p:cNvSpPr/>
          <p:nvPr/>
        </p:nvSpPr>
        <p:spPr>
          <a:xfrm>
            <a:off x="6415888" y="2987827"/>
            <a:ext cx="310896" cy="310896"/>
          </a:xfrm>
          <a:prstGeom prst="roundRect">
            <a:avLst>
              <a:gd name="adj" fmla="val 14706"/>
            </a:avLst>
          </a:prstGeom>
          <a:solidFill>
            <a:srgbClr val="F75A3C"/>
          </a:solidFill>
          <a:ln/>
        </p:spPr>
      </p:sp>
      <p:sp>
        <p:nvSpPr>
          <p:cNvPr id="19" name="Text 17"/>
          <p:cNvSpPr/>
          <p:nvPr/>
        </p:nvSpPr>
        <p:spPr>
          <a:xfrm>
            <a:off x="6415888" y="2978683"/>
            <a:ext cx="310896" cy="310896"/>
          </a:xfrm>
          <a:prstGeom prst="rect">
            <a:avLst/>
          </a:prstGeom>
          <a:noFill/>
          <a:ln/>
        </p:spPr>
        <p:txBody>
          <a:bodyPr wrap="square" lIns="0" tIns="0" rIns="0" bIns="0" rtlCol="0" anchor="ctr"/>
          <a:lstStyle/>
          <a:p>
            <a:pPr algn="ctr" indent="0" marL="0">
              <a:buNone/>
            </a:pPr>
            <a:r>
              <a:rPr lang="en-US" sz="1400" b="1" dirty="0">
                <a:solidFill>
                  <a:srgbClr val="FFFFFF"/>
                </a:solidFill>
                <a:latin typeface="Arial" pitchFamily="34" charset="0"/>
                <a:ea typeface="Arial" pitchFamily="34" charset="-122"/>
                <a:cs typeface="Arial" pitchFamily="34" charset="-120"/>
              </a:rPr>
              <a:t>4</a:t>
            </a:r>
            <a:endParaRPr lang="en-US" sz="1400" dirty="0"/>
          </a:p>
        </p:txBody>
      </p:sp>
      <p:sp>
        <p:nvSpPr>
          <p:cNvPr id="20" name="Text 18"/>
          <p:cNvSpPr/>
          <p:nvPr/>
        </p:nvSpPr>
        <p:spPr>
          <a:xfrm>
            <a:off x="6854800" y="2791562"/>
            <a:ext cx="4605376" cy="703428"/>
          </a:xfrm>
          <a:prstGeom prst="rect">
            <a:avLst/>
          </a:prstGeom>
          <a:noFill/>
          <a:ln/>
        </p:spPr>
        <p:txBody>
          <a:bodyPr wrap="square" lIns="0" tIns="0" rIns="0" bIns="0" rtlCol="0" anchor="ctr"/>
          <a:lstStyle/>
          <a:p>
            <a:pPr algn="l" indent="0" marL="0">
              <a:lnSpc>
                <a:spcPct val="105000"/>
              </a:lnSpc>
              <a:buNone/>
            </a:pPr>
            <a:r>
              <a:rPr lang="en-US" sz="1200" dirty="0">
                <a:solidFill>
                  <a:srgbClr val="FFFFFF"/>
                </a:solidFill>
                <a:latin typeface="Arial" pitchFamily="34" charset="0"/>
                <a:ea typeface="Arial" pitchFamily="34" charset="-122"/>
                <a:cs typeface="Arial" pitchFamily="34" charset="-120"/>
              </a:rPr>
              <a:t>A current risk assessment the approval refers to</a:t>
            </a:r>
            <a:endParaRPr lang="en-US" sz="1200" dirty="0"/>
          </a:p>
        </p:txBody>
      </p:sp>
      <p:sp>
        <p:nvSpPr>
          <p:cNvPr id="21" name="Shape 19"/>
          <p:cNvSpPr/>
          <p:nvPr/>
        </p:nvSpPr>
        <p:spPr>
          <a:xfrm>
            <a:off x="566928" y="3623005"/>
            <a:ext cx="5373472" cy="703428"/>
          </a:xfrm>
          <a:prstGeom prst="roundRect">
            <a:avLst>
              <a:gd name="adj" fmla="val 7800"/>
            </a:avLst>
          </a:prstGeom>
          <a:solidFill>
            <a:srgbClr val="3A1E5C"/>
          </a:solidFill>
          <a:ln w="7620">
            <a:solidFill>
              <a:srgbClr val="5B3E7E"/>
            </a:solidFill>
            <a:prstDash val="solid"/>
          </a:ln>
        </p:spPr>
      </p:sp>
      <p:sp>
        <p:nvSpPr>
          <p:cNvPr id="22" name="Shape 20"/>
          <p:cNvSpPr/>
          <p:nvPr/>
        </p:nvSpPr>
        <p:spPr>
          <a:xfrm>
            <a:off x="731520" y="3819271"/>
            <a:ext cx="310896" cy="310896"/>
          </a:xfrm>
          <a:prstGeom prst="roundRect">
            <a:avLst>
              <a:gd name="adj" fmla="val 14706"/>
            </a:avLst>
          </a:prstGeom>
          <a:solidFill>
            <a:srgbClr val="F75A3C"/>
          </a:solidFill>
          <a:ln/>
        </p:spPr>
      </p:sp>
      <p:sp>
        <p:nvSpPr>
          <p:cNvPr id="23" name="Text 21"/>
          <p:cNvSpPr/>
          <p:nvPr/>
        </p:nvSpPr>
        <p:spPr>
          <a:xfrm>
            <a:off x="731520" y="3810127"/>
            <a:ext cx="310896" cy="310896"/>
          </a:xfrm>
          <a:prstGeom prst="rect">
            <a:avLst/>
          </a:prstGeom>
          <a:noFill/>
          <a:ln/>
        </p:spPr>
        <p:txBody>
          <a:bodyPr wrap="square" lIns="0" tIns="0" rIns="0" bIns="0" rtlCol="0" anchor="ctr"/>
          <a:lstStyle/>
          <a:p>
            <a:pPr algn="ctr" indent="0" marL="0">
              <a:buNone/>
            </a:pPr>
            <a:r>
              <a:rPr lang="en-US" sz="1400" b="1" dirty="0">
                <a:solidFill>
                  <a:srgbClr val="FFFFFF"/>
                </a:solidFill>
                <a:latin typeface="Arial" pitchFamily="34" charset="0"/>
                <a:ea typeface="Arial" pitchFamily="34" charset="-122"/>
                <a:cs typeface="Arial" pitchFamily="34" charset="-120"/>
              </a:rPr>
              <a:t>5</a:t>
            </a:r>
            <a:endParaRPr lang="en-US" sz="1400" dirty="0"/>
          </a:p>
        </p:txBody>
      </p:sp>
      <p:sp>
        <p:nvSpPr>
          <p:cNvPr id="24" name="Text 22"/>
          <p:cNvSpPr/>
          <p:nvPr/>
        </p:nvSpPr>
        <p:spPr>
          <a:xfrm>
            <a:off x="1170432" y="3623005"/>
            <a:ext cx="4605376" cy="703428"/>
          </a:xfrm>
          <a:prstGeom prst="rect">
            <a:avLst/>
          </a:prstGeom>
          <a:noFill/>
          <a:ln/>
        </p:spPr>
        <p:txBody>
          <a:bodyPr wrap="square" lIns="0" tIns="0" rIns="0" bIns="0" rtlCol="0" anchor="ctr"/>
          <a:lstStyle/>
          <a:p>
            <a:pPr algn="l" indent="0" marL="0">
              <a:lnSpc>
                <a:spcPct val="105000"/>
              </a:lnSpc>
              <a:buNone/>
            </a:pPr>
            <a:r>
              <a:rPr lang="en-US" sz="1200" dirty="0">
                <a:solidFill>
                  <a:srgbClr val="FFFFFF"/>
                </a:solidFill>
                <a:latin typeface="Arial" pitchFamily="34" charset="0"/>
                <a:ea typeface="Arial" pitchFamily="34" charset="-122"/>
                <a:cs typeface="Arial" pitchFamily="34" charset="-120"/>
              </a:rPr>
              <a:t>Oversight minutes showing challenge, over time</a:t>
            </a:r>
            <a:endParaRPr lang="en-US" sz="1200" dirty="0"/>
          </a:p>
        </p:txBody>
      </p:sp>
      <p:sp>
        <p:nvSpPr>
          <p:cNvPr id="25" name="Shape 23"/>
          <p:cNvSpPr/>
          <p:nvPr/>
        </p:nvSpPr>
        <p:spPr>
          <a:xfrm>
            <a:off x="6251296" y="3623005"/>
            <a:ext cx="5373472" cy="703428"/>
          </a:xfrm>
          <a:prstGeom prst="roundRect">
            <a:avLst>
              <a:gd name="adj" fmla="val 7800"/>
            </a:avLst>
          </a:prstGeom>
          <a:solidFill>
            <a:srgbClr val="3A1E5C"/>
          </a:solidFill>
          <a:ln w="7620">
            <a:solidFill>
              <a:srgbClr val="5B3E7E"/>
            </a:solidFill>
            <a:prstDash val="solid"/>
          </a:ln>
        </p:spPr>
      </p:sp>
      <p:sp>
        <p:nvSpPr>
          <p:cNvPr id="26" name="Shape 24"/>
          <p:cNvSpPr/>
          <p:nvPr/>
        </p:nvSpPr>
        <p:spPr>
          <a:xfrm>
            <a:off x="6415888" y="3819271"/>
            <a:ext cx="310896" cy="310896"/>
          </a:xfrm>
          <a:prstGeom prst="roundRect">
            <a:avLst>
              <a:gd name="adj" fmla="val 14706"/>
            </a:avLst>
          </a:prstGeom>
          <a:solidFill>
            <a:srgbClr val="F75A3C"/>
          </a:solidFill>
          <a:ln/>
        </p:spPr>
      </p:sp>
      <p:sp>
        <p:nvSpPr>
          <p:cNvPr id="27" name="Text 25"/>
          <p:cNvSpPr/>
          <p:nvPr/>
        </p:nvSpPr>
        <p:spPr>
          <a:xfrm>
            <a:off x="6415888" y="3810127"/>
            <a:ext cx="310896" cy="310896"/>
          </a:xfrm>
          <a:prstGeom prst="rect">
            <a:avLst/>
          </a:prstGeom>
          <a:noFill/>
          <a:ln/>
        </p:spPr>
        <p:txBody>
          <a:bodyPr wrap="square" lIns="0" tIns="0" rIns="0" bIns="0" rtlCol="0" anchor="ctr"/>
          <a:lstStyle/>
          <a:p>
            <a:pPr algn="ctr" indent="0" marL="0">
              <a:buNone/>
            </a:pPr>
            <a:r>
              <a:rPr lang="en-US" sz="1400" b="1" dirty="0">
                <a:solidFill>
                  <a:srgbClr val="FFFFFF"/>
                </a:solidFill>
                <a:latin typeface="Arial" pitchFamily="34" charset="0"/>
                <a:ea typeface="Arial" pitchFamily="34" charset="-122"/>
                <a:cs typeface="Arial" pitchFamily="34" charset="-120"/>
              </a:rPr>
              <a:t>6</a:t>
            </a:r>
            <a:endParaRPr lang="en-US" sz="1400" dirty="0"/>
          </a:p>
        </p:txBody>
      </p:sp>
      <p:sp>
        <p:nvSpPr>
          <p:cNvPr id="28" name="Text 26"/>
          <p:cNvSpPr/>
          <p:nvPr/>
        </p:nvSpPr>
        <p:spPr>
          <a:xfrm>
            <a:off x="6854800" y="3623005"/>
            <a:ext cx="4605376" cy="703428"/>
          </a:xfrm>
          <a:prstGeom prst="rect">
            <a:avLst/>
          </a:prstGeom>
          <a:noFill/>
          <a:ln/>
        </p:spPr>
        <p:txBody>
          <a:bodyPr wrap="square" lIns="0" tIns="0" rIns="0" bIns="0" rtlCol="0" anchor="ctr"/>
          <a:lstStyle/>
          <a:p>
            <a:pPr algn="l" indent="0" marL="0">
              <a:lnSpc>
                <a:spcPct val="105000"/>
              </a:lnSpc>
              <a:buNone/>
            </a:pPr>
            <a:r>
              <a:rPr lang="en-US" sz="1200" dirty="0">
                <a:solidFill>
                  <a:srgbClr val="FFFFFF"/>
                </a:solidFill>
                <a:latin typeface="Arial" pitchFamily="34" charset="0"/>
                <a:ea typeface="Arial" pitchFamily="34" charset="-122"/>
                <a:cs typeface="Arial" pitchFamily="34" charset="-120"/>
              </a:rPr>
              <a:t>Management-body training records with a refresh cycle</a:t>
            </a:r>
            <a:endParaRPr lang="en-US" sz="1200" dirty="0"/>
          </a:p>
        </p:txBody>
      </p:sp>
      <p:sp>
        <p:nvSpPr>
          <p:cNvPr id="29" name="Shape 27"/>
          <p:cNvSpPr/>
          <p:nvPr/>
        </p:nvSpPr>
        <p:spPr>
          <a:xfrm>
            <a:off x="566928" y="4454449"/>
            <a:ext cx="5373472" cy="703428"/>
          </a:xfrm>
          <a:prstGeom prst="roundRect">
            <a:avLst>
              <a:gd name="adj" fmla="val 7800"/>
            </a:avLst>
          </a:prstGeom>
          <a:solidFill>
            <a:srgbClr val="3A1E5C"/>
          </a:solidFill>
          <a:ln w="7620">
            <a:solidFill>
              <a:srgbClr val="5B3E7E"/>
            </a:solidFill>
            <a:prstDash val="solid"/>
          </a:ln>
        </p:spPr>
      </p:sp>
      <p:sp>
        <p:nvSpPr>
          <p:cNvPr id="30" name="Shape 28"/>
          <p:cNvSpPr/>
          <p:nvPr/>
        </p:nvSpPr>
        <p:spPr>
          <a:xfrm>
            <a:off x="731520" y="4650715"/>
            <a:ext cx="310896" cy="310896"/>
          </a:xfrm>
          <a:prstGeom prst="roundRect">
            <a:avLst>
              <a:gd name="adj" fmla="val 14706"/>
            </a:avLst>
          </a:prstGeom>
          <a:solidFill>
            <a:srgbClr val="F75A3C"/>
          </a:solidFill>
          <a:ln/>
        </p:spPr>
      </p:sp>
      <p:sp>
        <p:nvSpPr>
          <p:cNvPr id="31" name="Text 29"/>
          <p:cNvSpPr/>
          <p:nvPr/>
        </p:nvSpPr>
        <p:spPr>
          <a:xfrm>
            <a:off x="731520" y="4641571"/>
            <a:ext cx="310896" cy="310896"/>
          </a:xfrm>
          <a:prstGeom prst="rect">
            <a:avLst/>
          </a:prstGeom>
          <a:noFill/>
          <a:ln/>
        </p:spPr>
        <p:txBody>
          <a:bodyPr wrap="square" lIns="0" tIns="0" rIns="0" bIns="0" rtlCol="0" anchor="ctr"/>
          <a:lstStyle/>
          <a:p>
            <a:pPr algn="ctr" indent="0" marL="0">
              <a:buNone/>
            </a:pPr>
            <a:r>
              <a:rPr lang="en-US" sz="1400" b="1" dirty="0">
                <a:solidFill>
                  <a:srgbClr val="FFFFFF"/>
                </a:solidFill>
                <a:latin typeface="Arial" pitchFamily="34" charset="0"/>
                <a:ea typeface="Arial" pitchFamily="34" charset="-122"/>
                <a:cs typeface="Arial" pitchFamily="34" charset="-120"/>
              </a:rPr>
              <a:t>7</a:t>
            </a:r>
            <a:endParaRPr lang="en-US" sz="1400" dirty="0"/>
          </a:p>
        </p:txBody>
      </p:sp>
      <p:sp>
        <p:nvSpPr>
          <p:cNvPr id="32" name="Text 30"/>
          <p:cNvSpPr/>
          <p:nvPr/>
        </p:nvSpPr>
        <p:spPr>
          <a:xfrm>
            <a:off x="1170432" y="4454449"/>
            <a:ext cx="4605376" cy="703428"/>
          </a:xfrm>
          <a:prstGeom prst="rect">
            <a:avLst/>
          </a:prstGeom>
          <a:noFill/>
          <a:ln/>
        </p:spPr>
        <p:txBody>
          <a:bodyPr wrap="square" lIns="0" tIns="0" rIns="0" bIns="0" rtlCol="0" anchor="ctr"/>
          <a:lstStyle/>
          <a:p>
            <a:pPr algn="l" indent="0" marL="0">
              <a:lnSpc>
                <a:spcPct val="105000"/>
              </a:lnSpc>
              <a:buNone/>
            </a:pPr>
            <a:r>
              <a:rPr lang="en-US" sz="1200" dirty="0">
                <a:solidFill>
                  <a:srgbClr val="FFFFFF"/>
                </a:solidFill>
                <a:latin typeface="Arial" pitchFamily="34" charset="0"/>
                <a:ea typeface="Arial" pitchFamily="34" charset="-122"/>
                <a:cs typeface="Arial" pitchFamily="34" charset="-120"/>
              </a:rPr>
              <a:t>A tested incident-reporting runbook, per Member State</a:t>
            </a:r>
            <a:endParaRPr lang="en-US" sz="1200" dirty="0"/>
          </a:p>
        </p:txBody>
      </p:sp>
      <p:sp>
        <p:nvSpPr>
          <p:cNvPr id="33" name="Shape 31"/>
          <p:cNvSpPr/>
          <p:nvPr/>
        </p:nvSpPr>
        <p:spPr>
          <a:xfrm>
            <a:off x="6251296" y="4454449"/>
            <a:ext cx="5373472" cy="703428"/>
          </a:xfrm>
          <a:prstGeom prst="roundRect">
            <a:avLst>
              <a:gd name="adj" fmla="val 7800"/>
            </a:avLst>
          </a:prstGeom>
          <a:solidFill>
            <a:srgbClr val="3A1E5C"/>
          </a:solidFill>
          <a:ln w="7620">
            <a:solidFill>
              <a:srgbClr val="5B3E7E"/>
            </a:solidFill>
            <a:prstDash val="solid"/>
          </a:ln>
        </p:spPr>
      </p:sp>
      <p:sp>
        <p:nvSpPr>
          <p:cNvPr id="34" name="Shape 32"/>
          <p:cNvSpPr/>
          <p:nvPr/>
        </p:nvSpPr>
        <p:spPr>
          <a:xfrm>
            <a:off x="6415888" y="4650715"/>
            <a:ext cx="310896" cy="310896"/>
          </a:xfrm>
          <a:prstGeom prst="roundRect">
            <a:avLst>
              <a:gd name="adj" fmla="val 14706"/>
            </a:avLst>
          </a:prstGeom>
          <a:solidFill>
            <a:srgbClr val="F75A3C"/>
          </a:solidFill>
          <a:ln/>
        </p:spPr>
      </p:sp>
      <p:sp>
        <p:nvSpPr>
          <p:cNvPr id="35" name="Text 33"/>
          <p:cNvSpPr/>
          <p:nvPr/>
        </p:nvSpPr>
        <p:spPr>
          <a:xfrm>
            <a:off x="6415888" y="4641571"/>
            <a:ext cx="310896" cy="310896"/>
          </a:xfrm>
          <a:prstGeom prst="rect">
            <a:avLst/>
          </a:prstGeom>
          <a:noFill/>
          <a:ln/>
        </p:spPr>
        <p:txBody>
          <a:bodyPr wrap="square" lIns="0" tIns="0" rIns="0" bIns="0" rtlCol="0" anchor="ctr"/>
          <a:lstStyle/>
          <a:p>
            <a:pPr algn="ctr" indent="0" marL="0">
              <a:buNone/>
            </a:pPr>
            <a:r>
              <a:rPr lang="en-US" sz="1400" b="1" dirty="0">
                <a:solidFill>
                  <a:srgbClr val="FFFFFF"/>
                </a:solidFill>
                <a:latin typeface="Arial" pitchFamily="34" charset="0"/>
                <a:ea typeface="Arial" pitchFamily="34" charset="-122"/>
                <a:cs typeface="Arial" pitchFamily="34" charset="-120"/>
              </a:rPr>
              <a:t>8</a:t>
            </a:r>
            <a:endParaRPr lang="en-US" sz="1400" dirty="0"/>
          </a:p>
        </p:txBody>
      </p:sp>
      <p:sp>
        <p:nvSpPr>
          <p:cNvPr id="36" name="Text 34"/>
          <p:cNvSpPr/>
          <p:nvPr/>
        </p:nvSpPr>
        <p:spPr>
          <a:xfrm>
            <a:off x="6854800" y="4454449"/>
            <a:ext cx="4605376" cy="703428"/>
          </a:xfrm>
          <a:prstGeom prst="rect">
            <a:avLst/>
          </a:prstGeom>
          <a:noFill/>
          <a:ln/>
        </p:spPr>
        <p:txBody>
          <a:bodyPr wrap="square" lIns="0" tIns="0" rIns="0" bIns="0" rtlCol="0" anchor="ctr"/>
          <a:lstStyle/>
          <a:p>
            <a:pPr algn="l" indent="0" marL="0">
              <a:lnSpc>
                <a:spcPct val="105000"/>
              </a:lnSpc>
              <a:buNone/>
            </a:pPr>
            <a:r>
              <a:rPr lang="en-US" sz="1200" dirty="0">
                <a:solidFill>
                  <a:srgbClr val="FFFFFF"/>
                </a:solidFill>
                <a:latin typeface="Arial" pitchFamily="34" charset="0"/>
                <a:ea typeface="Arial" pitchFamily="34" charset="-122"/>
                <a:cs typeface="Arial" pitchFamily="34" charset="-120"/>
              </a:rPr>
              <a:t>Effectiveness test results for critical controls</a:t>
            </a:r>
            <a:endParaRPr lang="en-US" sz="1200" dirty="0"/>
          </a:p>
        </p:txBody>
      </p:sp>
      <p:sp>
        <p:nvSpPr>
          <p:cNvPr id="37" name="Shape 35"/>
          <p:cNvSpPr/>
          <p:nvPr/>
        </p:nvSpPr>
        <p:spPr>
          <a:xfrm>
            <a:off x="566928" y="5285892"/>
            <a:ext cx="5373472" cy="703428"/>
          </a:xfrm>
          <a:prstGeom prst="roundRect">
            <a:avLst>
              <a:gd name="adj" fmla="val 7800"/>
            </a:avLst>
          </a:prstGeom>
          <a:solidFill>
            <a:srgbClr val="3A1E5C"/>
          </a:solidFill>
          <a:ln w="7620">
            <a:solidFill>
              <a:srgbClr val="5B3E7E"/>
            </a:solidFill>
            <a:prstDash val="solid"/>
          </a:ln>
        </p:spPr>
      </p:sp>
      <p:sp>
        <p:nvSpPr>
          <p:cNvPr id="38" name="Shape 36"/>
          <p:cNvSpPr/>
          <p:nvPr/>
        </p:nvSpPr>
        <p:spPr>
          <a:xfrm>
            <a:off x="731520" y="5482158"/>
            <a:ext cx="310896" cy="310896"/>
          </a:xfrm>
          <a:prstGeom prst="roundRect">
            <a:avLst>
              <a:gd name="adj" fmla="val 14706"/>
            </a:avLst>
          </a:prstGeom>
          <a:solidFill>
            <a:srgbClr val="F75A3C"/>
          </a:solidFill>
          <a:ln/>
        </p:spPr>
      </p:sp>
      <p:sp>
        <p:nvSpPr>
          <p:cNvPr id="39" name="Text 37"/>
          <p:cNvSpPr/>
          <p:nvPr/>
        </p:nvSpPr>
        <p:spPr>
          <a:xfrm>
            <a:off x="731520" y="5473014"/>
            <a:ext cx="310896" cy="310896"/>
          </a:xfrm>
          <a:prstGeom prst="rect">
            <a:avLst/>
          </a:prstGeom>
          <a:noFill/>
          <a:ln/>
        </p:spPr>
        <p:txBody>
          <a:bodyPr wrap="square" lIns="0" tIns="0" rIns="0" bIns="0" rtlCol="0" anchor="ctr"/>
          <a:lstStyle/>
          <a:p>
            <a:pPr algn="ctr" indent="0" marL="0">
              <a:buNone/>
            </a:pPr>
            <a:r>
              <a:rPr lang="en-US" sz="1400" b="1" dirty="0">
                <a:solidFill>
                  <a:srgbClr val="FFFFFF"/>
                </a:solidFill>
                <a:latin typeface="Arial" pitchFamily="34" charset="0"/>
                <a:ea typeface="Arial" pitchFamily="34" charset="-122"/>
                <a:cs typeface="Arial" pitchFamily="34" charset="-120"/>
              </a:rPr>
              <a:t>9</a:t>
            </a:r>
            <a:endParaRPr lang="en-US" sz="1400" dirty="0"/>
          </a:p>
        </p:txBody>
      </p:sp>
      <p:sp>
        <p:nvSpPr>
          <p:cNvPr id="40" name="Text 38"/>
          <p:cNvSpPr/>
          <p:nvPr/>
        </p:nvSpPr>
        <p:spPr>
          <a:xfrm>
            <a:off x="1170432" y="5285892"/>
            <a:ext cx="4605376" cy="703428"/>
          </a:xfrm>
          <a:prstGeom prst="rect">
            <a:avLst/>
          </a:prstGeom>
          <a:noFill/>
          <a:ln/>
        </p:spPr>
        <p:txBody>
          <a:bodyPr wrap="square" lIns="0" tIns="0" rIns="0" bIns="0" rtlCol="0" anchor="ctr"/>
          <a:lstStyle/>
          <a:p>
            <a:pPr algn="l" indent="0" marL="0">
              <a:lnSpc>
                <a:spcPct val="105000"/>
              </a:lnSpc>
              <a:buNone/>
            </a:pPr>
            <a:r>
              <a:rPr lang="en-US" sz="1200" dirty="0">
                <a:solidFill>
                  <a:srgbClr val="FFFFFF"/>
                </a:solidFill>
                <a:latin typeface="Arial" pitchFamily="34" charset="0"/>
                <a:ea typeface="Arial" pitchFamily="34" charset="-122"/>
                <a:cs typeface="Arial" pitchFamily="34" charset="-120"/>
              </a:rPr>
              <a:t>A supplier register with assurance evidence</a:t>
            </a:r>
            <a:endParaRPr lang="en-US" sz="1200" dirty="0"/>
          </a:p>
        </p:txBody>
      </p:sp>
      <p:sp>
        <p:nvSpPr>
          <p:cNvPr id="41" name="Shape 39"/>
          <p:cNvSpPr/>
          <p:nvPr/>
        </p:nvSpPr>
        <p:spPr>
          <a:xfrm>
            <a:off x="6251296" y="5285892"/>
            <a:ext cx="5373472" cy="703428"/>
          </a:xfrm>
          <a:prstGeom prst="roundRect">
            <a:avLst>
              <a:gd name="adj" fmla="val 7800"/>
            </a:avLst>
          </a:prstGeom>
          <a:solidFill>
            <a:srgbClr val="3A1E5C"/>
          </a:solidFill>
          <a:ln w="7620">
            <a:solidFill>
              <a:srgbClr val="5B3E7E"/>
            </a:solidFill>
            <a:prstDash val="solid"/>
          </a:ln>
        </p:spPr>
      </p:sp>
      <p:sp>
        <p:nvSpPr>
          <p:cNvPr id="42" name="Shape 40"/>
          <p:cNvSpPr/>
          <p:nvPr/>
        </p:nvSpPr>
        <p:spPr>
          <a:xfrm>
            <a:off x="6415888" y="5482158"/>
            <a:ext cx="310896" cy="310896"/>
          </a:xfrm>
          <a:prstGeom prst="roundRect">
            <a:avLst>
              <a:gd name="adj" fmla="val 14706"/>
            </a:avLst>
          </a:prstGeom>
          <a:solidFill>
            <a:srgbClr val="F75A3C"/>
          </a:solidFill>
          <a:ln/>
        </p:spPr>
      </p:sp>
      <p:sp>
        <p:nvSpPr>
          <p:cNvPr id="43" name="Text 41"/>
          <p:cNvSpPr/>
          <p:nvPr/>
        </p:nvSpPr>
        <p:spPr>
          <a:xfrm>
            <a:off x="6415888" y="5473014"/>
            <a:ext cx="310896" cy="310896"/>
          </a:xfrm>
          <a:prstGeom prst="rect">
            <a:avLst/>
          </a:prstGeom>
          <a:noFill/>
          <a:ln/>
        </p:spPr>
        <p:txBody>
          <a:bodyPr wrap="square" lIns="0" tIns="0" rIns="0" bIns="0" rtlCol="0" anchor="ctr"/>
          <a:lstStyle/>
          <a:p>
            <a:pPr algn="ctr" indent="0" marL="0">
              <a:buNone/>
            </a:pPr>
            <a:r>
              <a:rPr lang="en-US" sz="1400" b="1" dirty="0">
                <a:solidFill>
                  <a:srgbClr val="FFFFFF"/>
                </a:solidFill>
                <a:latin typeface="Arial" pitchFamily="34" charset="0"/>
                <a:ea typeface="Arial" pitchFamily="34" charset="-122"/>
                <a:cs typeface="Arial" pitchFamily="34" charset="-120"/>
              </a:rPr>
              <a:t>10</a:t>
            </a:r>
            <a:endParaRPr lang="en-US" sz="1400" dirty="0"/>
          </a:p>
        </p:txBody>
      </p:sp>
      <p:sp>
        <p:nvSpPr>
          <p:cNvPr id="44" name="Text 42"/>
          <p:cNvSpPr/>
          <p:nvPr/>
        </p:nvSpPr>
        <p:spPr>
          <a:xfrm>
            <a:off x="6854800" y="5285892"/>
            <a:ext cx="4605376" cy="703428"/>
          </a:xfrm>
          <a:prstGeom prst="rect">
            <a:avLst/>
          </a:prstGeom>
          <a:noFill/>
          <a:ln/>
        </p:spPr>
        <p:txBody>
          <a:bodyPr wrap="square" lIns="0" tIns="0" rIns="0" bIns="0" rtlCol="0" anchor="ctr"/>
          <a:lstStyle/>
          <a:p>
            <a:pPr algn="l" indent="0" marL="0">
              <a:lnSpc>
                <a:spcPct val="105000"/>
              </a:lnSpc>
              <a:buNone/>
            </a:pPr>
            <a:r>
              <a:rPr lang="en-US" sz="1200" dirty="0">
                <a:solidFill>
                  <a:srgbClr val="FFFFFF"/>
                </a:solidFill>
                <a:latin typeface="Arial" pitchFamily="34" charset="0"/>
                <a:ea typeface="Arial" pitchFamily="34" charset="-122"/>
                <a:cs typeface="Arial" pitchFamily="34" charset="-120"/>
              </a:rPr>
              <a:t>An exception log with named risk-acceptance owners</a:t>
            </a:r>
            <a:endParaRPr lang="en-US" sz="1200" dirty="0"/>
          </a:p>
        </p:txBody>
      </p:sp>
      <p:pic>
        <p:nvPicPr>
          <p:cNvPr id="46" name="Image 0" descr="/home/claude/logo1.png">    </p:cNvPr>
          <p:cNvPicPr>
            <a:picLocks noChangeAspect="1"/>
          </p:cNvPicPr>
          <p:nvPr/>
        </p:nvPicPr>
        <p:blipFill>
          <a:blip r:embed="rId1"/>
          <a:stretch>
            <a:fillRect/>
          </a:stretch>
        </p:blipFill>
        <p:spPr>
          <a:xfrm>
            <a:off x="10545775" y="6382512"/>
            <a:ext cx="1078992" cy="258350"/>
          </a:xfrm>
          <a:prstGeom prst="rect">
            <a:avLst/>
          </a:prstGeom>
        </p:spPr>
      </p:pic>
      <p:sp>
        <p:nvSpPr>
          <p:cNvPr id="47" name="Text 43"/>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9A8FB0"/>
                </a:solidFill>
                <a:latin typeface="Arial" pitchFamily="34" charset="0"/>
                <a:ea typeface="Arial" pitchFamily="34" charset="-122"/>
                <a:cs typeface="Arial" pitchFamily="34" charset="-120"/>
              </a:rPr>
              <a:t>64</a:t>
            </a:r>
            <a:endParaRPr lang="en-US" sz="10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TWELVE MONTHS FROM NOW</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What good looks like</a:t>
            </a:r>
            <a:endParaRPr lang="en-US" sz="3000" dirty="0"/>
          </a:p>
        </p:txBody>
      </p:sp>
      <p:sp>
        <p:nvSpPr>
          <p:cNvPr id="4" name="Text 2"/>
          <p:cNvSpPr/>
          <p:nvPr/>
        </p:nvSpPr>
        <p:spPr>
          <a:xfrm>
            <a:off x="566928" y="1335024"/>
            <a:ext cx="11057839" cy="27432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Not “nothing has gone wrong.” Readiness is a state you can demonstrate on any given day.</a:t>
            </a:r>
            <a:endParaRPr lang="en-US" sz="1450" dirty="0"/>
          </a:p>
        </p:txBody>
      </p:sp>
      <p:sp>
        <p:nvSpPr>
          <p:cNvPr id="5" name="Shape 3"/>
          <p:cNvSpPr/>
          <p:nvPr/>
        </p:nvSpPr>
        <p:spPr>
          <a:xfrm>
            <a:off x="566928" y="1801368"/>
            <a:ext cx="3515258" cy="1721104"/>
          </a:xfrm>
          <a:prstGeom prst="roundRect">
            <a:avLst>
              <a:gd name="adj" fmla="val 3719"/>
            </a:avLst>
          </a:prstGeom>
          <a:solidFill>
            <a:srgbClr val="F5F2F7"/>
          </a:solidFill>
          <a:ln w="9525">
            <a:solidFill>
              <a:srgbClr val="E4DEEC"/>
            </a:solidFill>
            <a:prstDash val="solid"/>
          </a:ln>
        </p:spPr>
      </p:sp>
      <p:sp>
        <p:nvSpPr>
          <p:cNvPr id="6" name="Text 4"/>
          <p:cNvSpPr/>
          <p:nvPr/>
        </p:nvSpPr>
        <p:spPr>
          <a:xfrm>
            <a:off x="804672" y="2020824"/>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Provable</a:t>
            </a:r>
            <a:endParaRPr lang="en-US" sz="1500" dirty="0"/>
          </a:p>
        </p:txBody>
      </p:sp>
      <p:sp>
        <p:nvSpPr>
          <p:cNvPr id="7" name="Text 5"/>
          <p:cNvSpPr/>
          <p:nvPr/>
        </p:nvSpPr>
        <p:spPr>
          <a:xfrm>
            <a:off x="804672" y="2325624"/>
            <a:ext cx="3039770" cy="812800"/>
          </a:xfrm>
          <a:prstGeom prst="rect">
            <a:avLst/>
          </a:prstGeom>
          <a:noFill/>
          <a:ln/>
        </p:spPr>
        <p:txBody>
          <a:bodyPr wrap="square" lIns="0" tIns="0" rIns="0" bIns="0" rtlCol="0" anchor="t"/>
          <a:lstStyle/>
          <a:p>
            <a:pPr algn="l" indent="0" marL="0">
              <a:lnSpc>
                <a:spcPct val="112000"/>
              </a:lnSpc>
              <a:buNone/>
            </a:pPr>
            <a:r>
              <a:rPr lang="en-US" sz="1250" dirty="0">
                <a:solidFill>
                  <a:srgbClr val="6B6478"/>
                </a:solidFill>
                <a:latin typeface="Arial" pitchFamily="34" charset="0"/>
                <a:ea typeface="Arial" pitchFamily="34" charset="-122"/>
                <a:cs typeface="Arial" pitchFamily="34" charset="-120"/>
              </a:rPr>
              <a:t>You can produce approval, oversight, training and testing evidence on request, without a scramble. Compliance is a folder, not a fire drill.</a:t>
            </a:r>
            <a:endParaRPr lang="en-US" sz="1250" dirty="0"/>
          </a:p>
        </p:txBody>
      </p:sp>
      <p:sp>
        <p:nvSpPr>
          <p:cNvPr id="8" name="Shape 6"/>
          <p:cNvSpPr/>
          <p:nvPr/>
        </p:nvSpPr>
        <p:spPr>
          <a:xfrm>
            <a:off x="4338218" y="1801368"/>
            <a:ext cx="3515258" cy="1721104"/>
          </a:xfrm>
          <a:prstGeom prst="roundRect">
            <a:avLst>
              <a:gd name="adj" fmla="val 3719"/>
            </a:avLst>
          </a:prstGeom>
          <a:solidFill>
            <a:srgbClr val="F5F2F7"/>
          </a:solidFill>
          <a:ln w="9525">
            <a:solidFill>
              <a:srgbClr val="E4DEEC"/>
            </a:solidFill>
            <a:prstDash val="solid"/>
          </a:ln>
        </p:spPr>
      </p:sp>
      <p:sp>
        <p:nvSpPr>
          <p:cNvPr id="9" name="Text 7"/>
          <p:cNvSpPr/>
          <p:nvPr/>
        </p:nvSpPr>
        <p:spPr>
          <a:xfrm>
            <a:off x="4575962" y="2020824"/>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Practised</a:t>
            </a:r>
            <a:endParaRPr lang="en-US" sz="1500" dirty="0"/>
          </a:p>
        </p:txBody>
      </p:sp>
      <p:sp>
        <p:nvSpPr>
          <p:cNvPr id="10" name="Text 8"/>
          <p:cNvSpPr/>
          <p:nvPr/>
        </p:nvSpPr>
        <p:spPr>
          <a:xfrm>
            <a:off x="4575962" y="2325624"/>
            <a:ext cx="3039770" cy="812800"/>
          </a:xfrm>
          <a:prstGeom prst="rect">
            <a:avLst/>
          </a:prstGeom>
          <a:noFill/>
          <a:ln/>
        </p:spPr>
        <p:txBody>
          <a:bodyPr wrap="square" lIns="0" tIns="0" rIns="0" bIns="0" rtlCol="0" anchor="t"/>
          <a:lstStyle/>
          <a:p>
            <a:pPr algn="l" indent="0" marL="0">
              <a:lnSpc>
                <a:spcPct val="112000"/>
              </a:lnSpc>
              <a:buNone/>
            </a:pPr>
            <a:r>
              <a:rPr lang="en-US" sz="1250" dirty="0">
                <a:solidFill>
                  <a:srgbClr val="6B6478"/>
                </a:solidFill>
                <a:latin typeface="Arial" pitchFamily="34" charset="0"/>
                <a:ea typeface="Arial" pitchFamily="34" charset="-122"/>
                <a:cs typeface="Arial" pitchFamily="34" charset="-120"/>
              </a:rPr>
              <a:t>The incident-reporting path has been rehearsed, the executive knows their role, and the 24-hour clock holds no surprises.</a:t>
            </a:r>
            <a:endParaRPr lang="en-US" sz="1250" dirty="0"/>
          </a:p>
        </p:txBody>
      </p:sp>
      <p:sp>
        <p:nvSpPr>
          <p:cNvPr id="11" name="Shape 9"/>
          <p:cNvSpPr/>
          <p:nvPr/>
        </p:nvSpPr>
        <p:spPr>
          <a:xfrm>
            <a:off x="8109509" y="1801368"/>
            <a:ext cx="3515258" cy="1721104"/>
          </a:xfrm>
          <a:prstGeom prst="roundRect">
            <a:avLst>
              <a:gd name="adj" fmla="val 3719"/>
            </a:avLst>
          </a:prstGeom>
          <a:solidFill>
            <a:srgbClr val="F5F2F7"/>
          </a:solidFill>
          <a:ln w="9525">
            <a:solidFill>
              <a:srgbClr val="E4DEEC"/>
            </a:solidFill>
            <a:prstDash val="solid"/>
          </a:ln>
        </p:spPr>
      </p:sp>
      <p:sp>
        <p:nvSpPr>
          <p:cNvPr id="12" name="Text 10"/>
          <p:cNvSpPr/>
          <p:nvPr/>
        </p:nvSpPr>
        <p:spPr>
          <a:xfrm>
            <a:off x="8347253" y="2020824"/>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Routine</a:t>
            </a:r>
            <a:endParaRPr lang="en-US" sz="1500" dirty="0"/>
          </a:p>
        </p:txBody>
      </p:sp>
      <p:sp>
        <p:nvSpPr>
          <p:cNvPr id="13" name="Text 11"/>
          <p:cNvSpPr/>
          <p:nvPr/>
        </p:nvSpPr>
        <p:spPr>
          <a:xfrm>
            <a:off x="8347253" y="2325624"/>
            <a:ext cx="3039770" cy="812800"/>
          </a:xfrm>
          <a:prstGeom prst="rect">
            <a:avLst/>
          </a:prstGeom>
          <a:noFill/>
          <a:ln/>
        </p:spPr>
        <p:txBody>
          <a:bodyPr wrap="square" lIns="0" tIns="0" rIns="0" bIns="0" rtlCol="0" anchor="t"/>
          <a:lstStyle/>
          <a:p>
            <a:pPr algn="l" indent="0" marL="0">
              <a:lnSpc>
                <a:spcPct val="112000"/>
              </a:lnSpc>
              <a:buNone/>
            </a:pPr>
            <a:r>
              <a:rPr lang="en-US" sz="1250" dirty="0">
                <a:solidFill>
                  <a:srgbClr val="6B6478"/>
                </a:solidFill>
                <a:latin typeface="Arial" pitchFamily="34" charset="0"/>
                <a:ea typeface="Arial" pitchFamily="34" charset="-122"/>
                <a:cs typeface="Arial" pitchFamily="34" charset="-120"/>
              </a:rPr>
              <a:t>Oversight is a standing rhythm, not a project. The management body asks the six questions as a matter of course, and the answers improve.</a:t>
            </a:r>
            <a:endParaRPr lang="en-US" sz="1250" dirty="0"/>
          </a:p>
        </p:txBody>
      </p:sp>
      <p:sp>
        <p:nvSpPr>
          <p:cNvPr id="14" name="Text 12"/>
          <p:cNvSpPr/>
          <p:nvPr/>
        </p:nvSpPr>
        <p:spPr>
          <a:xfrm>
            <a:off x="566928" y="3815080"/>
            <a:ext cx="11057839" cy="640080"/>
          </a:xfrm>
          <a:prstGeom prst="rect">
            <a:avLst/>
          </a:prstGeom>
          <a:noFill/>
          <a:ln/>
        </p:spPr>
        <p:txBody>
          <a:bodyPr wrap="square" lIns="0" tIns="0" rIns="0" bIns="0" rtlCol="0" anchor="t"/>
          <a:lstStyle/>
          <a:p>
            <a:pPr indent="0" marL="0">
              <a:lnSpc>
                <a:spcPct val="120000"/>
              </a:lnSpc>
              <a:buNone/>
            </a:pPr>
            <a:r>
              <a:rPr lang="en-US" sz="1350" i="1" dirty="0">
                <a:solidFill>
                  <a:srgbClr val="2A2434"/>
                </a:solidFill>
                <a:latin typeface="Arial" pitchFamily="34" charset="0"/>
                <a:ea typeface="Arial" pitchFamily="34" charset="-122"/>
                <a:cs typeface="Arial" pitchFamily="34" charset="-120"/>
              </a:rPr>
              <a:t>The organisations that struggle under NIS2 are not the ones with weak technology. They are the ones who left the executive layer empty. You now know exactly what to fill it with.</a:t>
            </a:r>
            <a:endParaRPr lang="en-US" sz="1350" dirty="0"/>
          </a:p>
        </p:txBody>
      </p:sp>
      <p:pic>
        <p:nvPicPr>
          <p:cNvPr id="16"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17" name="Text 13"/>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65</a:t>
            </a:r>
            <a:endParaRPr lang="en-US" sz="10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270949"/>
        </a:solidFill>
      </p:bgPr>
    </p:bg>
    <p:spTree>
      <p:nvGrpSpPr>
        <p:cNvPr id="1" name=""/>
        <p:cNvGrpSpPr/>
        <p:nvPr/>
      </p:nvGrpSpPr>
      <p:grpSpPr>
        <a:xfrm>
          <a:off x="0" y="0"/>
          <a:ext cx="0" cy="0"/>
          <a:chOff x="0" y="0"/>
          <a:chExt cx="0" cy="0"/>
        </a:xfrm>
      </p:grpSpPr>
      <p:sp>
        <p:nvSpPr>
          <p:cNvPr id="2" name="Shape 0"/>
          <p:cNvSpPr/>
          <p:nvPr/>
        </p:nvSpPr>
        <p:spPr>
          <a:xfrm>
            <a:off x="566928" y="2212848"/>
            <a:ext cx="502920" cy="50292"/>
          </a:xfrm>
          <a:prstGeom prst="rect">
            <a:avLst/>
          </a:prstGeom>
          <a:solidFill>
            <a:srgbClr val="F75A3C"/>
          </a:solidFill>
          <a:ln/>
        </p:spPr>
      </p:sp>
      <p:sp>
        <p:nvSpPr>
          <p:cNvPr id="3" name="Text 1"/>
          <p:cNvSpPr/>
          <p:nvPr/>
        </p:nvSpPr>
        <p:spPr>
          <a:xfrm>
            <a:off x="566928" y="2487168"/>
            <a:ext cx="8229600" cy="292608"/>
          </a:xfrm>
          <a:prstGeom prst="rect">
            <a:avLst/>
          </a:prstGeom>
          <a:noFill/>
          <a:ln/>
        </p:spPr>
        <p:txBody>
          <a:bodyPr wrap="square" lIns="0" tIns="0" rIns="0" bIns="0" rtlCol="0" anchor="ctr"/>
          <a:lstStyle/>
          <a:p>
            <a:pPr indent="0" marL="0">
              <a:buNone/>
            </a:pPr>
            <a:r>
              <a:rPr lang="en-US" sz="1300" b="1" spc="300" kern="0" dirty="0">
                <a:solidFill>
                  <a:srgbClr val="F75A3C"/>
                </a:solidFill>
                <a:latin typeface="Arial" pitchFamily="34" charset="0"/>
                <a:ea typeface="Arial" pitchFamily="34" charset="-122"/>
                <a:cs typeface="Arial" pitchFamily="34" charset="-120"/>
              </a:rPr>
              <a:t>APPENDIX</a:t>
            </a:r>
            <a:endParaRPr lang="en-US" sz="1300" dirty="0"/>
          </a:p>
        </p:txBody>
      </p:sp>
      <p:sp>
        <p:nvSpPr>
          <p:cNvPr id="4" name="Text 2"/>
          <p:cNvSpPr/>
          <p:nvPr/>
        </p:nvSpPr>
        <p:spPr>
          <a:xfrm>
            <a:off x="566928" y="2962656"/>
            <a:ext cx="8869680" cy="640080"/>
          </a:xfrm>
          <a:prstGeom prst="rect">
            <a:avLst/>
          </a:prstGeom>
          <a:noFill/>
          <a:ln/>
        </p:spPr>
        <p:txBody>
          <a:bodyPr wrap="square" lIns="0" tIns="0" rIns="0" bIns="0" rtlCol="0" anchor="t"/>
          <a:lstStyle/>
          <a:p>
            <a:pPr indent="0" marL="0">
              <a:buNone/>
            </a:pPr>
            <a:r>
              <a:rPr lang="en-US" sz="4000" b="1" dirty="0">
                <a:solidFill>
                  <a:srgbClr val="FFFFFF"/>
                </a:solidFill>
                <a:latin typeface="Arial" pitchFamily="34" charset="0"/>
                <a:ea typeface="Arial" pitchFamily="34" charset="-122"/>
                <a:cs typeface="Arial" pitchFamily="34" charset="-120"/>
              </a:rPr>
              <a:t>Reference &amp; how we can help</a:t>
            </a:r>
            <a:endParaRPr lang="en-US" sz="4000" dirty="0"/>
          </a:p>
        </p:txBody>
      </p:sp>
      <p:sp>
        <p:nvSpPr>
          <p:cNvPr id="5" name="Text 3"/>
          <p:cNvSpPr/>
          <p:nvPr/>
        </p:nvSpPr>
        <p:spPr>
          <a:xfrm>
            <a:off x="566928" y="3767328"/>
            <a:ext cx="8503920" cy="822960"/>
          </a:xfrm>
          <a:prstGeom prst="rect">
            <a:avLst/>
          </a:prstGeom>
          <a:noFill/>
          <a:ln/>
        </p:spPr>
        <p:txBody>
          <a:bodyPr wrap="square" lIns="0" tIns="0" rIns="0" bIns="0" rtlCol="0" anchor="t"/>
          <a:lstStyle/>
          <a:p>
            <a:pPr indent="0" marL="0">
              <a:lnSpc>
                <a:spcPct val="120000"/>
              </a:lnSpc>
              <a:buNone/>
            </a:pPr>
            <a:r>
              <a:rPr lang="en-US" sz="1500" dirty="0">
                <a:solidFill>
                  <a:srgbClr val="CFC6DC"/>
                </a:solidFill>
                <a:latin typeface="Arial" pitchFamily="34" charset="0"/>
                <a:ea typeface="Arial" pitchFamily="34" charset="-122"/>
                <a:cs typeface="Arial" pitchFamily="34" charset="-120"/>
              </a:rPr>
              <a:t>ISO 27001 mapping, the gap-analysis approach, the sector-lens library, and the Assurance Assessment.</a:t>
            </a:r>
            <a:endParaRPr lang="en-US" sz="1500" dirty="0"/>
          </a:p>
        </p:txBody>
      </p:sp>
      <p:pic>
        <p:nvPicPr>
          <p:cNvPr id="6" name="Image 0" descr="/home/claude/logo1.png">    </p:cNvPr>
          <p:cNvPicPr>
            <a:picLocks noChangeAspect="1"/>
          </p:cNvPicPr>
          <p:nvPr/>
        </p:nvPicPr>
        <p:blipFill>
          <a:blip r:embed="rId1"/>
          <a:stretch>
            <a:fillRect/>
          </a:stretch>
        </p:blipFill>
        <p:spPr>
          <a:xfrm>
            <a:off x="10545775" y="6382512"/>
            <a:ext cx="1078992" cy="258350"/>
          </a:xfrm>
          <a:prstGeom prst="rect">
            <a:avLst/>
          </a:prstGeom>
        </p:spPr>
      </p:pic>
      <p:sp>
        <p:nvSpPr>
          <p:cNvPr id="7" name="Text 4"/>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9A8FB0"/>
                </a:solidFill>
                <a:latin typeface="Arial" pitchFamily="34" charset="0"/>
                <a:ea typeface="Arial" pitchFamily="34" charset="-122"/>
                <a:cs typeface="Arial" pitchFamily="34" charset="-120"/>
              </a:rPr>
              <a:t>66</a:t>
            </a:r>
            <a:endParaRPr lang="en-US" sz="10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NIS2 ↔ ISO/IEC 27001</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Where the two frameworks diverge</a:t>
            </a:r>
            <a:endParaRPr lang="en-US" sz="3000" dirty="0"/>
          </a:p>
        </p:txBody>
      </p:sp>
      <p:sp>
        <p:nvSpPr>
          <p:cNvPr id="4" name="Text 2"/>
          <p:cNvSpPr/>
          <p:nvPr/>
        </p:nvSpPr>
        <p:spPr>
          <a:xfrm>
            <a:off x="566928" y="1335024"/>
            <a:ext cx="11057839" cy="47879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ISO 27001 is the strongest possible starting point. These are the places where NIS2 asks for something the standard does not.</a:t>
            </a:r>
            <a:endParaRPr lang="en-US" sz="1450" dirty="0"/>
          </a:p>
        </p:txBody>
      </p:sp>
      <p:sp>
        <p:nvSpPr>
          <p:cNvPr id="5" name="Text 3"/>
          <p:cNvSpPr/>
          <p:nvPr/>
        </p:nvSpPr>
        <p:spPr>
          <a:xfrm>
            <a:off x="731520" y="2005838"/>
            <a:ext cx="1440070" cy="365760"/>
          </a:xfrm>
          <a:prstGeom prst="rect">
            <a:avLst/>
          </a:prstGeom>
          <a:noFill/>
          <a:ln/>
        </p:spPr>
        <p:txBody>
          <a:bodyPr wrap="square" lIns="0" tIns="0" rIns="0" bIns="0" rtlCol="0" anchor="ctr"/>
          <a:lstStyle/>
          <a:p>
            <a:pPr indent="0" marL="0">
              <a:buNone/>
            </a:pPr>
            <a:r>
              <a:rPr lang="en-US" sz="1100" b="1" spc="120" kern="0" dirty="0">
                <a:solidFill>
                  <a:srgbClr val="F75A3C"/>
                </a:solidFill>
                <a:latin typeface="Arial" pitchFamily="34" charset="0"/>
                <a:ea typeface="Arial" pitchFamily="34" charset="-122"/>
                <a:cs typeface="Arial" pitchFamily="34" charset="-120"/>
              </a:rPr>
              <a:t>THEME</a:t>
            </a:r>
            <a:endParaRPr lang="en-US" sz="1100" dirty="0"/>
          </a:p>
        </p:txBody>
      </p:sp>
      <p:sp>
        <p:nvSpPr>
          <p:cNvPr id="6" name="Text 4"/>
          <p:cNvSpPr/>
          <p:nvPr/>
        </p:nvSpPr>
        <p:spPr>
          <a:xfrm>
            <a:off x="2500774" y="2005838"/>
            <a:ext cx="4093952" cy="365760"/>
          </a:xfrm>
          <a:prstGeom prst="rect">
            <a:avLst/>
          </a:prstGeom>
          <a:noFill/>
          <a:ln/>
        </p:spPr>
        <p:txBody>
          <a:bodyPr wrap="square" lIns="0" tIns="0" rIns="0" bIns="0" rtlCol="0" anchor="ctr"/>
          <a:lstStyle/>
          <a:p>
            <a:pPr indent="0" marL="0">
              <a:buNone/>
            </a:pPr>
            <a:r>
              <a:rPr lang="en-US" sz="1100" b="1" spc="120" kern="0" dirty="0">
                <a:solidFill>
                  <a:srgbClr val="F75A3C"/>
                </a:solidFill>
                <a:latin typeface="Arial" pitchFamily="34" charset="0"/>
                <a:ea typeface="Arial" pitchFamily="34" charset="-122"/>
                <a:cs typeface="Arial" pitchFamily="34" charset="-120"/>
              </a:rPr>
              <a:t>ISO/IEC 27001</a:t>
            </a:r>
            <a:endParaRPr lang="en-US" sz="1100" dirty="0"/>
          </a:p>
        </p:txBody>
      </p:sp>
      <p:sp>
        <p:nvSpPr>
          <p:cNvPr id="7" name="Text 5"/>
          <p:cNvSpPr/>
          <p:nvPr/>
        </p:nvSpPr>
        <p:spPr>
          <a:xfrm>
            <a:off x="6923910" y="2005838"/>
            <a:ext cx="4536265" cy="365760"/>
          </a:xfrm>
          <a:prstGeom prst="rect">
            <a:avLst/>
          </a:prstGeom>
          <a:noFill/>
          <a:ln/>
        </p:spPr>
        <p:txBody>
          <a:bodyPr wrap="square" lIns="0" tIns="0" rIns="0" bIns="0" rtlCol="0" anchor="ctr"/>
          <a:lstStyle/>
          <a:p>
            <a:pPr indent="0" marL="0">
              <a:buNone/>
            </a:pPr>
            <a:r>
              <a:rPr lang="en-US" sz="1100" b="1" spc="120" kern="0" dirty="0">
                <a:solidFill>
                  <a:srgbClr val="F75A3C"/>
                </a:solidFill>
                <a:latin typeface="Arial" pitchFamily="34" charset="0"/>
                <a:ea typeface="Arial" pitchFamily="34" charset="-122"/>
                <a:cs typeface="Arial" pitchFamily="34" charset="-120"/>
              </a:rPr>
              <a:t>WHAT NIS2 ADDS</a:t>
            </a:r>
            <a:endParaRPr lang="en-US" sz="1100" dirty="0"/>
          </a:p>
        </p:txBody>
      </p:sp>
      <p:sp>
        <p:nvSpPr>
          <p:cNvPr id="8" name="Shape 6"/>
          <p:cNvSpPr/>
          <p:nvPr/>
        </p:nvSpPr>
        <p:spPr>
          <a:xfrm>
            <a:off x="566928" y="2408174"/>
            <a:ext cx="11057839" cy="599948"/>
          </a:xfrm>
          <a:prstGeom prst="roundRect">
            <a:avLst>
              <a:gd name="adj" fmla="val 7621"/>
            </a:avLst>
          </a:prstGeom>
          <a:solidFill>
            <a:srgbClr val="F5F2F7"/>
          </a:solidFill>
          <a:ln w="6350">
            <a:solidFill>
              <a:srgbClr val="E4DEEC"/>
            </a:solidFill>
            <a:prstDash val="solid"/>
          </a:ln>
        </p:spPr>
      </p:sp>
      <p:sp>
        <p:nvSpPr>
          <p:cNvPr id="9" name="Text 7"/>
          <p:cNvSpPr/>
          <p:nvPr/>
        </p:nvSpPr>
        <p:spPr>
          <a:xfrm>
            <a:off x="731520" y="2463038"/>
            <a:ext cx="1440070" cy="490220"/>
          </a:xfrm>
          <a:prstGeom prst="rect">
            <a:avLst/>
          </a:prstGeom>
          <a:noFill/>
          <a:ln/>
        </p:spPr>
        <p:txBody>
          <a:bodyPr wrap="square" lIns="0" tIns="0" rIns="0" bIns="0" rtlCol="0" anchor="ctr"/>
          <a:lstStyle/>
          <a:p>
            <a:pPr algn="l" indent="0" marL="0">
              <a:lnSpc>
                <a:spcPct val="110000"/>
              </a:lnSpc>
              <a:buNone/>
            </a:pPr>
            <a:r>
              <a:rPr lang="en-US" sz="1150" b="1" dirty="0">
                <a:solidFill>
                  <a:srgbClr val="F75A3C"/>
                </a:solidFill>
                <a:latin typeface="Arial" pitchFamily="34" charset="0"/>
                <a:ea typeface="Arial" pitchFamily="34" charset="-122"/>
                <a:cs typeface="Arial" pitchFamily="34" charset="-120"/>
              </a:rPr>
              <a:t>Governance</a:t>
            </a:r>
            <a:endParaRPr lang="en-US" sz="1150" dirty="0"/>
          </a:p>
        </p:txBody>
      </p:sp>
      <p:sp>
        <p:nvSpPr>
          <p:cNvPr id="10" name="Text 8"/>
          <p:cNvSpPr/>
          <p:nvPr/>
        </p:nvSpPr>
        <p:spPr>
          <a:xfrm>
            <a:off x="2500774" y="2463038"/>
            <a:ext cx="4093952" cy="490220"/>
          </a:xfrm>
          <a:prstGeom prst="rect">
            <a:avLst/>
          </a:prstGeom>
          <a:noFill/>
          <a:ln/>
        </p:spPr>
        <p:txBody>
          <a:bodyPr wrap="square" lIns="0" tIns="0" rIns="0" bIns="0" rtlCol="0" anchor="ctr"/>
          <a:lstStyle/>
          <a:p>
            <a:pPr algn="l" indent="0" marL="0">
              <a:lnSpc>
                <a:spcPct val="110000"/>
              </a:lnSpc>
              <a:buNone/>
            </a:pPr>
            <a:r>
              <a:rPr lang="en-US" sz="1150" dirty="0">
                <a:solidFill>
                  <a:srgbClr val="2A2434"/>
                </a:solidFill>
                <a:latin typeface="Arial" pitchFamily="34" charset="0"/>
                <a:ea typeface="Arial" pitchFamily="34" charset="-122"/>
                <a:cs typeface="Arial" pitchFamily="34" charset="-120"/>
              </a:rPr>
              <a:t>Management commitment and review</a:t>
            </a:r>
            <a:endParaRPr lang="en-US" sz="1150" dirty="0"/>
          </a:p>
        </p:txBody>
      </p:sp>
      <p:sp>
        <p:nvSpPr>
          <p:cNvPr id="11" name="Text 9"/>
          <p:cNvSpPr/>
          <p:nvPr/>
        </p:nvSpPr>
        <p:spPr>
          <a:xfrm>
            <a:off x="6923910" y="2463038"/>
            <a:ext cx="4536265" cy="490220"/>
          </a:xfrm>
          <a:prstGeom prst="rect">
            <a:avLst/>
          </a:prstGeom>
          <a:noFill/>
          <a:ln/>
        </p:spPr>
        <p:txBody>
          <a:bodyPr wrap="square" lIns="0" tIns="0" rIns="0" bIns="0" rtlCol="0" anchor="ctr"/>
          <a:lstStyle/>
          <a:p>
            <a:pPr algn="l" indent="0" marL="0">
              <a:lnSpc>
                <a:spcPct val="110000"/>
              </a:lnSpc>
              <a:buNone/>
            </a:pPr>
            <a:r>
              <a:rPr lang="en-US" sz="1150" dirty="0">
                <a:solidFill>
                  <a:srgbClr val="2A2434"/>
                </a:solidFill>
                <a:latin typeface="Arial" pitchFamily="34" charset="0"/>
                <a:ea typeface="Arial" pitchFamily="34" charset="-122"/>
                <a:cs typeface="Arial" pitchFamily="34" charset="-120"/>
              </a:rPr>
              <a:t>Management-body approval, oversight and personal liability (Art 20)</a:t>
            </a:r>
            <a:endParaRPr lang="en-US" sz="1150" dirty="0"/>
          </a:p>
        </p:txBody>
      </p:sp>
      <p:sp>
        <p:nvSpPr>
          <p:cNvPr id="12" name="Shape 10"/>
          <p:cNvSpPr/>
          <p:nvPr/>
        </p:nvSpPr>
        <p:spPr>
          <a:xfrm>
            <a:off x="566928" y="3099562"/>
            <a:ext cx="11057839" cy="418846"/>
          </a:xfrm>
          <a:prstGeom prst="roundRect">
            <a:avLst>
              <a:gd name="adj" fmla="val 10916"/>
            </a:avLst>
          </a:prstGeom>
          <a:solidFill>
            <a:srgbClr val="FBFAFC"/>
          </a:solidFill>
          <a:ln w="6350">
            <a:solidFill>
              <a:srgbClr val="E4DEEC"/>
            </a:solidFill>
            <a:prstDash val="solid"/>
          </a:ln>
        </p:spPr>
      </p:sp>
      <p:sp>
        <p:nvSpPr>
          <p:cNvPr id="13" name="Text 11"/>
          <p:cNvSpPr/>
          <p:nvPr/>
        </p:nvSpPr>
        <p:spPr>
          <a:xfrm>
            <a:off x="731520" y="3154426"/>
            <a:ext cx="1440070" cy="309118"/>
          </a:xfrm>
          <a:prstGeom prst="rect">
            <a:avLst/>
          </a:prstGeom>
          <a:noFill/>
          <a:ln/>
        </p:spPr>
        <p:txBody>
          <a:bodyPr wrap="square" lIns="0" tIns="0" rIns="0" bIns="0" rtlCol="0" anchor="ctr"/>
          <a:lstStyle/>
          <a:p>
            <a:pPr algn="l" indent="0" marL="0">
              <a:lnSpc>
                <a:spcPct val="110000"/>
              </a:lnSpc>
              <a:buNone/>
            </a:pPr>
            <a:r>
              <a:rPr lang="en-US" sz="1150" b="1" dirty="0">
                <a:solidFill>
                  <a:srgbClr val="F75A3C"/>
                </a:solidFill>
                <a:latin typeface="Arial" pitchFamily="34" charset="0"/>
                <a:ea typeface="Arial" pitchFamily="34" charset="-122"/>
                <a:cs typeface="Arial" pitchFamily="34" charset="-120"/>
              </a:rPr>
              <a:t>Training</a:t>
            </a:r>
            <a:endParaRPr lang="en-US" sz="1150" dirty="0"/>
          </a:p>
        </p:txBody>
      </p:sp>
      <p:sp>
        <p:nvSpPr>
          <p:cNvPr id="14" name="Text 12"/>
          <p:cNvSpPr/>
          <p:nvPr/>
        </p:nvSpPr>
        <p:spPr>
          <a:xfrm>
            <a:off x="2500774" y="3154426"/>
            <a:ext cx="4093952" cy="309118"/>
          </a:xfrm>
          <a:prstGeom prst="rect">
            <a:avLst/>
          </a:prstGeom>
          <a:noFill/>
          <a:ln/>
        </p:spPr>
        <p:txBody>
          <a:bodyPr wrap="square" lIns="0" tIns="0" rIns="0" bIns="0" rtlCol="0" anchor="ctr"/>
          <a:lstStyle/>
          <a:p>
            <a:pPr algn="l" indent="0" marL="0">
              <a:lnSpc>
                <a:spcPct val="110000"/>
              </a:lnSpc>
              <a:buNone/>
            </a:pPr>
            <a:r>
              <a:rPr lang="en-US" sz="1150" dirty="0">
                <a:solidFill>
                  <a:srgbClr val="2A2434"/>
                </a:solidFill>
                <a:latin typeface="Arial" pitchFamily="34" charset="0"/>
                <a:ea typeface="Arial" pitchFamily="34" charset="-122"/>
                <a:cs typeface="Arial" pitchFamily="34" charset="-120"/>
              </a:rPr>
              <a:t>Awareness for staff</a:t>
            </a:r>
            <a:endParaRPr lang="en-US" sz="1150" dirty="0"/>
          </a:p>
        </p:txBody>
      </p:sp>
      <p:sp>
        <p:nvSpPr>
          <p:cNvPr id="15" name="Text 13"/>
          <p:cNvSpPr/>
          <p:nvPr/>
        </p:nvSpPr>
        <p:spPr>
          <a:xfrm>
            <a:off x="6923910" y="3154426"/>
            <a:ext cx="4536265" cy="309118"/>
          </a:xfrm>
          <a:prstGeom prst="rect">
            <a:avLst/>
          </a:prstGeom>
          <a:noFill/>
          <a:ln/>
        </p:spPr>
        <p:txBody>
          <a:bodyPr wrap="square" lIns="0" tIns="0" rIns="0" bIns="0" rtlCol="0" anchor="ctr"/>
          <a:lstStyle/>
          <a:p>
            <a:pPr algn="l" indent="0" marL="0">
              <a:lnSpc>
                <a:spcPct val="110000"/>
              </a:lnSpc>
              <a:buNone/>
            </a:pPr>
            <a:r>
              <a:rPr lang="en-US" sz="1150" dirty="0">
                <a:solidFill>
                  <a:srgbClr val="2A2434"/>
                </a:solidFill>
                <a:latin typeface="Arial" pitchFamily="34" charset="0"/>
                <a:ea typeface="Arial" pitchFamily="34" charset="-122"/>
                <a:cs typeface="Arial" pitchFamily="34" charset="-120"/>
              </a:rPr>
              <a:t>Mandatory training for the management body itself</a:t>
            </a:r>
            <a:endParaRPr lang="en-US" sz="1150" dirty="0"/>
          </a:p>
        </p:txBody>
      </p:sp>
      <p:sp>
        <p:nvSpPr>
          <p:cNvPr id="16" name="Shape 14"/>
          <p:cNvSpPr/>
          <p:nvPr/>
        </p:nvSpPr>
        <p:spPr>
          <a:xfrm>
            <a:off x="566928" y="3609848"/>
            <a:ext cx="11057839" cy="599948"/>
          </a:xfrm>
          <a:prstGeom prst="roundRect">
            <a:avLst>
              <a:gd name="adj" fmla="val 7621"/>
            </a:avLst>
          </a:prstGeom>
          <a:solidFill>
            <a:srgbClr val="F5F2F7"/>
          </a:solidFill>
          <a:ln w="6350">
            <a:solidFill>
              <a:srgbClr val="E4DEEC"/>
            </a:solidFill>
            <a:prstDash val="solid"/>
          </a:ln>
        </p:spPr>
      </p:sp>
      <p:sp>
        <p:nvSpPr>
          <p:cNvPr id="17" name="Text 15"/>
          <p:cNvSpPr/>
          <p:nvPr/>
        </p:nvSpPr>
        <p:spPr>
          <a:xfrm>
            <a:off x="731520" y="3664712"/>
            <a:ext cx="1440070" cy="490220"/>
          </a:xfrm>
          <a:prstGeom prst="rect">
            <a:avLst/>
          </a:prstGeom>
          <a:noFill/>
          <a:ln/>
        </p:spPr>
        <p:txBody>
          <a:bodyPr wrap="square" lIns="0" tIns="0" rIns="0" bIns="0" rtlCol="0" anchor="ctr"/>
          <a:lstStyle/>
          <a:p>
            <a:pPr algn="l" indent="0" marL="0">
              <a:lnSpc>
                <a:spcPct val="110000"/>
              </a:lnSpc>
              <a:buNone/>
            </a:pPr>
            <a:r>
              <a:rPr lang="en-US" sz="1150" b="1" dirty="0">
                <a:solidFill>
                  <a:srgbClr val="F75A3C"/>
                </a:solidFill>
                <a:latin typeface="Arial" pitchFamily="34" charset="0"/>
                <a:ea typeface="Arial" pitchFamily="34" charset="-122"/>
                <a:cs typeface="Arial" pitchFamily="34" charset="-120"/>
              </a:rPr>
              <a:t>Incidents</a:t>
            </a:r>
            <a:endParaRPr lang="en-US" sz="1150" dirty="0"/>
          </a:p>
        </p:txBody>
      </p:sp>
      <p:sp>
        <p:nvSpPr>
          <p:cNvPr id="18" name="Text 16"/>
          <p:cNvSpPr/>
          <p:nvPr/>
        </p:nvSpPr>
        <p:spPr>
          <a:xfrm>
            <a:off x="2500774" y="3664712"/>
            <a:ext cx="4093952" cy="490220"/>
          </a:xfrm>
          <a:prstGeom prst="rect">
            <a:avLst/>
          </a:prstGeom>
          <a:noFill/>
          <a:ln/>
        </p:spPr>
        <p:txBody>
          <a:bodyPr wrap="square" lIns="0" tIns="0" rIns="0" bIns="0" rtlCol="0" anchor="ctr"/>
          <a:lstStyle/>
          <a:p>
            <a:pPr algn="l" indent="0" marL="0">
              <a:lnSpc>
                <a:spcPct val="110000"/>
              </a:lnSpc>
              <a:buNone/>
            </a:pPr>
            <a:r>
              <a:rPr lang="en-US" sz="1150" dirty="0">
                <a:solidFill>
                  <a:srgbClr val="2A2434"/>
                </a:solidFill>
                <a:latin typeface="Arial" pitchFamily="34" charset="0"/>
                <a:ea typeface="Arial" pitchFamily="34" charset="-122"/>
                <a:cs typeface="Arial" pitchFamily="34" charset="-120"/>
              </a:rPr>
              <a:t>Manage and learn from incidents</a:t>
            </a:r>
            <a:endParaRPr lang="en-US" sz="1150" dirty="0"/>
          </a:p>
        </p:txBody>
      </p:sp>
      <p:sp>
        <p:nvSpPr>
          <p:cNvPr id="19" name="Text 17"/>
          <p:cNvSpPr/>
          <p:nvPr/>
        </p:nvSpPr>
        <p:spPr>
          <a:xfrm>
            <a:off x="6923910" y="3664712"/>
            <a:ext cx="4536265" cy="490220"/>
          </a:xfrm>
          <a:prstGeom prst="rect">
            <a:avLst/>
          </a:prstGeom>
          <a:noFill/>
          <a:ln/>
        </p:spPr>
        <p:txBody>
          <a:bodyPr wrap="square" lIns="0" tIns="0" rIns="0" bIns="0" rtlCol="0" anchor="ctr"/>
          <a:lstStyle/>
          <a:p>
            <a:pPr algn="l" indent="0" marL="0">
              <a:lnSpc>
                <a:spcPct val="110000"/>
              </a:lnSpc>
              <a:buNone/>
            </a:pPr>
            <a:r>
              <a:rPr lang="en-US" sz="1150" dirty="0">
                <a:solidFill>
                  <a:srgbClr val="2A2434"/>
                </a:solidFill>
                <a:latin typeface="Arial" pitchFamily="34" charset="0"/>
                <a:ea typeface="Arial" pitchFamily="34" charset="-122"/>
                <a:cs typeface="Arial" pitchFamily="34" charset="-120"/>
              </a:rPr>
              <a:t>Report to a national authority on a 24 / 72 / 30 clock (Art 23)</a:t>
            </a:r>
            <a:endParaRPr lang="en-US" sz="1150" dirty="0"/>
          </a:p>
        </p:txBody>
      </p:sp>
      <p:sp>
        <p:nvSpPr>
          <p:cNvPr id="20" name="Shape 18"/>
          <p:cNvSpPr/>
          <p:nvPr/>
        </p:nvSpPr>
        <p:spPr>
          <a:xfrm>
            <a:off x="566928" y="4301236"/>
            <a:ext cx="11057839" cy="599948"/>
          </a:xfrm>
          <a:prstGeom prst="roundRect">
            <a:avLst>
              <a:gd name="adj" fmla="val 7621"/>
            </a:avLst>
          </a:prstGeom>
          <a:solidFill>
            <a:srgbClr val="FBFAFC"/>
          </a:solidFill>
          <a:ln w="6350">
            <a:solidFill>
              <a:srgbClr val="E4DEEC"/>
            </a:solidFill>
            <a:prstDash val="solid"/>
          </a:ln>
        </p:spPr>
      </p:sp>
      <p:sp>
        <p:nvSpPr>
          <p:cNvPr id="21" name="Text 19"/>
          <p:cNvSpPr/>
          <p:nvPr/>
        </p:nvSpPr>
        <p:spPr>
          <a:xfrm>
            <a:off x="731520" y="4356100"/>
            <a:ext cx="1440070" cy="490220"/>
          </a:xfrm>
          <a:prstGeom prst="rect">
            <a:avLst/>
          </a:prstGeom>
          <a:noFill/>
          <a:ln/>
        </p:spPr>
        <p:txBody>
          <a:bodyPr wrap="square" lIns="0" tIns="0" rIns="0" bIns="0" rtlCol="0" anchor="ctr"/>
          <a:lstStyle/>
          <a:p>
            <a:pPr algn="l" indent="0" marL="0">
              <a:lnSpc>
                <a:spcPct val="110000"/>
              </a:lnSpc>
              <a:buNone/>
            </a:pPr>
            <a:r>
              <a:rPr lang="en-US" sz="1150" b="1" dirty="0">
                <a:solidFill>
                  <a:srgbClr val="F75A3C"/>
                </a:solidFill>
                <a:latin typeface="Arial" pitchFamily="34" charset="0"/>
                <a:ea typeface="Arial" pitchFamily="34" charset="-122"/>
                <a:cs typeface="Arial" pitchFamily="34" charset="-120"/>
              </a:rPr>
              <a:t>Supply chain</a:t>
            </a:r>
            <a:endParaRPr lang="en-US" sz="1150" dirty="0"/>
          </a:p>
        </p:txBody>
      </p:sp>
      <p:sp>
        <p:nvSpPr>
          <p:cNvPr id="22" name="Text 20"/>
          <p:cNvSpPr/>
          <p:nvPr/>
        </p:nvSpPr>
        <p:spPr>
          <a:xfrm>
            <a:off x="2500774" y="4356100"/>
            <a:ext cx="4093952" cy="490220"/>
          </a:xfrm>
          <a:prstGeom prst="rect">
            <a:avLst/>
          </a:prstGeom>
          <a:noFill/>
          <a:ln/>
        </p:spPr>
        <p:txBody>
          <a:bodyPr wrap="square" lIns="0" tIns="0" rIns="0" bIns="0" rtlCol="0" anchor="ctr"/>
          <a:lstStyle/>
          <a:p>
            <a:pPr algn="l" indent="0" marL="0">
              <a:lnSpc>
                <a:spcPct val="110000"/>
              </a:lnSpc>
              <a:buNone/>
            </a:pPr>
            <a:r>
              <a:rPr lang="en-US" sz="1150" dirty="0">
                <a:solidFill>
                  <a:srgbClr val="2A2434"/>
                </a:solidFill>
                <a:latin typeface="Arial" pitchFamily="34" charset="0"/>
                <a:ea typeface="Arial" pitchFamily="34" charset="-122"/>
                <a:cs typeface="Arial" pitchFamily="34" charset="-120"/>
              </a:rPr>
              <a:t>Supplier relationships controlled</a:t>
            </a:r>
            <a:endParaRPr lang="en-US" sz="1150" dirty="0"/>
          </a:p>
        </p:txBody>
      </p:sp>
      <p:sp>
        <p:nvSpPr>
          <p:cNvPr id="23" name="Text 21"/>
          <p:cNvSpPr/>
          <p:nvPr/>
        </p:nvSpPr>
        <p:spPr>
          <a:xfrm>
            <a:off x="6923910" y="4356100"/>
            <a:ext cx="4536265" cy="490220"/>
          </a:xfrm>
          <a:prstGeom prst="rect">
            <a:avLst/>
          </a:prstGeom>
          <a:noFill/>
          <a:ln/>
        </p:spPr>
        <p:txBody>
          <a:bodyPr wrap="square" lIns="0" tIns="0" rIns="0" bIns="0" rtlCol="0" anchor="ctr"/>
          <a:lstStyle/>
          <a:p>
            <a:pPr algn="l" indent="0" marL="0">
              <a:lnSpc>
                <a:spcPct val="110000"/>
              </a:lnSpc>
              <a:buNone/>
            </a:pPr>
            <a:r>
              <a:rPr lang="en-US" sz="1150" dirty="0">
                <a:solidFill>
                  <a:srgbClr val="2A2434"/>
                </a:solidFill>
                <a:latin typeface="Arial" pitchFamily="34" charset="0"/>
                <a:ea typeface="Arial" pitchFamily="34" charset="-122"/>
                <a:cs typeface="Arial" pitchFamily="34" charset="-120"/>
              </a:rPr>
              <a:t>Explicit direct-supplier risk management as a legal duty (Art 21(2)(d))</a:t>
            </a:r>
            <a:endParaRPr lang="en-US" sz="1150" dirty="0"/>
          </a:p>
        </p:txBody>
      </p:sp>
      <p:sp>
        <p:nvSpPr>
          <p:cNvPr id="24" name="Shape 22"/>
          <p:cNvSpPr/>
          <p:nvPr/>
        </p:nvSpPr>
        <p:spPr>
          <a:xfrm>
            <a:off x="566928" y="4992624"/>
            <a:ext cx="11057839" cy="599948"/>
          </a:xfrm>
          <a:prstGeom prst="roundRect">
            <a:avLst>
              <a:gd name="adj" fmla="val 7621"/>
            </a:avLst>
          </a:prstGeom>
          <a:solidFill>
            <a:srgbClr val="F5F2F7"/>
          </a:solidFill>
          <a:ln w="6350">
            <a:solidFill>
              <a:srgbClr val="E4DEEC"/>
            </a:solidFill>
            <a:prstDash val="solid"/>
          </a:ln>
        </p:spPr>
      </p:sp>
      <p:sp>
        <p:nvSpPr>
          <p:cNvPr id="25" name="Text 23"/>
          <p:cNvSpPr/>
          <p:nvPr/>
        </p:nvSpPr>
        <p:spPr>
          <a:xfrm>
            <a:off x="731520" y="5047488"/>
            <a:ext cx="1440070" cy="490220"/>
          </a:xfrm>
          <a:prstGeom prst="rect">
            <a:avLst/>
          </a:prstGeom>
          <a:noFill/>
          <a:ln/>
        </p:spPr>
        <p:txBody>
          <a:bodyPr wrap="square" lIns="0" tIns="0" rIns="0" bIns="0" rtlCol="0" anchor="ctr"/>
          <a:lstStyle/>
          <a:p>
            <a:pPr algn="l" indent="0" marL="0">
              <a:lnSpc>
                <a:spcPct val="110000"/>
              </a:lnSpc>
              <a:buNone/>
            </a:pPr>
            <a:r>
              <a:rPr lang="en-US" sz="1150" b="1" dirty="0">
                <a:solidFill>
                  <a:srgbClr val="F75A3C"/>
                </a:solidFill>
                <a:latin typeface="Arial" pitchFamily="34" charset="0"/>
                <a:ea typeface="Arial" pitchFamily="34" charset="-122"/>
                <a:cs typeface="Arial" pitchFamily="34" charset="-120"/>
              </a:rPr>
              <a:t>Admin</a:t>
            </a:r>
            <a:endParaRPr lang="en-US" sz="1150" dirty="0"/>
          </a:p>
        </p:txBody>
      </p:sp>
      <p:sp>
        <p:nvSpPr>
          <p:cNvPr id="26" name="Text 24"/>
          <p:cNvSpPr/>
          <p:nvPr/>
        </p:nvSpPr>
        <p:spPr>
          <a:xfrm>
            <a:off x="2500774" y="5047488"/>
            <a:ext cx="4093952" cy="490220"/>
          </a:xfrm>
          <a:prstGeom prst="rect">
            <a:avLst/>
          </a:prstGeom>
          <a:noFill/>
          <a:ln/>
        </p:spPr>
        <p:txBody>
          <a:bodyPr wrap="square" lIns="0" tIns="0" rIns="0" bIns="0" rtlCol="0" anchor="ctr"/>
          <a:lstStyle/>
          <a:p>
            <a:pPr algn="l" indent="0" marL="0">
              <a:lnSpc>
                <a:spcPct val="110000"/>
              </a:lnSpc>
              <a:buNone/>
            </a:pPr>
            <a:r>
              <a:rPr lang="en-US" sz="1150" dirty="0">
                <a:solidFill>
                  <a:srgbClr val="2A2434"/>
                </a:solidFill>
                <a:latin typeface="Arial" pitchFamily="34" charset="0"/>
                <a:ea typeface="Arial" pitchFamily="34" charset="-122"/>
                <a:cs typeface="Arial" pitchFamily="34" charset="-120"/>
              </a:rPr>
              <a:t>Not addressed</a:t>
            </a:r>
            <a:endParaRPr lang="en-US" sz="1150" dirty="0"/>
          </a:p>
        </p:txBody>
      </p:sp>
      <p:sp>
        <p:nvSpPr>
          <p:cNvPr id="27" name="Text 25"/>
          <p:cNvSpPr/>
          <p:nvPr/>
        </p:nvSpPr>
        <p:spPr>
          <a:xfrm>
            <a:off x="6923910" y="5047488"/>
            <a:ext cx="4536265" cy="490220"/>
          </a:xfrm>
          <a:prstGeom prst="rect">
            <a:avLst/>
          </a:prstGeom>
          <a:noFill/>
          <a:ln/>
        </p:spPr>
        <p:txBody>
          <a:bodyPr wrap="square" lIns="0" tIns="0" rIns="0" bIns="0" rtlCol="0" anchor="ctr"/>
          <a:lstStyle/>
          <a:p>
            <a:pPr algn="l" indent="0" marL="0">
              <a:lnSpc>
                <a:spcPct val="110000"/>
              </a:lnSpc>
              <a:buNone/>
            </a:pPr>
            <a:r>
              <a:rPr lang="en-US" sz="1150" dirty="0">
                <a:solidFill>
                  <a:srgbClr val="2A2434"/>
                </a:solidFill>
                <a:latin typeface="Arial" pitchFamily="34" charset="0"/>
                <a:ea typeface="Arial" pitchFamily="34" charset="-122"/>
                <a:cs typeface="Arial" pitchFamily="34" charset="-120"/>
              </a:rPr>
              <a:t>Jurisdiction, registration and DNS-data duties (Art 26–28)</a:t>
            </a:r>
            <a:endParaRPr lang="en-US" sz="1150" dirty="0"/>
          </a:p>
        </p:txBody>
      </p:sp>
      <p:sp>
        <p:nvSpPr>
          <p:cNvPr id="28" name="Shape 26"/>
          <p:cNvSpPr/>
          <p:nvPr/>
        </p:nvSpPr>
        <p:spPr>
          <a:xfrm>
            <a:off x="566928" y="5684012"/>
            <a:ext cx="11057839" cy="599948"/>
          </a:xfrm>
          <a:prstGeom prst="roundRect">
            <a:avLst>
              <a:gd name="adj" fmla="val 7621"/>
            </a:avLst>
          </a:prstGeom>
          <a:solidFill>
            <a:srgbClr val="FBFAFC"/>
          </a:solidFill>
          <a:ln w="6350">
            <a:solidFill>
              <a:srgbClr val="E4DEEC"/>
            </a:solidFill>
            <a:prstDash val="solid"/>
          </a:ln>
        </p:spPr>
      </p:sp>
      <p:sp>
        <p:nvSpPr>
          <p:cNvPr id="29" name="Text 27"/>
          <p:cNvSpPr/>
          <p:nvPr/>
        </p:nvSpPr>
        <p:spPr>
          <a:xfrm>
            <a:off x="731520" y="5738876"/>
            <a:ext cx="1440070" cy="490220"/>
          </a:xfrm>
          <a:prstGeom prst="rect">
            <a:avLst/>
          </a:prstGeom>
          <a:noFill/>
          <a:ln/>
        </p:spPr>
        <p:txBody>
          <a:bodyPr wrap="square" lIns="0" tIns="0" rIns="0" bIns="0" rtlCol="0" anchor="ctr"/>
          <a:lstStyle/>
          <a:p>
            <a:pPr algn="l" indent="0" marL="0">
              <a:lnSpc>
                <a:spcPct val="110000"/>
              </a:lnSpc>
              <a:buNone/>
            </a:pPr>
            <a:r>
              <a:rPr lang="en-US" sz="1150" b="1" dirty="0">
                <a:solidFill>
                  <a:srgbClr val="F75A3C"/>
                </a:solidFill>
                <a:latin typeface="Arial" pitchFamily="34" charset="0"/>
                <a:ea typeface="Arial" pitchFamily="34" charset="-122"/>
                <a:cs typeface="Arial" pitchFamily="34" charset="-120"/>
              </a:rPr>
              <a:t>Enforcement</a:t>
            </a:r>
            <a:endParaRPr lang="en-US" sz="1150" dirty="0"/>
          </a:p>
        </p:txBody>
      </p:sp>
      <p:sp>
        <p:nvSpPr>
          <p:cNvPr id="30" name="Text 28"/>
          <p:cNvSpPr/>
          <p:nvPr/>
        </p:nvSpPr>
        <p:spPr>
          <a:xfrm>
            <a:off x="2500774" y="5738876"/>
            <a:ext cx="4093952" cy="490220"/>
          </a:xfrm>
          <a:prstGeom prst="rect">
            <a:avLst/>
          </a:prstGeom>
          <a:noFill/>
          <a:ln/>
        </p:spPr>
        <p:txBody>
          <a:bodyPr wrap="square" lIns="0" tIns="0" rIns="0" bIns="0" rtlCol="0" anchor="ctr"/>
          <a:lstStyle/>
          <a:p>
            <a:pPr algn="l" indent="0" marL="0">
              <a:lnSpc>
                <a:spcPct val="110000"/>
              </a:lnSpc>
              <a:buNone/>
            </a:pPr>
            <a:r>
              <a:rPr lang="en-US" sz="1150" dirty="0">
                <a:solidFill>
                  <a:srgbClr val="2A2434"/>
                </a:solidFill>
                <a:latin typeface="Arial" pitchFamily="34" charset="0"/>
                <a:ea typeface="Arial" pitchFamily="34" charset="-122"/>
                <a:cs typeface="Arial" pitchFamily="34" charset="-120"/>
              </a:rPr>
              <a:t>Loss of certification</a:t>
            </a:r>
            <a:endParaRPr lang="en-US" sz="1150" dirty="0"/>
          </a:p>
        </p:txBody>
      </p:sp>
      <p:sp>
        <p:nvSpPr>
          <p:cNvPr id="31" name="Text 29"/>
          <p:cNvSpPr/>
          <p:nvPr/>
        </p:nvSpPr>
        <p:spPr>
          <a:xfrm>
            <a:off x="6923910" y="5738876"/>
            <a:ext cx="4536265" cy="490220"/>
          </a:xfrm>
          <a:prstGeom prst="rect">
            <a:avLst/>
          </a:prstGeom>
          <a:noFill/>
          <a:ln/>
        </p:spPr>
        <p:txBody>
          <a:bodyPr wrap="square" lIns="0" tIns="0" rIns="0" bIns="0" rtlCol="0" anchor="ctr"/>
          <a:lstStyle/>
          <a:p>
            <a:pPr algn="l" indent="0" marL="0">
              <a:lnSpc>
                <a:spcPct val="110000"/>
              </a:lnSpc>
              <a:buNone/>
            </a:pPr>
            <a:r>
              <a:rPr lang="en-US" sz="1150" dirty="0">
                <a:solidFill>
                  <a:srgbClr val="2A2434"/>
                </a:solidFill>
                <a:latin typeface="Arial" pitchFamily="34" charset="0"/>
                <a:ea typeface="Arial" pitchFamily="34" charset="-122"/>
                <a:cs typeface="Arial" pitchFamily="34" charset="-120"/>
              </a:rPr>
              <a:t>Fines, binding orders, public disclosure, management bans (Art 32–34)</a:t>
            </a:r>
            <a:endParaRPr lang="en-US" sz="1150" dirty="0"/>
          </a:p>
        </p:txBody>
      </p:sp>
      <p:pic>
        <p:nvPicPr>
          <p:cNvPr id="33"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34" name="Text 30"/>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67</a:t>
            </a:r>
            <a:endParaRPr lang="en-US" sz="10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THE GAP ANALYSIS</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What a gap analysis is actually for</a:t>
            </a:r>
            <a:endParaRPr lang="en-US" sz="3000" dirty="0"/>
          </a:p>
        </p:txBody>
      </p:sp>
      <p:sp>
        <p:nvSpPr>
          <p:cNvPr id="4" name="Text 2"/>
          <p:cNvSpPr/>
          <p:nvPr/>
        </p:nvSpPr>
        <p:spPr>
          <a:xfrm>
            <a:off x="566928" y="1335024"/>
            <a:ext cx="11057839" cy="27432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Not to grade you, to give you a defensible, prioritised list of what is missing and who must own each item.</a:t>
            </a:r>
            <a:endParaRPr lang="en-US" sz="1450" dirty="0"/>
          </a:p>
        </p:txBody>
      </p:sp>
      <p:sp>
        <p:nvSpPr>
          <p:cNvPr id="5" name="Shape 3"/>
          <p:cNvSpPr/>
          <p:nvPr/>
        </p:nvSpPr>
        <p:spPr>
          <a:xfrm>
            <a:off x="566928" y="1801368"/>
            <a:ext cx="3515258" cy="2141728"/>
          </a:xfrm>
          <a:prstGeom prst="roundRect">
            <a:avLst>
              <a:gd name="adj" fmla="val 2989"/>
            </a:avLst>
          </a:prstGeom>
          <a:solidFill>
            <a:srgbClr val="F5F2F7"/>
          </a:solidFill>
          <a:ln w="9525">
            <a:solidFill>
              <a:srgbClr val="E4DEEC"/>
            </a:solidFill>
            <a:prstDash val="solid"/>
          </a:ln>
        </p:spPr>
      </p:sp>
      <p:sp>
        <p:nvSpPr>
          <p:cNvPr id="6" name="Text 4"/>
          <p:cNvSpPr/>
          <p:nvPr/>
        </p:nvSpPr>
        <p:spPr>
          <a:xfrm>
            <a:off x="804672" y="2020824"/>
            <a:ext cx="3039770" cy="402336"/>
          </a:xfrm>
          <a:prstGeom prst="rect">
            <a:avLst/>
          </a:prstGeom>
          <a:noFill/>
          <a:ln/>
        </p:spPr>
        <p:txBody>
          <a:bodyPr wrap="square" lIns="0" tIns="0" rIns="0" bIns="0" rtlCol="0" anchor="ctr"/>
          <a:lstStyle/>
          <a:p>
            <a:pPr algn="l" indent="0" marL="0">
              <a:buNone/>
            </a:pPr>
            <a:r>
              <a:rPr lang="en-US" sz="2600" b="1" dirty="0">
                <a:solidFill>
                  <a:srgbClr val="F75A3C"/>
                </a:solidFill>
                <a:latin typeface="Arial" pitchFamily="34" charset="0"/>
                <a:ea typeface="Arial" pitchFamily="34" charset="-122"/>
                <a:cs typeface="Arial" pitchFamily="34" charset="-120"/>
              </a:rPr>
              <a:t>01</a:t>
            </a:r>
            <a:endParaRPr lang="en-US" sz="2600" dirty="0"/>
          </a:p>
        </p:txBody>
      </p:sp>
      <p:sp>
        <p:nvSpPr>
          <p:cNvPr id="7" name="Text 5"/>
          <p:cNvSpPr/>
          <p:nvPr/>
        </p:nvSpPr>
        <p:spPr>
          <a:xfrm>
            <a:off x="804672" y="2496312"/>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Establish the baseline</a:t>
            </a:r>
            <a:endParaRPr lang="en-US" sz="1500" dirty="0"/>
          </a:p>
        </p:txBody>
      </p:sp>
      <p:sp>
        <p:nvSpPr>
          <p:cNvPr id="8" name="Text 6"/>
          <p:cNvSpPr/>
          <p:nvPr/>
        </p:nvSpPr>
        <p:spPr>
          <a:xfrm>
            <a:off x="804672" y="2801112"/>
            <a:ext cx="3039770" cy="812800"/>
          </a:xfrm>
          <a:prstGeom prst="rect">
            <a:avLst/>
          </a:prstGeom>
          <a:noFill/>
          <a:ln/>
        </p:spPr>
        <p:txBody>
          <a:bodyPr wrap="square" lIns="0" tIns="0" rIns="0" bIns="0" rtlCol="0" anchor="t"/>
          <a:lstStyle/>
          <a:p>
            <a:pPr algn="l" indent="0" marL="0">
              <a:lnSpc>
                <a:spcPct val="112000"/>
              </a:lnSpc>
              <a:buNone/>
            </a:pPr>
            <a:r>
              <a:rPr lang="en-US" sz="1250" dirty="0">
                <a:solidFill>
                  <a:srgbClr val="6B6478"/>
                </a:solidFill>
                <a:latin typeface="Arial" pitchFamily="34" charset="0"/>
                <a:ea typeface="Arial" pitchFamily="34" charset="-122"/>
                <a:cs typeface="Arial" pitchFamily="34" charset="-120"/>
              </a:rPr>
              <a:t>Map your current measures, governance and evidence against the specific Articles that create duties for an entity like yours.</a:t>
            </a:r>
            <a:endParaRPr lang="en-US" sz="1250" dirty="0"/>
          </a:p>
        </p:txBody>
      </p:sp>
      <p:sp>
        <p:nvSpPr>
          <p:cNvPr id="9" name="Shape 7"/>
          <p:cNvSpPr/>
          <p:nvPr/>
        </p:nvSpPr>
        <p:spPr>
          <a:xfrm>
            <a:off x="4338218" y="1801368"/>
            <a:ext cx="3515258" cy="2141728"/>
          </a:xfrm>
          <a:prstGeom prst="roundRect">
            <a:avLst>
              <a:gd name="adj" fmla="val 2989"/>
            </a:avLst>
          </a:prstGeom>
          <a:solidFill>
            <a:srgbClr val="F5F2F7"/>
          </a:solidFill>
          <a:ln w="9525">
            <a:solidFill>
              <a:srgbClr val="E4DEEC"/>
            </a:solidFill>
            <a:prstDash val="solid"/>
          </a:ln>
        </p:spPr>
      </p:sp>
      <p:sp>
        <p:nvSpPr>
          <p:cNvPr id="10" name="Text 8"/>
          <p:cNvSpPr/>
          <p:nvPr/>
        </p:nvSpPr>
        <p:spPr>
          <a:xfrm>
            <a:off x="4575962" y="2020824"/>
            <a:ext cx="3039770" cy="402336"/>
          </a:xfrm>
          <a:prstGeom prst="rect">
            <a:avLst/>
          </a:prstGeom>
          <a:noFill/>
          <a:ln/>
        </p:spPr>
        <p:txBody>
          <a:bodyPr wrap="square" lIns="0" tIns="0" rIns="0" bIns="0" rtlCol="0" anchor="ctr"/>
          <a:lstStyle/>
          <a:p>
            <a:pPr algn="l" indent="0" marL="0">
              <a:buNone/>
            </a:pPr>
            <a:r>
              <a:rPr lang="en-US" sz="2600" b="1" dirty="0">
                <a:solidFill>
                  <a:srgbClr val="F75A3C"/>
                </a:solidFill>
                <a:latin typeface="Arial" pitchFamily="34" charset="0"/>
                <a:ea typeface="Arial" pitchFamily="34" charset="-122"/>
                <a:cs typeface="Arial" pitchFamily="34" charset="-120"/>
              </a:rPr>
              <a:t>02</a:t>
            </a:r>
            <a:endParaRPr lang="en-US" sz="2600" dirty="0"/>
          </a:p>
        </p:txBody>
      </p:sp>
      <p:sp>
        <p:nvSpPr>
          <p:cNvPr id="11" name="Text 9"/>
          <p:cNvSpPr/>
          <p:nvPr/>
        </p:nvSpPr>
        <p:spPr>
          <a:xfrm>
            <a:off x="4575962" y="2496312"/>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Find the real gaps</a:t>
            </a:r>
            <a:endParaRPr lang="en-US" sz="1500" dirty="0"/>
          </a:p>
        </p:txBody>
      </p:sp>
      <p:sp>
        <p:nvSpPr>
          <p:cNvPr id="12" name="Text 10"/>
          <p:cNvSpPr/>
          <p:nvPr/>
        </p:nvSpPr>
        <p:spPr>
          <a:xfrm>
            <a:off x="4575962" y="2801112"/>
            <a:ext cx="3039770" cy="812800"/>
          </a:xfrm>
          <a:prstGeom prst="rect">
            <a:avLst/>
          </a:prstGeom>
          <a:noFill/>
          <a:ln/>
        </p:spPr>
        <p:txBody>
          <a:bodyPr wrap="square" lIns="0" tIns="0" rIns="0" bIns="0" rtlCol="0" anchor="t"/>
          <a:lstStyle/>
          <a:p>
            <a:pPr algn="l" indent="0" marL="0">
              <a:lnSpc>
                <a:spcPct val="112000"/>
              </a:lnSpc>
              <a:buNone/>
            </a:pPr>
            <a:r>
              <a:rPr lang="en-US" sz="1250" dirty="0">
                <a:solidFill>
                  <a:srgbClr val="6B6478"/>
                </a:solidFill>
                <a:latin typeface="Arial" pitchFamily="34" charset="0"/>
                <a:ea typeface="Arial" pitchFamily="34" charset="-122"/>
                <a:cs typeface="Arial" pitchFamily="34" charset="-120"/>
              </a:rPr>
              <a:t>Separate genuine gaps from undocumented strengths. Often the control exists; the evidence a regulator would ask for does not.</a:t>
            </a:r>
            <a:endParaRPr lang="en-US" sz="1250" dirty="0"/>
          </a:p>
        </p:txBody>
      </p:sp>
      <p:sp>
        <p:nvSpPr>
          <p:cNvPr id="13" name="Shape 11"/>
          <p:cNvSpPr/>
          <p:nvPr/>
        </p:nvSpPr>
        <p:spPr>
          <a:xfrm>
            <a:off x="8109509" y="1801368"/>
            <a:ext cx="3515258" cy="2141728"/>
          </a:xfrm>
          <a:prstGeom prst="roundRect">
            <a:avLst>
              <a:gd name="adj" fmla="val 2989"/>
            </a:avLst>
          </a:prstGeom>
          <a:solidFill>
            <a:srgbClr val="F5F2F7"/>
          </a:solidFill>
          <a:ln w="9525">
            <a:solidFill>
              <a:srgbClr val="E4DEEC"/>
            </a:solidFill>
            <a:prstDash val="solid"/>
          </a:ln>
        </p:spPr>
      </p:sp>
      <p:sp>
        <p:nvSpPr>
          <p:cNvPr id="14" name="Text 12"/>
          <p:cNvSpPr/>
          <p:nvPr/>
        </p:nvSpPr>
        <p:spPr>
          <a:xfrm>
            <a:off x="8347253" y="2020824"/>
            <a:ext cx="3039770" cy="402336"/>
          </a:xfrm>
          <a:prstGeom prst="rect">
            <a:avLst/>
          </a:prstGeom>
          <a:noFill/>
          <a:ln/>
        </p:spPr>
        <p:txBody>
          <a:bodyPr wrap="square" lIns="0" tIns="0" rIns="0" bIns="0" rtlCol="0" anchor="ctr"/>
          <a:lstStyle/>
          <a:p>
            <a:pPr algn="l" indent="0" marL="0">
              <a:buNone/>
            </a:pPr>
            <a:r>
              <a:rPr lang="en-US" sz="2600" b="1" dirty="0">
                <a:solidFill>
                  <a:srgbClr val="F75A3C"/>
                </a:solidFill>
                <a:latin typeface="Arial" pitchFamily="34" charset="0"/>
                <a:ea typeface="Arial" pitchFamily="34" charset="-122"/>
                <a:cs typeface="Arial" pitchFamily="34" charset="-120"/>
              </a:rPr>
              <a:t>03</a:t>
            </a:r>
            <a:endParaRPr lang="en-US" sz="2600" dirty="0"/>
          </a:p>
        </p:txBody>
      </p:sp>
      <p:sp>
        <p:nvSpPr>
          <p:cNvPr id="15" name="Text 13"/>
          <p:cNvSpPr/>
          <p:nvPr/>
        </p:nvSpPr>
        <p:spPr>
          <a:xfrm>
            <a:off x="8347253" y="2496312"/>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Prioritise &amp; assign</a:t>
            </a:r>
            <a:endParaRPr lang="en-US" sz="1500" dirty="0"/>
          </a:p>
        </p:txBody>
      </p:sp>
      <p:sp>
        <p:nvSpPr>
          <p:cNvPr id="16" name="Text 14"/>
          <p:cNvSpPr/>
          <p:nvPr/>
        </p:nvSpPr>
        <p:spPr>
          <a:xfrm>
            <a:off x="8347253" y="2801112"/>
            <a:ext cx="3039770" cy="812800"/>
          </a:xfrm>
          <a:prstGeom prst="rect">
            <a:avLst/>
          </a:prstGeom>
          <a:noFill/>
          <a:ln/>
        </p:spPr>
        <p:txBody>
          <a:bodyPr wrap="square" lIns="0" tIns="0" rIns="0" bIns="0" rtlCol="0" anchor="t"/>
          <a:lstStyle/>
          <a:p>
            <a:pPr algn="l" indent="0" marL="0">
              <a:lnSpc>
                <a:spcPct val="112000"/>
              </a:lnSpc>
              <a:buNone/>
            </a:pPr>
            <a:r>
              <a:rPr lang="en-US" sz="1250" dirty="0">
                <a:solidFill>
                  <a:srgbClr val="6B6478"/>
                </a:solidFill>
                <a:latin typeface="Arial" pitchFamily="34" charset="0"/>
                <a:ea typeface="Arial" pitchFamily="34" charset="-122"/>
                <a:cs typeface="Arial" pitchFamily="34" charset="-120"/>
              </a:rPr>
              <a:t>Rank gaps by risk and effort, and attach an owner to each, with the governance layer surfaced explicitly, not buried.</a:t>
            </a:r>
            <a:endParaRPr lang="en-US" sz="1250" dirty="0"/>
          </a:p>
        </p:txBody>
      </p:sp>
      <p:sp>
        <p:nvSpPr>
          <p:cNvPr id="17" name="Text 15"/>
          <p:cNvSpPr/>
          <p:nvPr/>
        </p:nvSpPr>
        <p:spPr>
          <a:xfrm>
            <a:off x="566928" y="4199128"/>
            <a:ext cx="11057839" cy="457200"/>
          </a:xfrm>
          <a:prstGeom prst="rect">
            <a:avLst/>
          </a:prstGeom>
          <a:noFill/>
          <a:ln/>
        </p:spPr>
        <p:txBody>
          <a:bodyPr wrap="square" lIns="0" tIns="0" rIns="0" bIns="0" rtlCol="0" anchor="t"/>
          <a:lstStyle/>
          <a:p>
            <a:pPr indent="0" marL="0">
              <a:lnSpc>
                <a:spcPct val="115000"/>
              </a:lnSpc>
              <a:buNone/>
            </a:pPr>
            <a:r>
              <a:rPr lang="en-US" sz="1300" i="1" dirty="0">
                <a:solidFill>
                  <a:srgbClr val="2A2434"/>
                </a:solidFill>
                <a:latin typeface="Arial" pitchFamily="34" charset="0"/>
                <a:ea typeface="Arial" pitchFamily="34" charset="-122"/>
                <a:cs typeface="Arial" pitchFamily="34" charset="-120"/>
              </a:rPr>
              <a:t>A good gap analysis produces two things: a technical remediation backlog, and a short list of decisions only the executive can make. Most reviews deliver only the first.</a:t>
            </a:r>
            <a:endParaRPr lang="en-US" sz="1300" dirty="0"/>
          </a:p>
        </p:txBody>
      </p:sp>
      <p:pic>
        <p:nvPicPr>
          <p:cNvPr id="19"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20" name="Text 16"/>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68</a:t>
            </a:r>
            <a:endParaRPr lang="en-US" sz="10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ONE ENGAGEMENT, TWO OUTCOMES</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NIS2 and ISO 27001 together</a:t>
            </a:r>
            <a:endParaRPr lang="en-US" sz="3000" dirty="0"/>
          </a:p>
        </p:txBody>
      </p:sp>
      <p:sp>
        <p:nvSpPr>
          <p:cNvPr id="4" name="Text 2"/>
          <p:cNvSpPr/>
          <p:nvPr/>
        </p:nvSpPr>
        <p:spPr>
          <a:xfrm>
            <a:off x="566928" y="1335024"/>
            <a:ext cx="11057839" cy="47879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If you are already pursuing or holding ISO 27001, NIS2 readiness should build on it, not run as a parallel project.</a:t>
            </a:r>
            <a:endParaRPr lang="en-US" sz="1450" dirty="0"/>
          </a:p>
        </p:txBody>
      </p:sp>
      <p:sp>
        <p:nvSpPr>
          <p:cNvPr id="5" name="Shape 3"/>
          <p:cNvSpPr/>
          <p:nvPr/>
        </p:nvSpPr>
        <p:spPr>
          <a:xfrm>
            <a:off x="566928" y="2005838"/>
            <a:ext cx="5373472" cy="2397633"/>
          </a:xfrm>
          <a:prstGeom prst="roundRect">
            <a:avLst>
              <a:gd name="adj" fmla="val 2288"/>
            </a:avLst>
          </a:prstGeom>
          <a:solidFill>
            <a:srgbClr val="F5F2F7"/>
          </a:solidFill>
          <a:ln w="9525">
            <a:solidFill>
              <a:srgbClr val="E4DEEC"/>
            </a:solidFill>
            <a:prstDash val="solid"/>
          </a:ln>
        </p:spPr>
      </p:sp>
      <p:sp>
        <p:nvSpPr>
          <p:cNvPr id="6" name="Text 4"/>
          <p:cNvSpPr/>
          <p:nvPr/>
        </p:nvSpPr>
        <p:spPr>
          <a:xfrm>
            <a:off x="841248" y="2207006"/>
            <a:ext cx="4824832" cy="310896"/>
          </a:xfrm>
          <a:prstGeom prst="rect">
            <a:avLst/>
          </a:prstGeom>
          <a:noFill/>
          <a:ln/>
        </p:spPr>
        <p:txBody>
          <a:bodyPr wrap="square" lIns="0" tIns="0" rIns="0" bIns="0" rtlCol="0" anchor="ctr"/>
          <a:lstStyle/>
          <a:p>
            <a:pPr indent="0" marL="0">
              <a:buNone/>
            </a:pPr>
            <a:r>
              <a:rPr lang="en-US" sz="1250" b="1" spc="120" kern="0" dirty="0">
                <a:solidFill>
                  <a:srgbClr val="F75A3C"/>
                </a:solidFill>
                <a:latin typeface="Arial" pitchFamily="34" charset="0"/>
                <a:ea typeface="Arial" pitchFamily="34" charset="-122"/>
                <a:cs typeface="Arial" pitchFamily="34" charset="-120"/>
              </a:rPr>
              <a:t>REUSE WHAT YOU HAVE</a:t>
            </a:r>
            <a:endParaRPr lang="en-US" sz="1250" dirty="0"/>
          </a:p>
        </p:txBody>
      </p:sp>
      <p:sp>
        <p:nvSpPr>
          <p:cNvPr id="7" name="Text 5"/>
          <p:cNvSpPr/>
          <p:nvPr/>
        </p:nvSpPr>
        <p:spPr>
          <a:xfrm>
            <a:off x="841248" y="2591054"/>
            <a:ext cx="4824832" cy="1666113"/>
          </a:xfrm>
          <a:prstGeom prst="rect">
            <a:avLst/>
          </a:prstGeom>
          <a:noFill/>
          <a:ln/>
        </p:spPr>
        <p:txBody>
          <a:bodyPr wrap="square" lIns="0" tIns="0" rIns="0" bIns="0" rtlCol="0" anchor="t"/>
          <a:lstStyle/>
          <a:p>
            <a:pPr marL="177800" indent="-177800">
              <a:lnSpc>
                <a:spcPct val="110000"/>
              </a:lnSpc>
              <a:spcAft>
                <a:spcPts val="600"/>
              </a:spcAft>
              <a:buSzPct val="100000"/>
              <a:buChar char="•"/>
            </a:pPr>
            <a:r>
              <a:rPr lang="en-US" sz="1250" dirty="0">
                <a:solidFill>
                  <a:srgbClr val="2A2434"/>
                </a:solidFill>
                <a:latin typeface="Arial" pitchFamily="34" charset="0"/>
                <a:ea typeface="Arial" pitchFamily="34" charset="-122"/>
                <a:cs typeface="Arial" pitchFamily="34" charset="-120"/>
              </a:rPr>
              <a:t>Your ISMS scope, risk assessment and control set are the foundation</a:t>
            </a:r>
            <a:endParaRPr lang="en-US" sz="1250" dirty="0"/>
          </a:p>
          <a:p>
            <a:pPr marL="177800" indent="-177800">
              <a:lnSpc>
                <a:spcPct val="110000"/>
              </a:lnSpc>
              <a:spcAft>
                <a:spcPts val="600"/>
              </a:spcAft>
              <a:buSzPct val="100000"/>
              <a:buChar char="•"/>
            </a:pPr>
            <a:r>
              <a:rPr lang="en-US" sz="1250" dirty="0">
                <a:solidFill>
                  <a:srgbClr val="2A2434"/>
                </a:solidFill>
                <a:latin typeface="Arial" pitchFamily="34" charset="0"/>
                <a:ea typeface="Arial" pitchFamily="34" charset="-122"/>
                <a:cs typeface="Arial" pitchFamily="34" charset="-120"/>
              </a:rPr>
              <a:t>Internal audit and management review become oversight evidence</a:t>
            </a:r>
            <a:endParaRPr lang="en-US" sz="1250" dirty="0"/>
          </a:p>
          <a:p>
            <a:pPr marL="177800" indent="-177800">
              <a:lnSpc>
                <a:spcPct val="110000"/>
              </a:lnSpc>
              <a:spcAft>
                <a:spcPts val="600"/>
              </a:spcAft>
              <a:buSzPct val="100000"/>
              <a:buChar char="•"/>
            </a:pPr>
            <a:r>
              <a:rPr lang="en-US" sz="1250" dirty="0">
                <a:solidFill>
                  <a:srgbClr val="2A2434"/>
                </a:solidFill>
                <a:latin typeface="Arial" pitchFamily="34" charset="0"/>
                <a:ea typeface="Arial" pitchFamily="34" charset="-122"/>
                <a:cs typeface="Arial" pitchFamily="34" charset="-120"/>
              </a:rPr>
              <a:t>Certification is strong evidence that measures are appropriate</a:t>
            </a:r>
            <a:endParaRPr lang="en-US" sz="1250" dirty="0"/>
          </a:p>
        </p:txBody>
      </p:sp>
      <p:sp>
        <p:nvSpPr>
          <p:cNvPr id="8" name="Shape 6"/>
          <p:cNvSpPr/>
          <p:nvPr/>
        </p:nvSpPr>
        <p:spPr>
          <a:xfrm>
            <a:off x="6251296" y="2005838"/>
            <a:ext cx="5373472" cy="2397633"/>
          </a:xfrm>
          <a:prstGeom prst="roundRect">
            <a:avLst>
              <a:gd name="adj" fmla="val 2288"/>
            </a:avLst>
          </a:prstGeom>
          <a:solidFill>
            <a:srgbClr val="F5F2F7"/>
          </a:solidFill>
          <a:ln w="9525">
            <a:solidFill>
              <a:srgbClr val="E4DEEC"/>
            </a:solidFill>
            <a:prstDash val="solid"/>
          </a:ln>
        </p:spPr>
      </p:sp>
      <p:sp>
        <p:nvSpPr>
          <p:cNvPr id="9" name="Text 7"/>
          <p:cNvSpPr/>
          <p:nvPr/>
        </p:nvSpPr>
        <p:spPr>
          <a:xfrm>
            <a:off x="6525616" y="2207006"/>
            <a:ext cx="4824832" cy="310896"/>
          </a:xfrm>
          <a:prstGeom prst="rect">
            <a:avLst/>
          </a:prstGeom>
          <a:noFill/>
          <a:ln/>
        </p:spPr>
        <p:txBody>
          <a:bodyPr wrap="square" lIns="0" tIns="0" rIns="0" bIns="0" rtlCol="0" anchor="ctr"/>
          <a:lstStyle/>
          <a:p>
            <a:pPr indent="0" marL="0">
              <a:buNone/>
            </a:pPr>
            <a:r>
              <a:rPr lang="en-US" sz="1250" b="1" spc="120" kern="0" dirty="0">
                <a:solidFill>
                  <a:srgbClr val="F75A3C"/>
                </a:solidFill>
                <a:latin typeface="Arial" pitchFamily="34" charset="0"/>
                <a:ea typeface="Arial" pitchFamily="34" charset="-122"/>
                <a:cs typeface="Arial" pitchFamily="34" charset="-120"/>
              </a:rPr>
              <a:t>ADD THE NIS2 LAYER</a:t>
            </a:r>
            <a:endParaRPr lang="en-US" sz="1250" dirty="0"/>
          </a:p>
        </p:txBody>
      </p:sp>
      <p:sp>
        <p:nvSpPr>
          <p:cNvPr id="10" name="Text 8"/>
          <p:cNvSpPr/>
          <p:nvPr/>
        </p:nvSpPr>
        <p:spPr>
          <a:xfrm>
            <a:off x="6525616" y="2591054"/>
            <a:ext cx="4824832" cy="1666113"/>
          </a:xfrm>
          <a:prstGeom prst="rect">
            <a:avLst/>
          </a:prstGeom>
          <a:noFill/>
          <a:ln/>
        </p:spPr>
        <p:txBody>
          <a:bodyPr wrap="square" lIns="0" tIns="0" rIns="0" bIns="0" rtlCol="0" anchor="t"/>
          <a:lstStyle/>
          <a:p>
            <a:pPr marL="177800" indent="-177800">
              <a:lnSpc>
                <a:spcPct val="110000"/>
              </a:lnSpc>
              <a:spcAft>
                <a:spcPts val="600"/>
              </a:spcAft>
              <a:buSzPct val="100000"/>
              <a:buChar char="•"/>
            </a:pPr>
            <a:r>
              <a:rPr lang="en-US" sz="1250" dirty="0">
                <a:solidFill>
                  <a:srgbClr val="2A2434"/>
                </a:solidFill>
                <a:latin typeface="Arial" pitchFamily="34" charset="0"/>
                <a:ea typeface="Arial" pitchFamily="34" charset="-122"/>
                <a:cs typeface="Arial" pitchFamily="34" charset="-120"/>
              </a:rPr>
              <a:t>Management-body approval, oversight and training records</a:t>
            </a:r>
            <a:endParaRPr lang="en-US" sz="1250" dirty="0"/>
          </a:p>
          <a:p>
            <a:pPr marL="177800" indent="-177800">
              <a:lnSpc>
                <a:spcPct val="110000"/>
              </a:lnSpc>
              <a:spcAft>
                <a:spcPts val="600"/>
              </a:spcAft>
              <a:buSzPct val="100000"/>
              <a:buChar char="•"/>
            </a:pPr>
            <a:r>
              <a:rPr lang="en-US" sz="1250" dirty="0">
                <a:solidFill>
                  <a:srgbClr val="2A2434"/>
                </a:solidFill>
                <a:latin typeface="Arial" pitchFamily="34" charset="0"/>
                <a:ea typeface="Arial" pitchFamily="34" charset="-122"/>
                <a:cs typeface="Arial" pitchFamily="34" charset="-120"/>
              </a:rPr>
              <a:t>The incident-reporting runbook against national deadlines</a:t>
            </a:r>
            <a:endParaRPr lang="en-US" sz="1250" dirty="0"/>
          </a:p>
          <a:p>
            <a:pPr marL="177800" indent="-177800">
              <a:lnSpc>
                <a:spcPct val="110000"/>
              </a:lnSpc>
              <a:spcAft>
                <a:spcPts val="600"/>
              </a:spcAft>
              <a:buSzPct val="100000"/>
              <a:buChar char="•"/>
            </a:pPr>
            <a:r>
              <a:rPr lang="en-US" sz="1250" dirty="0">
                <a:solidFill>
                  <a:srgbClr val="2A2434"/>
                </a:solidFill>
                <a:latin typeface="Arial" pitchFamily="34" charset="0"/>
                <a:ea typeface="Arial" pitchFamily="34" charset="-122"/>
                <a:cs typeface="Arial" pitchFamily="34" charset="-120"/>
              </a:rPr>
              <a:t>Registration, jurisdiction and supplier-assurance evidence</a:t>
            </a:r>
            <a:endParaRPr lang="en-US" sz="1250" dirty="0"/>
          </a:p>
        </p:txBody>
      </p:sp>
      <p:sp>
        <p:nvSpPr>
          <p:cNvPr id="11" name="Text 9"/>
          <p:cNvSpPr/>
          <p:nvPr/>
        </p:nvSpPr>
        <p:spPr>
          <a:xfrm>
            <a:off x="566928" y="4622927"/>
            <a:ext cx="11057839" cy="548640"/>
          </a:xfrm>
          <a:prstGeom prst="rect">
            <a:avLst/>
          </a:prstGeom>
          <a:noFill/>
          <a:ln/>
        </p:spPr>
        <p:txBody>
          <a:bodyPr wrap="square" lIns="0" tIns="0" rIns="0" bIns="0" rtlCol="0" anchor="t"/>
          <a:lstStyle/>
          <a:p>
            <a:pPr indent="0" marL="0">
              <a:lnSpc>
                <a:spcPct val="115000"/>
              </a:lnSpc>
              <a:buNone/>
            </a:pPr>
            <a:r>
              <a:rPr lang="en-US" sz="1250" i="1" dirty="0">
                <a:solidFill>
                  <a:srgbClr val="2A2434"/>
                </a:solidFill>
                <a:latin typeface="Arial" pitchFamily="34" charset="0"/>
                <a:ea typeface="Arial" pitchFamily="34" charset="-122"/>
                <a:cs typeface="Arial" pitchFamily="34" charset="-120"/>
              </a:rPr>
              <a:t>The tables that follow map each NIS2 requirement to the ISO 27001 clauses and controls that already cover it, and the gap you still need to close. Done well, one body of work satisfies the auditor and the regulator.</a:t>
            </a:r>
            <a:endParaRPr lang="en-US" sz="1250" dirty="0"/>
          </a:p>
        </p:txBody>
      </p:sp>
      <p:pic>
        <p:nvPicPr>
          <p:cNvPr id="13"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14" name="Text 10"/>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69</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THE STATE OF THE INDUSTRY</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Maturity is improving, but not evenly</a:t>
            </a:r>
            <a:endParaRPr lang="en-US" sz="3000" dirty="0"/>
          </a:p>
        </p:txBody>
      </p:sp>
      <p:sp>
        <p:nvSpPr>
          <p:cNvPr id="4" name="Text 2"/>
          <p:cNvSpPr/>
          <p:nvPr/>
        </p:nvSpPr>
        <p:spPr>
          <a:xfrm>
            <a:off x="566928" y="1335024"/>
            <a:ext cx="11057839" cy="47879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ENISA's 2026 NIS360 assessment finds maturity across EU critical sectors steadily rising under policy pressure, but progress is uneven and the threat landscape is getting harder faster than defences improve.</a:t>
            </a:r>
            <a:endParaRPr lang="en-US" sz="1450" dirty="0"/>
          </a:p>
        </p:txBody>
      </p:sp>
      <p:sp>
        <p:nvSpPr>
          <p:cNvPr id="5" name="Shape 3"/>
          <p:cNvSpPr/>
          <p:nvPr/>
        </p:nvSpPr>
        <p:spPr>
          <a:xfrm>
            <a:off x="566928" y="2005838"/>
            <a:ext cx="3515258" cy="1924304"/>
          </a:xfrm>
          <a:prstGeom prst="roundRect">
            <a:avLst>
              <a:gd name="adj" fmla="val 3326"/>
            </a:avLst>
          </a:prstGeom>
          <a:solidFill>
            <a:srgbClr val="F5F2F7"/>
          </a:solidFill>
          <a:ln w="9525">
            <a:solidFill>
              <a:srgbClr val="E4DEEC"/>
            </a:solidFill>
            <a:prstDash val="solid"/>
          </a:ln>
        </p:spPr>
      </p:sp>
      <p:sp>
        <p:nvSpPr>
          <p:cNvPr id="6" name="Text 4"/>
          <p:cNvSpPr/>
          <p:nvPr/>
        </p:nvSpPr>
        <p:spPr>
          <a:xfrm>
            <a:off x="804672" y="2225294"/>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Most mature</a:t>
            </a:r>
            <a:endParaRPr lang="en-US" sz="1500" dirty="0"/>
          </a:p>
        </p:txBody>
      </p:sp>
      <p:sp>
        <p:nvSpPr>
          <p:cNvPr id="7" name="Text 5"/>
          <p:cNvSpPr/>
          <p:nvPr/>
        </p:nvSpPr>
        <p:spPr>
          <a:xfrm>
            <a:off x="804672" y="2530094"/>
            <a:ext cx="3039770" cy="1016000"/>
          </a:xfrm>
          <a:prstGeom prst="rect">
            <a:avLst/>
          </a:prstGeom>
          <a:noFill/>
          <a:ln/>
        </p:spPr>
        <p:txBody>
          <a:bodyPr wrap="square" lIns="0" tIns="0" rIns="0" bIns="0" rtlCol="0" anchor="t"/>
          <a:lstStyle/>
          <a:p>
            <a:pPr algn="l" indent="0" marL="0">
              <a:lnSpc>
                <a:spcPct val="112000"/>
              </a:lnSpc>
              <a:buNone/>
            </a:pPr>
            <a:r>
              <a:rPr lang="en-US" sz="1250" dirty="0">
                <a:solidFill>
                  <a:srgbClr val="6B6478"/>
                </a:solidFill>
                <a:latin typeface="Arial" pitchFamily="34" charset="0"/>
                <a:ea typeface="Arial" pitchFamily="34" charset="-122"/>
                <a:cs typeface="Arial" pitchFamily="34" charset="-120"/>
              </a:rPr>
              <a:t>Banking, electricity and telecommunications remain the most mature and most critical. Trust services, aviation and financial market infrastructures sit in the high band.</a:t>
            </a:r>
            <a:endParaRPr lang="en-US" sz="1250" dirty="0"/>
          </a:p>
        </p:txBody>
      </p:sp>
      <p:sp>
        <p:nvSpPr>
          <p:cNvPr id="8" name="Shape 6"/>
          <p:cNvSpPr/>
          <p:nvPr/>
        </p:nvSpPr>
        <p:spPr>
          <a:xfrm>
            <a:off x="4338218" y="2005838"/>
            <a:ext cx="3515258" cy="1924304"/>
          </a:xfrm>
          <a:prstGeom prst="roundRect">
            <a:avLst>
              <a:gd name="adj" fmla="val 3326"/>
            </a:avLst>
          </a:prstGeom>
          <a:solidFill>
            <a:srgbClr val="F5F2F7"/>
          </a:solidFill>
          <a:ln w="9525">
            <a:solidFill>
              <a:srgbClr val="E4DEEC"/>
            </a:solidFill>
            <a:prstDash val="solid"/>
          </a:ln>
        </p:spPr>
      </p:sp>
      <p:sp>
        <p:nvSpPr>
          <p:cNvPr id="9" name="Text 7"/>
          <p:cNvSpPr/>
          <p:nvPr/>
        </p:nvSpPr>
        <p:spPr>
          <a:xfrm>
            <a:off x="4575962" y="2225294"/>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The risk zone</a:t>
            </a:r>
            <a:endParaRPr lang="en-US" sz="1500" dirty="0"/>
          </a:p>
        </p:txBody>
      </p:sp>
      <p:sp>
        <p:nvSpPr>
          <p:cNvPr id="10" name="Text 8"/>
          <p:cNvSpPr/>
          <p:nvPr/>
        </p:nvSpPr>
        <p:spPr>
          <a:xfrm>
            <a:off x="4575962" y="2530094"/>
            <a:ext cx="3039770" cy="1016000"/>
          </a:xfrm>
          <a:prstGeom prst="rect">
            <a:avLst/>
          </a:prstGeom>
          <a:noFill/>
          <a:ln/>
        </p:spPr>
        <p:txBody>
          <a:bodyPr wrap="square" lIns="0" tIns="0" rIns="0" bIns="0" rtlCol="0" anchor="t"/>
          <a:lstStyle/>
          <a:p>
            <a:pPr algn="l" indent="0" marL="0">
              <a:lnSpc>
                <a:spcPct val="112000"/>
              </a:lnSpc>
              <a:buNone/>
            </a:pPr>
            <a:r>
              <a:rPr lang="en-US" sz="1250" dirty="0">
                <a:solidFill>
                  <a:srgbClr val="6B6478"/>
                </a:solidFill>
                <a:latin typeface="Arial" pitchFamily="34" charset="0"/>
                <a:ea typeface="Arial" pitchFamily="34" charset="-122"/>
                <a:cs typeface="Arial" pitchFamily="34" charset="-120"/>
              </a:rPr>
              <a:t>Sectors whose criticality outpaces their maturity: health, rail, maritime, ICT service management, space, public administration, and drinking &amp; waste water.</a:t>
            </a:r>
            <a:endParaRPr lang="en-US" sz="1250" dirty="0"/>
          </a:p>
        </p:txBody>
      </p:sp>
      <p:sp>
        <p:nvSpPr>
          <p:cNvPr id="11" name="Shape 9"/>
          <p:cNvSpPr/>
          <p:nvPr/>
        </p:nvSpPr>
        <p:spPr>
          <a:xfrm>
            <a:off x="8109509" y="2005838"/>
            <a:ext cx="3515258" cy="1924304"/>
          </a:xfrm>
          <a:prstGeom prst="roundRect">
            <a:avLst>
              <a:gd name="adj" fmla="val 3326"/>
            </a:avLst>
          </a:prstGeom>
          <a:solidFill>
            <a:srgbClr val="F5F2F7"/>
          </a:solidFill>
          <a:ln w="9525">
            <a:solidFill>
              <a:srgbClr val="E4DEEC"/>
            </a:solidFill>
            <a:prstDash val="solid"/>
          </a:ln>
        </p:spPr>
      </p:sp>
      <p:sp>
        <p:nvSpPr>
          <p:cNvPr id="12" name="Text 10"/>
          <p:cNvSpPr/>
          <p:nvPr/>
        </p:nvSpPr>
        <p:spPr>
          <a:xfrm>
            <a:off x="8347253" y="2225294"/>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Why it matters to you</a:t>
            </a:r>
            <a:endParaRPr lang="en-US" sz="1500" dirty="0"/>
          </a:p>
        </p:txBody>
      </p:sp>
      <p:sp>
        <p:nvSpPr>
          <p:cNvPr id="13" name="Text 11"/>
          <p:cNvSpPr/>
          <p:nvPr/>
        </p:nvSpPr>
        <p:spPr>
          <a:xfrm>
            <a:off x="8347253" y="2530094"/>
            <a:ext cx="3039770" cy="1016000"/>
          </a:xfrm>
          <a:prstGeom prst="rect">
            <a:avLst/>
          </a:prstGeom>
          <a:noFill/>
          <a:ln/>
        </p:spPr>
        <p:txBody>
          <a:bodyPr wrap="square" lIns="0" tIns="0" rIns="0" bIns="0" rtlCol="0" anchor="t"/>
          <a:lstStyle/>
          <a:p>
            <a:pPr algn="l" indent="0" marL="0">
              <a:lnSpc>
                <a:spcPct val="112000"/>
              </a:lnSpc>
              <a:buNone/>
            </a:pPr>
            <a:r>
              <a:rPr lang="en-US" sz="1250" dirty="0">
                <a:solidFill>
                  <a:srgbClr val="6B6478"/>
                </a:solidFill>
                <a:latin typeface="Arial" pitchFamily="34" charset="0"/>
                <a:ea typeface="Arial" pitchFamily="34" charset="-122"/>
                <a:cs typeface="Arial" pitchFamily="34" charset="-120"/>
              </a:rPr>
              <a:t>Regulators prioritise the gap between criticality and maturity. Your sector's position is a reasonable proxy for how early supervisory attention reaches you.</a:t>
            </a:r>
            <a:endParaRPr lang="en-US" sz="1250" dirty="0"/>
          </a:p>
        </p:txBody>
      </p:sp>
      <p:sp>
        <p:nvSpPr>
          <p:cNvPr id="14" name="Text 12"/>
          <p:cNvSpPr/>
          <p:nvPr/>
        </p:nvSpPr>
        <p:spPr>
          <a:xfrm>
            <a:off x="566928" y="4222750"/>
            <a:ext cx="11057839" cy="548640"/>
          </a:xfrm>
          <a:prstGeom prst="rect">
            <a:avLst/>
          </a:prstGeom>
          <a:noFill/>
          <a:ln/>
        </p:spPr>
        <p:txBody>
          <a:bodyPr wrap="square" lIns="0" tIns="0" rIns="0" bIns="0" rtlCol="0" anchor="t"/>
          <a:lstStyle/>
          <a:p>
            <a:pPr indent="0" marL="0">
              <a:lnSpc>
                <a:spcPct val="115000"/>
              </a:lnSpc>
              <a:buNone/>
            </a:pPr>
            <a:r>
              <a:rPr lang="en-US" sz="1350" i="1" dirty="0">
                <a:solidFill>
                  <a:srgbClr val="2A2434"/>
                </a:solidFill>
                <a:latin typeface="Arial" pitchFamily="34" charset="0"/>
                <a:ea typeface="Arial" pitchFamily="34" charset="-122"/>
                <a:cs typeface="Arial" pitchFamily="34" charset="-120"/>
              </a:rPr>
              <a:t>Regulation is now the primary driver of cybersecurity investment across the EU, so the baseline your customers, insurers and auditors compare you against is rising whether or not you move.</a:t>
            </a:r>
            <a:endParaRPr lang="en-US" sz="1350" dirty="0"/>
          </a:p>
        </p:txBody>
      </p:sp>
      <p:sp>
        <p:nvSpPr>
          <p:cNvPr id="15" name="Text 13"/>
          <p:cNvSpPr/>
          <p:nvPr/>
        </p:nvSpPr>
        <p:spPr>
          <a:xfrm>
            <a:off x="566928" y="6035040"/>
            <a:ext cx="11057839" cy="320040"/>
          </a:xfrm>
          <a:prstGeom prst="rect">
            <a:avLst/>
          </a:prstGeom>
          <a:noFill/>
          <a:ln/>
        </p:spPr>
        <p:txBody>
          <a:bodyPr wrap="square" lIns="0" tIns="0" rIns="0" bIns="0" rtlCol="0" anchor="t"/>
          <a:lstStyle/>
          <a:p>
            <a:pPr indent="0" marL="0">
              <a:buNone/>
            </a:pPr>
            <a:r>
              <a:rPr lang="en-US" sz="900" i="1" dirty="0">
                <a:solidFill>
                  <a:srgbClr val="6B6478"/>
                </a:solidFill>
                <a:latin typeface="Arial" pitchFamily="34" charset="0"/>
                <a:ea typeface="Arial" pitchFamily="34" charset="-122"/>
                <a:cs typeface="Arial" pitchFamily="34" charset="-120"/>
              </a:rPr>
              <a:t>ENISA, NIS360 2026 (published 28 May 2026); ENISA NIS Investments study, 2025.</a:t>
            </a:r>
            <a:endParaRPr lang="en-US" sz="900" dirty="0"/>
          </a:p>
        </p:txBody>
      </p:sp>
      <p:pic>
        <p:nvPicPr>
          <p:cNvPr id="17"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18" name="Text 14"/>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7</a:t>
            </a:r>
            <a:endParaRPr lang="en-US" sz="10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ISO 27001 TO NIS2 MAPPING (1 OF 3)</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Governance and risk-management measures</a:t>
            </a:r>
            <a:endParaRPr lang="en-US" sz="3000" dirty="0"/>
          </a:p>
        </p:txBody>
      </p:sp>
      <p:sp>
        <p:nvSpPr>
          <p:cNvPr id="4" name="Text 2"/>
          <p:cNvSpPr/>
          <p:nvPr/>
        </p:nvSpPr>
        <p:spPr>
          <a:xfrm>
            <a:off x="566928" y="1335024"/>
            <a:ext cx="11057839" cy="27432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Where your ISMS already reaches, and the delta NIS2 adds.</a:t>
            </a:r>
            <a:endParaRPr lang="en-US" sz="1450" dirty="0"/>
          </a:p>
        </p:txBody>
      </p:sp>
      <p:sp>
        <p:nvSpPr>
          <p:cNvPr id="5" name="Text 3"/>
          <p:cNvSpPr/>
          <p:nvPr/>
        </p:nvSpPr>
        <p:spPr>
          <a:xfrm>
            <a:off x="694944" y="1572768"/>
            <a:ext cx="3282477" cy="310896"/>
          </a:xfrm>
          <a:prstGeom prst="rect">
            <a:avLst/>
          </a:prstGeom>
          <a:noFill/>
          <a:ln/>
        </p:spPr>
        <p:txBody>
          <a:bodyPr wrap="square" lIns="0" tIns="0" rIns="0" bIns="0" rtlCol="0" anchor="ctr"/>
          <a:lstStyle/>
          <a:p>
            <a:pPr indent="0" marL="0">
              <a:buNone/>
            </a:pPr>
            <a:r>
              <a:rPr lang="en-US" sz="1000" b="1" spc="100" kern="0" dirty="0">
                <a:solidFill>
                  <a:srgbClr val="F75A3C"/>
                </a:solidFill>
                <a:latin typeface="Arial" pitchFamily="34" charset="0"/>
                <a:ea typeface="Arial" pitchFamily="34" charset="-122"/>
                <a:cs typeface="Arial" pitchFamily="34" charset="-120"/>
              </a:rPr>
              <a:t>NIS2 REQUIREMENT</a:t>
            </a:r>
            <a:endParaRPr lang="en-US" sz="1000" dirty="0"/>
          </a:p>
        </p:txBody>
      </p:sp>
      <p:sp>
        <p:nvSpPr>
          <p:cNvPr id="6" name="Text 4"/>
          <p:cNvSpPr/>
          <p:nvPr/>
        </p:nvSpPr>
        <p:spPr>
          <a:xfrm>
            <a:off x="4233453" y="1572768"/>
            <a:ext cx="3724790" cy="310896"/>
          </a:xfrm>
          <a:prstGeom prst="rect">
            <a:avLst/>
          </a:prstGeom>
          <a:noFill/>
          <a:ln/>
        </p:spPr>
        <p:txBody>
          <a:bodyPr wrap="square" lIns="0" tIns="0" rIns="0" bIns="0" rtlCol="0" anchor="ctr"/>
          <a:lstStyle/>
          <a:p>
            <a:pPr indent="0" marL="0">
              <a:buNone/>
            </a:pPr>
            <a:r>
              <a:rPr lang="en-US" sz="1000" b="1" spc="100" kern="0" dirty="0">
                <a:solidFill>
                  <a:srgbClr val="F75A3C"/>
                </a:solidFill>
                <a:latin typeface="Arial" pitchFamily="34" charset="0"/>
                <a:ea typeface="Arial" pitchFamily="34" charset="-122"/>
                <a:cs typeface="Arial" pitchFamily="34" charset="-120"/>
              </a:rPr>
              <a:t>ISO 27001 COVERAGE</a:t>
            </a:r>
            <a:endParaRPr lang="en-US" sz="1000" dirty="0"/>
          </a:p>
        </p:txBody>
      </p:sp>
      <p:sp>
        <p:nvSpPr>
          <p:cNvPr id="7" name="Text 5"/>
          <p:cNvSpPr/>
          <p:nvPr/>
        </p:nvSpPr>
        <p:spPr>
          <a:xfrm>
            <a:off x="8214275" y="1572768"/>
            <a:ext cx="3282477" cy="310896"/>
          </a:xfrm>
          <a:prstGeom prst="rect">
            <a:avLst/>
          </a:prstGeom>
          <a:noFill/>
          <a:ln/>
        </p:spPr>
        <p:txBody>
          <a:bodyPr wrap="square" lIns="0" tIns="0" rIns="0" bIns="0" rtlCol="0" anchor="ctr"/>
          <a:lstStyle/>
          <a:p>
            <a:pPr indent="0" marL="0">
              <a:buNone/>
            </a:pPr>
            <a:r>
              <a:rPr lang="en-US" sz="1000" b="1" spc="100" kern="0" dirty="0">
                <a:solidFill>
                  <a:srgbClr val="F75A3C"/>
                </a:solidFill>
                <a:latin typeface="Arial" pitchFamily="34" charset="0"/>
                <a:ea typeface="Arial" pitchFamily="34" charset="-122"/>
                <a:cs typeface="Arial" pitchFamily="34" charset="-120"/>
              </a:rPr>
              <a:t>GAP / ACTION TO CLOSE</a:t>
            </a:r>
            <a:endParaRPr lang="en-US" sz="1000" dirty="0"/>
          </a:p>
        </p:txBody>
      </p:sp>
      <p:sp>
        <p:nvSpPr>
          <p:cNvPr id="8" name="Shape 6"/>
          <p:cNvSpPr/>
          <p:nvPr/>
        </p:nvSpPr>
        <p:spPr>
          <a:xfrm>
            <a:off x="566928" y="1938528"/>
            <a:ext cx="11057839" cy="440944"/>
          </a:xfrm>
          <a:prstGeom prst="roundRect">
            <a:avLst>
              <a:gd name="adj" fmla="val 8295"/>
            </a:avLst>
          </a:prstGeom>
          <a:solidFill>
            <a:srgbClr val="F5F2F7"/>
          </a:solidFill>
          <a:ln w="6350">
            <a:solidFill>
              <a:srgbClr val="E4DEEC"/>
            </a:solidFill>
            <a:prstDash val="solid"/>
          </a:ln>
        </p:spPr>
      </p:sp>
      <p:sp>
        <p:nvSpPr>
          <p:cNvPr id="9" name="Text 7"/>
          <p:cNvSpPr/>
          <p:nvPr/>
        </p:nvSpPr>
        <p:spPr>
          <a:xfrm>
            <a:off x="694944" y="1975104"/>
            <a:ext cx="3282477" cy="367792"/>
          </a:xfrm>
          <a:prstGeom prst="rect">
            <a:avLst/>
          </a:prstGeom>
          <a:noFill/>
          <a:ln/>
        </p:spPr>
        <p:txBody>
          <a:bodyPr wrap="square" lIns="0" tIns="0" rIns="0" bIns="0" rtlCol="0" anchor="ctr"/>
          <a:lstStyle/>
          <a:p>
            <a:pPr algn="l" indent="0" marL="0">
              <a:lnSpc>
                <a:spcPct val="108000"/>
              </a:lnSpc>
              <a:buNone/>
            </a:pPr>
            <a:r>
              <a:rPr lang="en-US" sz="1000" b="1" dirty="0">
                <a:solidFill>
                  <a:srgbClr val="2A2434"/>
                </a:solidFill>
                <a:latin typeface="Arial" pitchFamily="34" charset="0"/>
                <a:ea typeface="Arial" pitchFamily="34" charset="-122"/>
                <a:cs typeface="Arial" pitchFamily="34" charset="-120"/>
              </a:rPr>
              <a:t>Governance: board approves &amp; oversees measures, liable, trained (Art. 20)</a:t>
            </a:r>
            <a:endParaRPr lang="en-US" sz="1000" dirty="0"/>
          </a:p>
        </p:txBody>
      </p:sp>
      <p:sp>
        <p:nvSpPr>
          <p:cNvPr id="10" name="Text 8"/>
          <p:cNvSpPr/>
          <p:nvPr/>
        </p:nvSpPr>
        <p:spPr>
          <a:xfrm>
            <a:off x="4233453" y="1975104"/>
            <a:ext cx="3724790" cy="367792"/>
          </a:xfrm>
          <a:prstGeom prst="rect">
            <a:avLst/>
          </a:prstGeom>
          <a:noFill/>
          <a:ln/>
        </p:spPr>
        <p:txBody>
          <a:bodyPr wrap="square" lIns="0" tIns="0" rIns="0" bIns="0" rtlCol="0" anchor="ctr"/>
          <a:lstStyle/>
          <a:p>
            <a:pPr algn="l" indent="0" marL="0">
              <a:lnSpc>
                <a:spcPct val="108000"/>
              </a:lnSpc>
              <a:buNone/>
            </a:pPr>
            <a:r>
              <a:rPr lang="en-US" sz="1000" dirty="0">
                <a:solidFill>
                  <a:srgbClr val="6B6478"/>
                </a:solidFill>
                <a:latin typeface="Arial" pitchFamily="34" charset="0"/>
                <a:ea typeface="Arial" pitchFamily="34" charset="-122"/>
                <a:cs typeface="Arial" pitchFamily="34" charset="-120"/>
              </a:rPr>
              <a:t>Cl. 5.1, 5.3, 7.2, 7.3</a:t>
            </a:r>
            <a:endParaRPr lang="en-US" sz="1000" dirty="0"/>
          </a:p>
        </p:txBody>
      </p:sp>
      <p:sp>
        <p:nvSpPr>
          <p:cNvPr id="11" name="Text 9"/>
          <p:cNvSpPr/>
          <p:nvPr/>
        </p:nvSpPr>
        <p:spPr>
          <a:xfrm>
            <a:off x="8214275" y="1975104"/>
            <a:ext cx="3282477" cy="367792"/>
          </a:xfrm>
          <a:prstGeom prst="rect">
            <a:avLst/>
          </a:prstGeom>
          <a:noFill/>
          <a:ln/>
        </p:spPr>
        <p:txBody>
          <a:bodyPr wrap="square" lIns="0" tIns="0" rIns="0" bIns="0" rtlCol="0" anchor="ctr"/>
          <a:lstStyle/>
          <a:p>
            <a:pPr algn="l" indent="0" marL="0">
              <a:lnSpc>
                <a:spcPct val="108000"/>
              </a:lnSpc>
              <a:buNone/>
            </a:pPr>
            <a:r>
              <a:rPr lang="en-US" sz="1000" dirty="0">
                <a:solidFill>
                  <a:srgbClr val="2A2434"/>
                </a:solidFill>
                <a:latin typeface="Arial" pitchFamily="34" charset="0"/>
                <a:ea typeface="Arial" pitchFamily="34" charset="-122"/>
                <a:cs typeface="Arial" pitchFamily="34" charset="-120"/>
              </a:rPr>
              <a:t>Board approval minutes, liability awareness, NIS2-specific executive training</a:t>
            </a:r>
            <a:endParaRPr lang="en-US" sz="1000" dirty="0"/>
          </a:p>
        </p:txBody>
      </p:sp>
      <p:sp>
        <p:nvSpPr>
          <p:cNvPr id="12" name="Shape 10"/>
          <p:cNvSpPr/>
          <p:nvPr/>
        </p:nvSpPr>
        <p:spPr>
          <a:xfrm>
            <a:off x="566928" y="2443480"/>
            <a:ext cx="11057839" cy="440944"/>
          </a:xfrm>
          <a:prstGeom prst="roundRect">
            <a:avLst>
              <a:gd name="adj" fmla="val 8295"/>
            </a:avLst>
          </a:prstGeom>
          <a:solidFill>
            <a:srgbClr val="FBFAFC"/>
          </a:solidFill>
          <a:ln w="6350">
            <a:solidFill>
              <a:srgbClr val="E4DEEC"/>
            </a:solidFill>
            <a:prstDash val="solid"/>
          </a:ln>
        </p:spPr>
      </p:sp>
      <p:sp>
        <p:nvSpPr>
          <p:cNvPr id="13" name="Text 11"/>
          <p:cNvSpPr/>
          <p:nvPr/>
        </p:nvSpPr>
        <p:spPr>
          <a:xfrm>
            <a:off x="694944" y="2480056"/>
            <a:ext cx="3282477" cy="367792"/>
          </a:xfrm>
          <a:prstGeom prst="rect">
            <a:avLst/>
          </a:prstGeom>
          <a:noFill/>
          <a:ln/>
        </p:spPr>
        <p:txBody>
          <a:bodyPr wrap="square" lIns="0" tIns="0" rIns="0" bIns="0" rtlCol="0" anchor="ctr"/>
          <a:lstStyle/>
          <a:p>
            <a:pPr algn="l" indent="0" marL="0">
              <a:lnSpc>
                <a:spcPct val="108000"/>
              </a:lnSpc>
              <a:buNone/>
            </a:pPr>
            <a:r>
              <a:rPr lang="en-US" sz="1000" b="1" dirty="0">
                <a:solidFill>
                  <a:srgbClr val="2A2434"/>
                </a:solidFill>
                <a:latin typeface="Arial" pitchFamily="34" charset="0"/>
                <a:ea typeface="Arial" pitchFamily="34" charset="-122"/>
                <a:cs typeface="Arial" pitchFamily="34" charset="-120"/>
              </a:rPr>
              <a:t>Risk policies &amp; analysis (Art. 21a)</a:t>
            </a:r>
            <a:endParaRPr lang="en-US" sz="1000" dirty="0"/>
          </a:p>
        </p:txBody>
      </p:sp>
      <p:sp>
        <p:nvSpPr>
          <p:cNvPr id="14" name="Text 12"/>
          <p:cNvSpPr/>
          <p:nvPr/>
        </p:nvSpPr>
        <p:spPr>
          <a:xfrm>
            <a:off x="4233453" y="2480056"/>
            <a:ext cx="3724790" cy="367792"/>
          </a:xfrm>
          <a:prstGeom prst="rect">
            <a:avLst/>
          </a:prstGeom>
          <a:noFill/>
          <a:ln/>
        </p:spPr>
        <p:txBody>
          <a:bodyPr wrap="square" lIns="0" tIns="0" rIns="0" bIns="0" rtlCol="0" anchor="ctr"/>
          <a:lstStyle/>
          <a:p>
            <a:pPr algn="l" indent="0" marL="0">
              <a:lnSpc>
                <a:spcPct val="108000"/>
              </a:lnSpc>
              <a:buNone/>
            </a:pPr>
            <a:r>
              <a:rPr lang="en-US" sz="1000" dirty="0">
                <a:solidFill>
                  <a:srgbClr val="6B6478"/>
                </a:solidFill>
                <a:latin typeface="Arial" pitchFamily="34" charset="0"/>
                <a:ea typeface="Arial" pitchFamily="34" charset="-122"/>
                <a:cs typeface="Arial" pitchFamily="34" charset="-120"/>
              </a:rPr>
              <a:t>Cl. 6.1, 6.2; A.5.1</a:t>
            </a:r>
            <a:endParaRPr lang="en-US" sz="1000" dirty="0"/>
          </a:p>
        </p:txBody>
      </p:sp>
      <p:sp>
        <p:nvSpPr>
          <p:cNvPr id="15" name="Text 13"/>
          <p:cNvSpPr/>
          <p:nvPr/>
        </p:nvSpPr>
        <p:spPr>
          <a:xfrm>
            <a:off x="8214275" y="2480056"/>
            <a:ext cx="3282477" cy="367792"/>
          </a:xfrm>
          <a:prstGeom prst="rect">
            <a:avLst/>
          </a:prstGeom>
          <a:noFill/>
          <a:ln/>
        </p:spPr>
        <p:txBody>
          <a:bodyPr wrap="square" lIns="0" tIns="0" rIns="0" bIns="0" rtlCol="0" anchor="ctr"/>
          <a:lstStyle/>
          <a:p>
            <a:pPr algn="l" indent="0" marL="0">
              <a:lnSpc>
                <a:spcPct val="108000"/>
              </a:lnSpc>
              <a:buNone/>
            </a:pPr>
            <a:r>
              <a:rPr lang="en-US" sz="1000" dirty="0">
                <a:solidFill>
                  <a:srgbClr val="2A2434"/>
                </a:solidFill>
                <a:latin typeface="Arial" pitchFamily="34" charset="0"/>
                <a:ea typeface="Arial" pitchFamily="34" charset="-122"/>
                <a:cs typeface="Arial" pitchFamily="34" charset="-120"/>
              </a:rPr>
              <a:t>Explicit OT/ICS risk inclusion; service-recipient impact analysis</a:t>
            </a:r>
            <a:endParaRPr lang="en-US" sz="1000" dirty="0"/>
          </a:p>
        </p:txBody>
      </p:sp>
      <p:sp>
        <p:nvSpPr>
          <p:cNvPr id="16" name="Shape 14"/>
          <p:cNvSpPr/>
          <p:nvPr/>
        </p:nvSpPr>
        <p:spPr>
          <a:xfrm>
            <a:off x="566928" y="2948432"/>
            <a:ext cx="11057839" cy="440944"/>
          </a:xfrm>
          <a:prstGeom prst="roundRect">
            <a:avLst>
              <a:gd name="adj" fmla="val 8295"/>
            </a:avLst>
          </a:prstGeom>
          <a:solidFill>
            <a:srgbClr val="F5F2F7"/>
          </a:solidFill>
          <a:ln w="6350">
            <a:solidFill>
              <a:srgbClr val="E4DEEC"/>
            </a:solidFill>
            <a:prstDash val="solid"/>
          </a:ln>
        </p:spPr>
      </p:sp>
      <p:sp>
        <p:nvSpPr>
          <p:cNvPr id="17" name="Text 15"/>
          <p:cNvSpPr/>
          <p:nvPr/>
        </p:nvSpPr>
        <p:spPr>
          <a:xfrm>
            <a:off x="694944" y="2985008"/>
            <a:ext cx="3282477" cy="367792"/>
          </a:xfrm>
          <a:prstGeom prst="rect">
            <a:avLst/>
          </a:prstGeom>
          <a:noFill/>
          <a:ln/>
        </p:spPr>
        <p:txBody>
          <a:bodyPr wrap="square" lIns="0" tIns="0" rIns="0" bIns="0" rtlCol="0" anchor="ctr"/>
          <a:lstStyle/>
          <a:p>
            <a:pPr algn="l" indent="0" marL="0">
              <a:lnSpc>
                <a:spcPct val="108000"/>
              </a:lnSpc>
              <a:buNone/>
            </a:pPr>
            <a:r>
              <a:rPr lang="en-US" sz="1000" b="1" dirty="0">
                <a:solidFill>
                  <a:srgbClr val="2A2434"/>
                </a:solidFill>
                <a:latin typeface="Arial" pitchFamily="34" charset="0"/>
                <a:ea typeface="Arial" pitchFamily="34" charset="-122"/>
                <a:cs typeface="Arial" pitchFamily="34" charset="-120"/>
              </a:rPr>
              <a:t>Incident handling (Art. 21b)</a:t>
            </a:r>
            <a:endParaRPr lang="en-US" sz="1000" dirty="0"/>
          </a:p>
        </p:txBody>
      </p:sp>
      <p:sp>
        <p:nvSpPr>
          <p:cNvPr id="18" name="Text 16"/>
          <p:cNvSpPr/>
          <p:nvPr/>
        </p:nvSpPr>
        <p:spPr>
          <a:xfrm>
            <a:off x="4233453" y="2985008"/>
            <a:ext cx="3724790" cy="367792"/>
          </a:xfrm>
          <a:prstGeom prst="rect">
            <a:avLst/>
          </a:prstGeom>
          <a:noFill/>
          <a:ln/>
        </p:spPr>
        <p:txBody>
          <a:bodyPr wrap="square" lIns="0" tIns="0" rIns="0" bIns="0" rtlCol="0" anchor="ctr"/>
          <a:lstStyle/>
          <a:p>
            <a:pPr algn="l" indent="0" marL="0">
              <a:lnSpc>
                <a:spcPct val="108000"/>
              </a:lnSpc>
              <a:buNone/>
            </a:pPr>
            <a:r>
              <a:rPr lang="en-US" sz="1000" dirty="0">
                <a:solidFill>
                  <a:srgbClr val="6B6478"/>
                </a:solidFill>
                <a:latin typeface="Arial" pitchFamily="34" charset="0"/>
                <a:ea typeface="Arial" pitchFamily="34" charset="-122"/>
                <a:cs typeface="Arial" pitchFamily="34" charset="-120"/>
              </a:rPr>
              <a:t>A.5.25–28 (incident lifecycle)</a:t>
            </a:r>
            <a:endParaRPr lang="en-US" sz="1000" dirty="0"/>
          </a:p>
        </p:txBody>
      </p:sp>
      <p:sp>
        <p:nvSpPr>
          <p:cNvPr id="19" name="Text 17"/>
          <p:cNvSpPr/>
          <p:nvPr/>
        </p:nvSpPr>
        <p:spPr>
          <a:xfrm>
            <a:off x="8214275" y="2985008"/>
            <a:ext cx="3282477" cy="367792"/>
          </a:xfrm>
          <a:prstGeom prst="rect">
            <a:avLst/>
          </a:prstGeom>
          <a:noFill/>
          <a:ln/>
        </p:spPr>
        <p:txBody>
          <a:bodyPr wrap="square" lIns="0" tIns="0" rIns="0" bIns="0" rtlCol="0" anchor="ctr"/>
          <a:lstStyle/>
          <a:p>
            <a:pPr algn="l" indent="0" marL="0">
              <a:lnSpc>
                <a:spcPct val="108000"/>
              </a:lnSpc>
              <a:buNone/>
            </a:pPr>
            <a:r>
              <a:rPr lang="en-US" sz="1000" dirty="0">
                <a:solidFill>
                  <a:srgbClr val="2A2434"/>
                </a:solidFill>
                <a:latin typeface="Arial" pitchFamily="34" charset="0"/>
                <a:ea typeface="Arial" pitchFamily="34" charset="-122"/>
                <a:cs typeface="Arial" pitchFamily="34" charset="-120"/>
              </a:rPr>
              <a:t>Add NIS2 24h / 72h / 1-month timelines and authority comms</a:t>
            </a:r>
            <a:endParaRPr lang="en-US" sz="1000" dirty="0"/>
          </a:p>
        </p:txBody>
      </p:sp>
      <p:sp>
        <p:nvSpPr>
          <p:cNvPr id="20" name="Shape 18"/>
          <p:cNvSpPr/>
          <p:nvPr/>
        </p:nvSpPr>
        <p:spPr>
          <a:xfrm>
            <a:off x="566928" y="3453384"/>
            <a:ext cx="11057839" cy="440944"/>
          </a:xfrm>
          <a:prstGeom prst="roundRect">
            <a:avLst>
              <a:gd name="adj" fmla="val 8295"/>
            </a:avLst>
          </a:prstGeom>
          <a:solidFill>
            <a:srgbClr val="FBFAFC"/>
          </a:solidFill>
          <a:ln w="6350">
            <a:solidFill>
              <a:srgbClr val="E4DEEC"/>
            </a:solidFill>
            <a:prstDash val="solid"/>
          </a:ln>
        </p:spPr>
      </p:sp>
      <p:sp>
        <p:nvSpPr>
          <p:cNvPr id="21" name="Text 19"/>
          <p:cNvSpPr/>
          <p:nvPr/>
        </p:nvSpPr>
        <p:spPr>
          <a:xfrm>
            <a:off x="694944" y="3489960"/>
            <a:ext cx="3282477" cy="367792"/>
          </a:xfrm>
          <a:prstGeom prst="rect">
            <a:avLst/>
          </a:prstGeom>
          <a:noFill/>
          <a:ln/>
        </p:spPr>
        <p:txBody>
          <a:bodyPr wrap="square" lIns="0" tIns="0" rIns="0" bIns="0" rtlCol="0" anchor="ctr"/>
          <a:lstStyle/>
          <a:p>
            <a:pPr algn="l" indent="0" marL="0">
              <a:lnSpc>
                <a:spcPct val="108000"/>
              </a:lnSpc>
              <a:buNone/>
            </a:pPr>
            <a:r>
              <a:rPr lang="en-US" sz="1000" b="1" dirty="0">
                <a:solidFill>
                  <a:srgbClr val="2A2434"/>
                </a:solidFill>
                <a:latin typeface="Arial" pitchFamily="34" charset="0"/>
                <a:ea typeface="Arial" pitchFamily="34" charset="-122"/>
                <a:cs typeface="Arial" pitchFamily="34" charset="-120"/>
              </a:rPr>
              <a:t>BCM, backup, DR &amp; crisis mgmt (Art. 21c)</a:t>
            </a:r>
            <a:endParaRPr lang="en-US" sz="1000" dirty="0"/>
          </a:p>
        </p:txBody>
      </p:sp>
      <p:sp>
        <p:nvSpPr>
          <p:cNvPr id="22" name="Text 20"/>
          <p:cNvSpPr/>
          <p:nvPr/>
        </p:nvSpPr>
        <p:spPr>
          <a:xfrm>
            <a:off x="4233453" y="3489960"/>
            <a:ext cx="3724790" cy="367792"/>
          </a:xfrm>
          <a:prstGeom prst="rect">
            <a:avLst/>
          </a:prstGeom>
          <a:noFill/>
          <a:ln/>
        </p:spPr>
        <p:txBody>
          <a:bodyPr wrap="square" lIns="0" tIns="0" rIns="0" bIns="0" rtlCol="0" anchor="ctr"/>
          <a:lstStyle/>
          <a:p>
            <a:pPr algn="l" indent="0" marL="0">
              <a:lnSpc>
                <a:spcPct val="108000"/>
              </a:lnSpc>
              <a:buNone/>
            </a:pPr>
            <a:r>
              <a:rPr lang="en-US" sz="1000" dirty="0">
                <a:solidFill>
                  <a:srgbClr val="6B6478"/>
                </a:solidFill>
                <a:latin typeface="Arial" pitchFamily="34" charset="0"/>
                <a:ea typeface="Arial" pitchFamily="34" charset="-122"/>
                <a:cs typeface="Arial" pitchFamily="34" charset="-120"/>
              </a:rPr>
              <a:t>A.5.29, A.5.30</a:t>
            </a:r>
            <a:endParaRPr lang="en-US" sz="1000" dirty="0"/>
          </a:p>
        </p:txBody>
      </p:sp>
      <p:sp>
        <p:nvSpPr>
          <p:cNvPr id="23" name="Text 21"/>
          <p:cNvSpPr/>
          <p:nvPr/>
        </p:nvSpPr>
        <p:spPr>
          <a:xfrm>
            <a:off x="8214275" y="3489960"/>
            <a:ext cx="3282477" cy="367792"/>
          </a:xfrm>
          <a:prstGeom prst="rect">
            <a:avLst/>
          </a:prstGeom>
          <a:noFill/>
          <a:ln/>
        </p:spPr>
        <p:txBody>
          <a:bodyPr wrap="square" lIns="0" tIns="0" rIns="0" bIns="0" rtlCol="0" anchor="ctr"/>
          <a:lstStyle/>
          <a:p>
            <a:pPr algn="l" indent="0" marL="0">
              <a:lnSpc>
                <a:spcPct val="108000"/>
              </a:lnSpc>
              <a:buNone/>
            </a:pPr>
            <a:r>
              <a:rPr lang="en-US" sz="1000" dirty="0">
                <a:solidFill>
                  <a:srgbClr val="2A2434"/>
                </a:solidFill>
                <a:latin typeface="Arial" pitchFamily="34" charset="0"/>
                <a:ea typeface="Arial" pitchFamily="34" charset="-122"/>
                <a:cs typeface="Arial" pitchFamily="34" charset="-120"/>
              </a:rPr>
              <a:t>Include cross-border comms and cyber outage scenarios</a:t>
            </a:r>
            <a:endParaRPr lang="en-US" sz="1000" dirty="0"/>
          </a:p>
        </p:txBody>
      </p:sp>
      <p:sp>
        <p:nvSpPr>
          <p:cNvPr id="24" name="Shape 22"/>
          <p:cNvSpPr/>
          <p:nvPr/>
        </p:nvSpPr>
        <p:spPr>
          <a:xfrm>
            <a:off x="566928" y="3958336"/>
            <a:ext cx="11057839" cy="440944"/>
          </a:xfrm>
          <a:prstGeom prst="roundRect">
            <a:avLst>
              <a:gd name="adj" fmla="val 8295"/>
            </a:avLst>
          </a:prstGeom>
          <a:solidFill>
            <a:srgbClr val="F5F2F7"/>
          </a:solidFill>
          <a:ln w="6350">
            <a:solidFill>
              <a:srgbClr val="E4DEEC"/>
            </a:solidFill>
            <a:prstDash val="solid"/>
          </a:ln>
        </p:spPr>
      </p:sp>
      <p:sp>
        <p:nvSpPr>
          <p:cNvPr id="25" name="Text 23"/>
          <p:cNvSpPr/>
          <p:nvPr/>
        </p:nvSpPr>
        <p:spPr>
          <a:xfrm>
            <a:off x="694944" y="3994912"/>
            <a:ext cx="3282477" cy="367792"/>
          </a:xfrm>
          <a:prstGeom prst="rect">
            <a:avLst/>
          </a:prstGeom>
          <a:noFill/>
          <a:ln/>
        </p:spPr>
        <p:txBody>
          <a:bodyPr wrap="square" lIns="0" tIns="0" rIns="0" bIns="0" rtlCol="0" anchor="ctr"/>
          <a:lstStyle/>
          <a:p>
            <a:pPr algn="l" indent="0" marL="0">
              <a:lnSpc>
                <a:spcPct val="108000"/>
              </a:lnSpc>
              <a:buNone/>
            </a:pPr>
            <a:r>
              <a:rPr lang="en-US" sz="1000" b="1" dirty="0">
                <a:solidFill>
                  <a:srgbClr val="2A2434"/>
                </a:solidFill>
                <a:latin typeface="Arial" pitchFamily="34" charset="0"/>
                <a:ea typeface="Arial" pitchFamily="34" charset="-122"/>
                <a:cs typeface="Arial" pitchFamily="34" charset="-120"/>
              </a:rPr>
              <a:t>Supply-chain security (Art. 21d)</a:t>
            </a:r>
            <a:endParaRPr lang="en-US" sz="1000" dirty="0"/>
          </a:p>
        </p:txBody>
      </p:sp>
      <p:sp>
        <p:nvSpPr>
          <p:cNvPr id="26" name="Text 24"/>
          <p:cNvSpPr/>
          <p:nvPr/>
        </p:nvSpPr>
        <p:spPr>
          <a:xfrm>
            <a:off x="4233453" y="3994912"/>
            <a:ext cx="3724790" cy="367792"/>
          </a:xfrm>
          <a:prstGeom prst="rect">
            <a:avLst/>
          </a:prstGeom>
          <a:noFill/>
          <a:ln/>
        </p:spPr>
        <p:txBody>
          <a:bodyPr wrap="square" lIns="0" tIns="0" rIns="0" bIns="0" rtlCol="0" anchor="ctr"/>
          <a:lstStyle/>
          <a:p>
            <a:pPr algn="l" indent="0" marL="0">
              <a:lnSpc>
                <a:spcPct val="108000"/>
              </a:lnSpc>
              <a:buNone/>
            </a:pPr>
            <a:r>
              <a:rPr lang="en-US" sz="1000" dirty="0">
                <a:solidFill>
                  <a:srgbClr val="6B6478"/>
                </a:solidFill>
                <a:latin typeface="Arial" pitchFamily="34" charset="0"/>
                <a:ea typeface="Arial" pitchFamily="34" charset="-122"/>
                <a:cs typeface="Arial" pitchFamily="34" charset="-120"/>
              </a:rPr>
              <a:t>A.5.19–21 (supplier relationships)</a:t>
            </a:r>
            <a:endParaRPr lang="en-US" sz="1000" dirty="0"/>
          </a:p>
        </p:txBody>
      </p:sp>
      <p:sp>
        <p:nvSpPr>
          <p:cNvPr id="27" name="Text 25"/>
          <p:cNvSpPr/>
          <p:nvPr/>
        </p:nvSpPr>
        <p:spPr>
          <a:xfrm>
            <a:off x="8214275" y="3994912"/>
            <a:ext cx="3282477" cy="367792"/>
          </a:xfrm>
          <a:prstGeom prst="rect">
            <a:avLst/>
          </a:prstGeom>
          <a:noFill/>
          <a:ln/>
        </p:spPr>
        <p:txBody>
          <a:bodyPr wrap="square" lIns="0" tIns="0" rIns="0" bIns="0" rtlCol="0" anchor="ctr"/>
          <a:lstStyle/>
          <a:p>
            <a:pPr algn="l" indent="0" marL="0">
              <a:lnSpc>
                <a:spcPct val="108000"/>
              </a:lnSpc>
              <a:buNone/>
            </a:pPr>
            <a:r>
              <a:rPr lang="en-US" sz="1000" dirty="0">
                <a:solidFill>
                  <a:srgbClr val="2A2434"/>
                </a:solidFill>
                <a:latin typeface="Arial" pitchFamily="34" charset="0"/>
                <a:ea typeface="Arial" pitchFamily="34" charset="-122"/>
                <a:cs typeface="Arial" pitchFamily="34" charset="-120"/>
              </a:rPr>
              <a:t>Supplier assurance: SBOMs, firmware signing, SLAs for OEMs / cloud / HES</a:t>
            </a:r>
            <a:endParaRPr lang="en-US" sz="1000" dirty="0"/>
          </a:p>
        </p:txBody>
      </p:sp>
      <p:sp>
        <p:nvSpPr>
          <p:cNvPr id="28" name="Shape 26"/>
          <p:cNvSpPr/>
          <p:nvPr/>
        </p:nvSpPr>
        <p:spPr>
          <a:xfrm>
            <a:off x="566928" y="4463288"/>
            <a:ext cx="11057839" cy="440944"/>
          </a:xfrm>
          <a:prstGeom prst="roundRect">
            <a:avLst>
              <a:gd name="adj" fmla="val 8295"/>
            </a:avLst>
          </a:prstGeom>
          <a:solidFill>
            <a:srgbClr val="FBFAFC"/>
          </a:solidFill>
          <a:ln w="6350">
            <a:solidFill>
              <a:srgbClr val="E4DEEC"/>
            </a:solidFill>
            <a:prstDash val="solid"/>
          </a:ln>
        </p:spPr>
      </p:sp>
      <p:sp>
        <p:nvSpPr>
          <p:cNvPr id="29" name="Text 27"/>
          <p:cNvSpPr/>
          <p:nvPr/>
        </p:nvSpPr>
        <p:spPr>
          <a:xfrm>
            <a:off x="694944" y="4499864"/>
            <a:ext cx="3282477" cy="367792"/>
          </a:xfrm>
          <a:prstGeom prst="rect">
            <a:avLst/>
          </a:prstGeom>
          <a:noFill/>
          <a:ln/>
        </p:spPr>
        <p:txBody>
          <a:bodyPr wrap="square" lIns="0" tIns="0" rIns="0" bIns="0" rtlCol="0" anchor="ctr"/>
          <a:lstStyle/>
          <a:p>
            <a:pPr algn="l" indent="0" marL="0">
              <a:lnSpc>
                <a:spcPct val="108000"/>
              </a:lnSpc>
              <a:buNone/>
            </a:pPr>
            <a:r>
              <a:rPr lang="en-US" sz="1000" b="1" dirty="0">
                <a:solidFill>
                  <a:srgbClr val="2A2434"/>
                </a:solidFill>
                <a:latin typeface="Arial" pitchFamily="34" charset="0"/>
                <a:ea typeface="Arial" pitchFamily="34" charset="-122"/>
                <a:cs typeface="Arial" pitchFamily="34" charset="-120"/>
              </a:rPr>
              <a:t>Secure dev &amp; vuln handling / CVD (Art. 21e)</a:t>
            </a:r>
            <a:endParaRPr lang="en-US" sz="1000" dirty="0"/>
          </a:p>
        </p:txBody>
      </p:sp>
      <p:sp>
        <p:nvSpPr>
          <p:cNvPr id="30" name="Text 28"/>
          <p:cNvSpPr/>
          <p:nvPr/>
        </p:nvSpPr>
        <p:spPr>
          <a:xfrm>
            <a:off x="4233453" y="4499864"/>
            <a:ext cx="3724790" cy="367792"/>
          </a:xfrm>
          <a:prstGeom prst="rect">
            <a:avLst/>
          </a:prstGeom>
          <a:noFill/>
          <a:ln/>
        </p:spPr>
        <p:txBody>
          <a:bodyPr wrap="square" lIns="0" tIns="0" rIns="0" bIns="0" rtlCol="0" anchor="ctr"/>
          <a:lstStyle/>
          <a:p>
            <a:pPr algn="l" indent="0" marL="0">
              <a:lnSpc>
                <a:spcPct val="108000"/>
              </a:lnSpc>
              <a:buNone/>
            </a:pPr>
            <a:r>
              <a:rPr lang="en-US" sz="1000" dirty="0">
                <a:solidFill>
                  <a:srgbClr val="6B6478"/>
                </a:solidFill>
                <a:latin typeface="Arial" pitchFamily="34" charset="0"/>
                <a:ea typeface="Arial" pitchFamily="34" charset="-122"/>
                <a:cs typeface="Arial" pitchFamily="34" charset="-120"/>
              </a:rPr>
              <a:t>A.8.25–28, A.8.8, A.8.9</a:t>
            </a:r>
            <a:endParaRPr lang="en-US" sz="1000" dirty="0"/>
          </a:p>
        </p:txBody>
      </p:sp>
      <p:sp>
        <p:nvSpPr>
          <p:cNvPr id="31" name="Text 29"/>
          <p:cNvSpPr/>
          <p:nvPr/>
        </p:nvSpPr>
        <p:spPr>
          <a:xfrm>
            <a:off x="8214275" y="4499864"/>
            <a:ext cx="3282477" cy="367792"/>
          </a:xfrm>
          <a:prstGeom prst="rect">
            <a:avLst/>
          </a:prstGeom>
          <a:noFill/>
          <a:ln/>
        </p:spPr>
        <p:txBody>
          <a:bodyPr wrap="square" lIns="0" tIns="0" rIns="0" bIns="0" rtlCol="0" anchor="ctr"/>
          <a:lstStyle/>
          <a:p>
            <a:pPr algn="l" indent="0" marL="0">
              <a:lnSpc>
                <a:spcPct val="108000"/>
              </a:lnSpc>
              <a:buNone/>
            </a:pPr>
            <a:r>
              <a:rPr lang="en-US" sz="1000" dirty="0">
                <a:solidFill>
                  <a:srgbClr val="2A2434"/>
                </a:solidFill>
                <a:latin typeface="Arial" pitchFamily="34" charset="0"/>
                <a:ea typeface="Arial" pitchFamily="34" charset="-122"/>
                <a:cs typeface="Arial" pitchFamily="34" charset="-120"/>
              </a:rPr>
              <a:t>CVD policy, coordinated vulnerability disclosure, security.txt</a:t>
            </a:r>
            <a:endParaRPr lang="en-US" sz="1000" dirty="0"/>
          </a:p>
        </p:txBody>
      </p:sp>
      <p:pic>
        <p:nvPicPr>
          <p:cNvPr id="33"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34" name="Text 30"/>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70</a:t>
            </a:r>
            <a:endParaRPr lang="en-US" sz="10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ISO 27001 TO NIS2 MAPPING (2 OF 3)</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The remaining Article 21 measures</a:t>
            </a:r>
            <a:endParaRPr lang="en-US" sz="3000" dirty="0"/>
          </a:p>
        </p:txBody>
      </p:sp>
      <p:sp>
        <p:nvSpPr>
          <p:cNvPr id="4" name="Text 2"/>
          <p:cNvSpPr/>
          <p:nvPr/>
        </p:nvSpPr>
        <p:spPr>
          <a:xfrm>
            <a:off x="566928" y="1335024"/>
            <a:ext cx="11057839" cy="27432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These are well covered by a mature ISMS; the gaps are about evidence and reach.</a:t>
            </a:r>
            <a:endParaRPr lang="en-US" sz="1450" dirty="0"/>
          </a:p>
        </p:txBody>
      </p:sp>
      <p:sp>
        <p:nvSpPr>
          <p:cNvPr id="5" name="Text 3"/>
          <p:cNvSpPr/>
          <p:nvPr/>
        </p:nvSpPr>
        <p:spPr>
          <a:xfrm>
            <a:off x="694944" y="1572768"/>
            <a:ext cx="3282477" cy="310896"/>
          </a:xfrm>
          <a:prstGeom prst="rect">
            <a:avLst/>
          </a:prstGeom>
          <a:noFill/>
          <a:ln/>
        </p:spPr>
        <p:txBody>
          <a:bodyPr wrap="square" lIns="0" tIns="0" rIns="0" bIns="0" rtlCol="0" anchor="ctr"/>
          <a:lstStyle/>
          <a:p>
            <a:pPr indent="0" marL="0">
              <a:buNone/>
            </a:pPr>
            <a:r>
              <a:rPr lang="en-US" sz="1000" b="1" spc="100" kern="0" dirty="0">
                <a:solidFill>
                  <a:srgbClr val="F75A3C"/>
                </a:solidFill>
                <a:latin typeface="Arial" pitchFamily="34" charset="0"/>
                <a:ea typeface="Arial" pitchFamily="34" charset="-122"/>
                <a:cs typeface="Arial" pitchFamily="34" charset="-120"/>
              </a:rPr>
              <a:t>NIS2 REQUIREMENT</a:t>
            </a:r>
            <a:endParaRPr lang="en-US" sz="1000" dirty="0"/>
          </a:p>
        </p:txBody>
      </p:sp>
      <p:sp>
        <p:nvSpPr>
          <p:cNvPr id="6" name="Text 4"/>
          <p:cNvSpPr/>
          <p:nvPr/>
        </p:nvSpPr>
        <p:spPr>
          <a:xfrm>
            <a:off x="4233453" y="1572768"/>
            <a:ext cx="3724790" cy="310896"/>
          </a:xfrm>
          <a:prstGeom prst="rect">
            <a:avLst/>
          </a:prstGeom>
          <a:noFill/>
          <a:ln/>
        </p:spPr>
        <p:txBody>
          <a:bodyPr wrap="square" lIns="0" tIns="0" rIns="0" bIns="0" rtlCol="0" anchor="ctr"/>
          <a:lstStyle/>
          <a:p>
            <a:pPr indent="0" marL="0">
              <a:buNone/>
            </a:pPr>
            <a:r>
              <a:rPr lang="en-US" sz="1000" b="1" spc="100" kern="0" dirty="0">
                <a:solidFill>
                  <a:srgbClr val="F75A3C"/>
                </a:solidFill>
                <a:latin typeface="Arial" pitchFamily="34" charset="0"/>
                <a:ea typeface="Arial" pitchFamily="34" charset="-122"/>
                <a:cs typeface="Arial" pitchFamily="34" charset="-120"/>
              </a:rPr>
              <a:t>ISO 27001 COVERAGE</a:t>
            </a:r>
            <a:endParaRPr lang="en-US" sz="1000" dirty="0"/>
          </a:p>
        </p:txBody>
      </p:sp>
      <p:sp>
        <p:nvSpPr>
          <p:cNvPr id="7" name="Text 5"/>
          <p:cNvSpPr/>
          <p:nvPr/>
        </p:nvSpPr>
        <p:spPr>
          <a:xfrm>
            <a:off x="8214275" y="1572768"/>
            <a:ext cx="3282477" cy="310896"/>
          </a:xfrm>
          <a:prstGeom prst="rect">
            <a:avLst/>
          </a:prstGeom>
          <a:noFill/>
          <a:ln/>
        </p:spPr>
        <p:txBody>
          <a:bodyPr wrap="square" lIns="0" tIns="0" rIns="0" bIns="0" rtlCol="0" anchor="ctr"/>
          <a:lstStyle/>
          <a:p>
            <a:pPr indent="0" marL="0">
              <a:buNone/>
            </a:pPr>
            <a:r>
              <a:rPr lang="en-US" sz="1000" b="1" spc="100" kern="0" dirty="0">
                <a:solidFill>
                  <a:srgbClr val="F75A3C"/>
                </a:solidFill>
                <a:latin typeface="Arial" pitchFamily="34" charset="0"/>
                <a:ea typeface="Arial" pitchFamily="34" charset="-122"/>
                <a:cs typeface="Arial" pitchFamily="34" charset="-120"/>
              </a:rPr>
              <a:t>GAP / ACTION TO CLOSE</a:t>
            </a:r>
            <a:endParaRPr lang="en-US" sz="1000" dirty="0"/>
          </a:p>
        </p:txBody>
      </p:sp>
      <p:sp>
        <p:nvSpPr>
          <p:cNvPr id="8" name="Shape 6"/>
          <p:cNvSpPr/>
          <p:nvPr/>
        </p:nvSpPr>
        <p:spPr>
          <a:xfrm>
            <a:off x="566928" y="1938528"/>
            <a:ext cx="11057839" cy="440944"/>
          </a:xfrm>
          <a:prstGeom prst="roundRect">
            <a:avLst>
              <a:gd name="adj" fmla="val 8295"/>
            </a:avLst>
          </a:prstGeom>
          <a:solidFill>
            <a:srgbClr val="F5F2F7"/>
          </a:solidFill>
          <a:ln w="6350">
            <a:solidFill>
              <a:srgbClr val="E4DEEC"/>
            </a:solidFill>
            <a:prstDash val="solid"/>
          </a:ln>
        </p:spPr>
      </p:sp>
      <p:sp>
        <p:nvSpPr>
          <p:cNvPr id="9" name="Text 7"/>
          <p:cNvSpPr/>
          <p:nvPr/>
        </p:nvSpPr>
        <p:spPr>
          <a:xfrm>
            <a:off x="694944" y="1975104"/>
            <a:ext cx="3282477" cy="367792"/>
          </a:xfrm>
          <a:prstGeom prst="rect">
            <a:avLst/>
          </a:prstGeom>
          <a:noFill/>
          <a:ln/>
        </p:spPr>
        <p:txBody>
          <a:bodyPr wrap="square" lIns="0" tIns="0" rIns="0" bIns="0" rtlCol="0" anchor="ctr"/>
          <a:lstStyle/>
          <a:p>
            <a:pPr algn="l" indent="0" marL="0">
              <a:lnSpc>
                <a:spcPct val="108000"/>
              </a:lnSpc>
              <a:buNone/>
            </a:pPr>
            <a:r>
              <a:rPr lang="en-US" sz="1000" b="1" dirty="0">
                <a:solidFill>
                  <a:srgbClr val="2A2434"/>
                </a:solidFill>
                <a:latin typeface="Arial" pitchFamily="34" charset="0"/>
                <a:ea typeface="Arial" pitchFamily="34" charset="-122"/>
                <a:cs typeface="Arial" pitchFamily="34" charset="-120"/>
              </a:rPr>
              <a:t>Effectiveness testing (Art. 21f)</a:t>
            </a:r>
            <a:endParaRPr lang="en-US" sz="1000" dirty="0"/>
          </a:p>
        </p:txBody>
      </p:sp>
      <p:sp>
        <p:nvSpPr>
          <p:cNvPr id="10" name="Text 8"/>
          <p:cNvSpPr/>
          <p:nvPr/>
        </p:nvSpPr>
        <p:spPr>
          <a:xfrm>
            <a:off x="4233453" y="1975104"/>
            <a:ext cx="3724790" cy="367792"/>
          </a:xfrm>
          <a:prstGeom prst="rect">
            <a:avLst/>
          </a:prstGeom>
          <a:noFill/>
          <a:ln/>
        </p:spPr>
        <p:txBody>
          <a:bodyPr wrap="square" lIns="0" tIns="0" rIns="0" bIns="0" rtlCol="0" anchor="ctr"/>
          <a:lstStyle/>
          <a:p>
            <a:pPr algn="l" indent="0" marL="0">
              <a:lnSpc>
                <a:spcPct val="108000"/>
              </a:lnSpc>
              <a:buNone/>
            </a:pPr>
            <a:r>
              <a:rPr lang="en-US" sz="1000" dirty="0">
                <a:solidFill>
                  <a:srgbClr val="6B6478"/>
                </a:solidFill>
                <a:latin typeface="Arial" pitchFamily="34" charset="0"/>
                <a:ea typeface="Arial" pitchFamily="34" charset="-122"/>
                <a:cs typeface="Arial" pitchFamily="34" charset="-120"/>
              </a:rPr>
              <a:t>Cl. 9.2, 9.3; A.8.16, A.8.23</a:t>
            </a:r>
            <a:endParaRPr lang="en-US" sz="1000" dirty="0"/>
          </a:p>
        </p:txBody>
      </p:sp>
      <p:sp>
        <p:nvSpPr>
          <p:cNvPr id="11" name="Text 9"/>
          <p:cNvSpPr/>
          <p:nvPr/>
        </p:nvSpPr>
        <p:spPr>
          <a:xfrm>
            <a:off x="8214275" y="1975104"/>
            <a:ext cx="3282477" cy="367792"/>
          </a:xfrm>
          <a:prstGeom prst="rect">
            <a:avLst/>
          </a:prstGeom>
          <a:noFill/>
          <a:ln/>
        </p:spPr>
        <p:txBody>
          <a:bodyPr wrap="square" lIns="0" tIns="0" rIns="0" bIns="0" rtlCol="0" anchor="ctr"/>
          <a:lstStyle/>
          <a:p>
            <a:pPr algn="l" indent="0" marL="0">
              <a:lnSpc>
                <a:spcPct val="108000"/>
              </a:lnSpc>
              <a:buNone/>
            </a:pPr>
            <a:r>
              <a:rPr lang="en-US" sz="1000" dirty="0">
                <a:solidFill>
                  <a:srgbClr val="2A2434"/>
                </a:solidFill>
                <a:latin typeface="Arial" pitchFamily="34" charset="0"/>
                <a:ea typeface="Arial" pitchFamily="34" charset="-122"/>
                <a:cs typeface="Arial" pitchFamily="34" charset="-120"/>
              </a:rPr>
              <a:t>KPIs / KRIs on effectiveness; red-team and tabletop exercises with NIS2 scenarios</a:t>
            </a:r>
            <a:endParaRPr lang="en-US" sz="1000" dirty="0"/>
          </a:p>
        </p:txBody>
      </p:sp>
      <p:sp>
        <p:nvSpPr>
          <p:cNvPr id="12" name="Shape 10"/>
          <p:cNvSpPr/>
          <p:nvPr/>
        </p:nvSpPr>
        <p:spPr>
          <a:xfrm>
            <a:off x="566928" y="2443480"/>
            <a:ext cx="11057839" cy="440944"/>
          </a:xfrm>
          <a:prstGeom prst="roundRect">
            <a:avLst>
              <a:gd name="adj" fmla="val 8295"/>
            </a:avLst>
          </a:prstGeom>
          <a:solidFill>
            <a:srgbClr val="FBFAFC"/>
          </a:solidFill>
          <a:ln w="6350">
            <a:solidFill>
              <a:srgbClr val="E4DEEC"/>
            </a:solidFill>
            <a:prstDash val="solid"/>
          </a:ln>
        </p:spPr>
      </p:sp>
      <p:sp>
        <p:nvSpPr>
          <p:cNvPr id="13" name="Text 11"/>
          <p:cNvSpPr/>
          <p:nvPr/>
        </p:nvSpPr>
        <p:spPr>
          <a:xfrm>
            <a:off x="694944" y="2480056"/>
            <a:ext cx="3282477" cy="367792"/>
          </a:xfrm>
          <a:prstGeom prst="rect">
            <a:avLst/>
          </a:prstGeom>
          <a:noFill/>
          <a:ln/>
        </p:spPr>
        <p:txBody>
          <a:bodyPr wrap="square" lIns="0" tIns="0" rIns="0" bIns="0" rtlCol="0" anchor="ctr"/>
          <a:lstStyle/>
          <a:p>
            <a:pPr algn="l" indent="0" marL="0">
              <a:lnSpc>
                <a:spcPct val="108000"/>
              </a:lnSpc>
              <a:buNone/>
            </a:pPr>
            <a:r>
              <a:rPr lang="en-US" sz="1000" b="1" dirty="0">
                <a:solidFill>
                  <a:srgbClr val="2A2434"/>
                </a:solidFill>
                <a:latin typeface="Arial" pitchFamily="34" charset="0"/>
                <a:ea typeface="Arial" pitchFamily="34" charset="-122"/>
                <a:cs typeface="Arial" pitchFamily="34" charset="-120"/>
              </a:rPr>
              <a:t>Cyber hygiene &amp; training (Art. 21g)</a:t>
            </a:r>
            <a:endParaRPr lang="en-US" sz="1000" dirty="0"/>
          </a:p>
        </p:txBody>
      </p:sp>
      <p:sp>
        <p:nvSpPr>
          <p:cNvPr id="14" name="Text 12"/>
          <p:cNvSpPr/>
          <p:nvPr/>
        </p:nvSpPr>
        <p:spPr>
          <a:xfrm>
            <a:off x="4233453" y="2480056"/>
            <a:ext cx="3724790" cy="367792"/>
          </a:xfrm>
          <a:prstGeom prst="rect">
            <a:avLst/>
          </a:prstGeom>
          <a:noFill/>
          <a:ln/>
        </p:spPr>
        <p:txBody>
          <a:bodyPr wrap="square" lIns="0" tIns="0" rIns="0" bIns="0" rtlCol="0" anchor="ctr"/>
          <a:lstStyle/>
          <a:p>
            <a:pPr algn="l" indent="0" marL="0">
              <a:lnSpc>
                <a:spcPct val="108000"/>
              </a:lnSpc>
              <a:buNone/>
            </a:pPr>
            <a:r>
              <a:rPr lang="en-US" sz="1000" dirty="0">
                <a:solidFill>
                  <a:srgbClr val="6B6478"/>
                </a:solidFill>
                <a:latin typeface="Arial" pitchFamily="34" charset="0"/>
                <a:ea typeface="Arial" pitchFamily="34" charset="-122"/>
                <a:cs typeface="Arial" pitchFamily="34" charset="-120"/>
              </a:rPr>
              <a:t>Cl. 7.2, 7.3; A.6.3</a:t>
            </a:r>
            <a:endParaRPr lang="en-US" sz="1000" dirty="0"/>
          </a:p>
        </p:txBody>
      </p:sp>
      <p:sp>
        <p:nvSpPr>
          <p:cNvPr id="15" name="Text 13"/>
          <p:cNvSpPr/>
          <p:nvPr/>
        </p:nvSpPr>
        <p:spPr>
          <a:xfrm>
            <a:off x="8214275" y="2480056"/>
            <a:ext cx="3282477" cy="367792"/>
          </a:xfrm>
          <a:prstGeom prst="rect">
            <a:avLst/>
          </a:prstGeom>
          <a:noFill/>
          <a:ln/>
        </p:spPr>
        <p:txBody>
          <a:bodyPr wrap="square" lIns="0" tIns="0" rIns="0" bIns="0" rtlCol="0" anchor="ctr"/>
          <a:lstStyle/>
          <a:p>
            <a:pPr algn="l" indent="0" marL="0">
              <a:lnSpc>
                <a:spcPct val="108000"/>
              </a:lnSpc>
              <a:buNone/>
            </a:pPr>
            <a:r>
              <a:rPr lang="en-US" sz="1000" dirty="0">
                <a:solidFill>
                  <a:srgbClr val="2A2434"/>
                </a:solidFill>
                <a:latin typeface="Arial" pitchFamily="34" charset="0"/>
                <a:ea typeface="Arial" pitchFamily="34" charset="-122"/>
                <a:cs typeface="Arial" pitchFamily="34" charset="-120"/>
              </a:rPr>
              <a:t>Targeted training for OT / field staff, with tracked completion</a:t>
            </a:r>
            <a:endParaRPr lang="en-US" sz="1000" dirty="0"/>
          </a:p>
        </p:txBody>
      </p:sp>
      <p:sp>
        <p:nvSpPr>
          <p:cNvPr id="16" name="Shape 14"/>
          <p:cNvSpPr/>
          <p:nvPr/>
        </p:nvSpPr>
        <p:spPr>
          <a:xfrm>
            <a:off x="566928" y="2948432"/>
            <a:ext cx="11057839" cy="440944"/>
          </a:xfrm>
          <a:prstGeom prst="roundRect">
            <a:avLst>
              <a:gd name="adj" fmla="val 8295"/>
            </a:avLst>
          </a:prstGeom>
          <a:solidFill>
            <a:srgbClr val="F5F2F7"/>
          </a:solidFill>
          <a:ln w="6350">
            <a:solidFill>
              <a:srgbClr val="E4DEEC"/>
            </a:solidFill>
            <a:prstDash val="solid"/>
          </a:ln>
        </p:spPr>
      </p:sp>
      <p:sp>
        <p:nvSpPr>
          <p:cNvPr id="17" name="Text 15"/>
          <p:cNvSpPr/>
          <p:nvPr/>
        </p:nvSpPr>
        <p:spPr>
          <a:xfrm>
            <a:off x="694944" y="2985008"/>
            <a:ext cx="3282477" cy="367792"/>
          </a:xfrm>
          <a:prstGeom prst="rect">
            <a:avLst/>
          </a:prstGeom>
          <a:noFill/>
          <a:ln/>
        </p:spPr>
        <p:txBody>
          <a:bodyPr wrap="square" lIns="0" tIns="0" rIns="0" bIns="0" rtlCol="0" anchor="ctr"/>
          <a:lstStyle/>
          <a:p>
            <a:pPr algn="l" indent="0" marL="0">
              <a:lnSpc>
                <a:spcPct val="108000"/>
              </a:lnSpc>
              <a:buNone/>
            </a:pPr>
            <a:r>
              <a:rPr lang="en-US" sz="1000" b="1" dirty="0">
                <a:solidFill>
                  <a:srgbClr val="2A2434"/>
                </a:solidFill>
                <a:latin typeface="Arial" pitchFamily="34" charset="0"/>
                <a:ea typeface="Arial" pitchFamily="34" charset="-122"/>
                <a:cs typeface="Arial" pitchFamily="34" charset="-120"/>
              </a:rPr>
              <a:t>Cryptography &amp; encryption (Art. 21h)</a:t>
            </a:r>
            <a:endParaRPr lang="en-US" sz="1000" dirty="0"/>
          </a:p>
        </p:txBody>
      </p:sp>
      <p:sp>
        <p:nvSpPr>
          <p:cNvPr id="18" name="Text 16"/>
          <p:cNvSpPr/>
          <p:nvPr/>
        </p:nvSpPr>
        <p:spPr>
          <a:xfrm>
            <a:off x="4233453" y="2985008"/>
            <a:ext cx="3724790" cy="367792"/>
          </a:xfrm>
          <a:prstGeom prst="rect">
            <a:avLst/>
          </a:prstGeom>
          <a:noFill/>
          <a:ln/>
        </p:spPr>
        <p:txBody>
          <a:bodyPr wrap="square" lIns="0" tIns="0" rIns="0" bIns="0" rtlCol="0" anchor="ctr"/>
          <a:lstStyle/>
          <a:p>
            <a:pPr algn="l" indent="0" marL="0">
              <a:lnSpc>
                <a:spcPct val="108000"/>
              </a:lnSpc>
              <a:buNone/>
            </a:pPr>
            <a:r>
              <a:rPr lang="en-US" sz="1000" dirty="0">
                <a:solidFill>
                  <a:srgbClr val="6B6478"/>
                </a:solidFill>
                <a:latin typeface="Arial" pitchFamily="34" charset="0"/>
                <a:ea typeface="Arial" pitchFamily="34" charset="-122"/>
                <a:cs typeface="Arial" pitchFamily="34" charset="-120"/>
              </a:rPr>
              <a:t>A.8.24, A.8.27</a:t>
            </a:r>
            <a:endParaRPr lang="en-US" sz="1000" dirty="0"/>
          </a:p>
        </p:txBody>
      </p:sp>
      <p:sp>
        <p:nvSpPr>
          <p:cNvPr id="19" name="Text 17"/>
          <p:cNvSpPr/>
          <p:nvPr/>
        </p:nvSpPr>
        <p:spPr>
          <a:xfrm>
            <a:off x="8214275" y="2985008"/>
            <a:ext cx="3282477" cy="367792"/>
          </a:xfrm>
          <a:prstGeom prst="rect">
            <a:avLst/>
          </a:prstGeom>
          <a:noFill/>
          <a:ln/>
        </p:spPr>
        <p:txBody>
          <a:bodyPr wrap="square" lIns="0" tIns="0" rIns="0" bIns="0" rtlCol="0" anchor="ctr"/>
          <a:lstStyle/>
          <a:p>
            <a:pPr algn="l" indent="0" marL="0">
              <a:lnSpc>
                <a:spcPct val="108000"/>
              </a:lnSpc>
              <a:buNone/>
            </a:pPr>
            <a:r>
              <a:rPr lang="en-US" sz="1000" dirty="0">
                <a:solidFill>
                  <a:srgbClr val="2A2434"/>
                </a:solidFill>
                <a:latin typeface="Arial" pitchFamily="34" charset="0"/>
                <a:ea typeface="Arial" pitchFamily="34" charset="-122"/>
                <a:cs typeface="Arial" pitchFamily="34" charset="-120"/>
              </a:rPr>
              <a:t>Crypto lifecycle proof, retire weak ciphers, key rotations</a:t>
            </a:r>
            <a:endParaRPr lang="en-US" sz="1000" dirty="0"/>
          </a:p>
        </p:txBody>
      </p:sp>
      <p:sp>
        <p:nvSpPr>
          <p:cNvPr id="20" name="Shape 18"/>
          <p:cNvSpPr/>
          <p:nvPr/>
        </p:nvSpPr>
        <p:spPr>
          <a:xfrm>
            <a:off x="566928" y="3453384"/>
            <a:ext cx="11057839" cy="440944"/>
          </a:xfrm>
          <a:prstGeom prst="roundRect">
            <a:avLst>
              <a:gd name="adj" fmla="val 8295"/>
            </a:avLst>
          </a:prstGeom>
          <a:solidFill>
            <a:srgbClr val="FBFAFC"/>
          </a:solidFill>
          <a:ln w="6350">
            <a:solidFill>
              <a:srgbClr val="E4DEEC"/>
            </a:solidFill>
            <a:prstDash val="solid"/>
          </a:ln>
        </p:spPr>
      </p:sp>
      <p:sp>
        <p:nvSpPr>
          <p:cNvPr id="21" name="Text 19"/>
          <p:cNvSpPr/>
          <p:nvPr/>
        </p:nvSpPr>
        <p:spPr>
          <a:xfrm>
            <a:off x="694944" y="3489960"/>
            <a:ext cx="3282477" cy="367792"/>
          </a:xfrm>
          <a:prstGeom prst="rect">
            <a:avLst/>
          </a:prstGeom>
          <a:noFill/>
          <a:ln/>
        </p:spPr>
        <p:txBody>
          <a:bodyPr wrap="square" lIns="0" tIns="0" rIns="0" bIns="0" rtlCol="0" anchor="ctr"/>
          <a:lstStyle/>
          <a:p>
            <a:pPr algn="l" indent="0" marL="0">
              <a:lnSpc>
                <a:spcPct val="108000"/>
              </a:lnSpc>
              <a:buNone/>
            </a:pPr>
            <a:r>
              <a:rPr lang="en-US" sz="1000" b="1" dirty="0">
                <a:solidFill>
                  <a:srgbClr val="2A2434"/>
                </a:solidFill>
                <a:latin typeface="Arial" pitchFamily="34" charset="0"/>
                <a:ea typeface="Arial" pitchFamily="34" charset="-122"/>
                <a:cs typeface="Arial" pitchFamily="34" charset="-120"/>
              </a:rPr>
              <a:t>HR security, access control &amp; asset mgmt (Art. 21i)</a:t>
            </a:r>
            <a:endParaRPr lang="en-US" sz="1000" dirty="0"/>
          </a:p>
        </p:txBody>
      </p:sp>
      <p:sp>
        <p:nvSpPr>
          <p:cNvPr id="22" name="Text 20"/>
          <p:cNvSpPr/>
          <p:nvPr/>
        </p:nvSpPr>
        <p:spPr>
          <a:xfrm>
            <a:off x="4233453" y="3489960"/>
            <a:ext cx="3724790" cy="367792"/>
          </a:xfrm>
          <a:prstGeom prst="rect">
            <a:avLst/>
          </a:prstGeom>
          <a:noFill/>
          <a:ln/>
        </p:spPr>
        <p:txBody>
          <a:bodyPr wrap="square" lIns="0" tIns="0" rIns="0" bIns="0" rtlCol="0" anchor="ctr"/>
          <a:lstStyle/>
          <a:p>
            <a:pPr algn="l" indent="0" marL="0">
              <a:lnSpc>
                <a:spcPct val="108000"/>
              </a:lnSpc>
              <a:buNone/>
            </a:pPr>
            <a:r>
              <a:rPr lang="en-US" sz="1000" dirty="0">
                <a:solidFill>
                  <a:srgbClr val="6B6478"/>
                </a:solidFill>
                <a:latin typeface="Arial" pitchFamily="34" charset="0"/>
                <a:ea typeface="Arial" pitchFamily="34" charset="-122"/>
                <a:cs typeface="Arial" pitchFamily="34" charset="-120"/>
              </a:rPr>
              <a:t>A.5.15–18, A.5.9, A.5.10, A.6.1, A.6.2</a:t>
            </a:r>
            <a:endParaRPr lang="en-US" sz="1000" dirty="0"/>
          </a:p>
        </p:txBody>
      </p:sp>
      <p:sp>
        <p:nvSpPr>
          <p:cNvPr id="23" name="Text 21"/>
          <p:cNvSpPr/>
          <p:nvPr/>
        </p:nvSpPr>
        <p:spPr>
          <a:xfrm>
            <a:off x="8214275" y="3489960"/>
            <a:ext cx="3282477" cy="367792"/>
          </a:xfrm>
          <a:prstGeom prst="rect">
            <a:avLst/>
          </a:prstGeom>
          <a:noFill/>
          <a:ln/>
        </p:spPr>
        <p:txBody>
          <a:bodyPr wrap="square" lIns="0" tIns="0" rIns="0" bIns="0" rtlCol="0" anchor="ctr"/>
          <a:lstStyle/>
          <a:p>
            <a:pPr algn="l" indent="0" marL="0">
              <a:lnSpc>
                <a:spcPct val="108000"/>
              </a:lnSpc>
              <a:buNone/>
            </a:pPr>
            <a:r>
              <a:rPr lang="en-US" sz="1000" dirty="0">
                <a:solidFill>
                  <a:srgbClr val="2A2434"/>
                </a:solidFill>
                <a:latin typeface="Arial" pitchFamily="34" charset="0"/>
                <a:ea typeface="Arial" pitchFamily="34" charset="-122"/>
                <a:cs typeface="Arial" pitchFamily="34" charset="-120"/>
              </a:rPr>
              <a:t>Evidence of privileged access, device key custody, asset-to-service mapping</a:t>
            </a:r>
            <a:endParaRPr lang="en-US" sz="1000" dirty="0"/>
          </a:p>
        </p:txBody>
      </p:sp>
      <p:sp>
        <p:nvSpPr>
          <p:cNvPr id="24" name="Shape 22"/>
          <p:cNvSpPr/>
          <p:nvPr/>
        </p:nvSpPr>
        <p:spPr>
          <a:xfrm>
            <a:off x="566928" y="3958336"/>
            <a:ext cx="11057839" cy="440944"/>
          </a:xfrm>
          <a:prstGeom prst="roundRect">
            <a:avLst>
              <a:gd name="adj" fmla="val 8295"/>
            </a:avLst>
          </a:prstGeom>
          <a:solidFill>
            <a:srgbClr val="F5F2F7"/>
          </a:solidFill>
          <a:ln w="6350">
            <a:solidFill>
              <a:srgbClr val="E4DEEC"/>
            </a:solidFill>
            <a:prstDash val="solid"/>
          </a:ln>
        </p:spPr>
      </p:sp>
      <p:sp>
        <p:nvSpPr>
          <p:cNvPr id="25" name="Text 23"/>
          <p:cNvSpPr/>
          <p:nvPr/>
        </p:nvSpPr>
        <p:spPr>
          <a:xfrm>
            <a:off x="694944" y="3994912"/>
            <a:ext cx="3282477" cy="367792"/>
          </a:xfrm>
          <a:prstGeom prst="rect">
            <a:avLst/>
          </a:prstGeom>
          <a:noFill/>
          <a:ln/>
        </p:spPr>
        <p:txBody>
          <a:bodyPr wrap="square" lIns="0" tIns="0" rIns="0" bIns="0" rtlCol="0" anchor="ctr"/>
          <a:lstStyle/>
          <a:p>
            <a:pPr algn="l" indent="0" marL="0">
              <a:lnSpc>
                <a:spcPct val="108000"/>
              </a:lnSpc>
              <a:buNone/>
            </a:pPr>
            <a:r>
              <a:rPr lang="en-US" sz="1000" b="1" dirty="0">
                <a:solidFill>
                  <a:srgbClr val="2A2434"/>
                </a:solidFill>
                <a:latin typeface="Arial" pitchFamily="34" charset="0"/>
                <a:ea typeface="Arial" pitchFamily="34" charset="-122"/>
                <a:cs typeface="Arial" pitchFamily="34" charset="-120"/>
              </a:rPr>
              <a:t>Strong auth &amp; secure comms (Art. 21j)</a:t>
            </a:r>
            <a:endParaRPr lang="en-US" sz="1000" dirty="0"/>
          </a:p>
        </p:txBody>
      </p:sp>
      <p:sp>
        <p:nvSpPr>
          <p:cNvPr id="26" name="Text 24"/>
          <p:cNvSpPr/>
          <p:nvPr/>
        </p:nvSpPr>
        <p:spPr>
          <a:xfrm>
            <a:off x="4233453" y="3994912"/>
            <a:ext cx="3724790" cy="367792"/>
          </a:xfrm>
          <a:prstGeom prst="rect">
            <a:avLst/>
          </a:prstGeom>
          <a:noFill/>
          <a:ln/>
        </p:spPr>
        <p:txBody>
          <a:bodyPr wrap="square" lIns="0" tIns="0" rIns="0" bIns="0" rtlCol="0" anchor="ctr"/>
          <a:lstStyle/>
          <a:p>
            <a:pPr algn="l" indent="0" marL="0">
              <a:lnSpc>
                <a:spcPct val="108000"/>
              </a:lnSpc>
              <a:buNone/>
            </a:pPr>
            <a:r>
              <a:rPr lang="en-US" sz="1000" dirty="0">
                <a:solidFill>
                  <a:srgbClr val="6B6478"/>
                </a:solidFill>
                <a:latin typeface="Arial" pitchFamily="34" charset="0"/>
                <a:ea typeface="Arial" pitchFamily="34" charset="-122"/>
                <a:cs typeface="Arial" pitchFamily="34" charset="-120"/>
              </a:rPr>
              <a:t>A.8.20–22, A.5.17, A.5.18</a:t>
            </a:r>
            <a:endParaRPr lang="en-US" sz="1000" dirty="0"/>
          </a:p>
        </p:txBody>
      </p:sp>
      <p:sp>
        <p:nvSpPr>
          <p:cNvPr id="27" name="Text 25"/>
          <p:cNvSpPr/>
          <p:nvPr/>
        </p:nvSpPr>
        <p:spPr>
          <a:xfrm>
            <a:off x="8214275" y="3994912"/>
            <a:ext cx="3282477" cy="367792"/>
          </a:xfrm>
          <a:prstGeom prst="rect">
            <a:avLst/>
          </a:prstGeom>
          <a:noFill/>
          <a:ln/>
        </p:spPr>
        <p:txBody>
          <a:bodyPr wrap="square" lIns="0" tIns="0" rIns="0" bIns="0" rtlCol="0" anchor="ctr"/>
          <a:lstStyle/>
          <a:p>
            <a:pPr algn="l" indent="0" marL="0">
              <a:lnSpc>
                <a:spcPct val="108000"/>
              </a:lnSpc>
              <a:buNone/>
            </a:pPr>
            <a:r>
              <a:rPr lang="en-US" sz="1000" dirty="0">
                <a:solidFill>
                  <a:srgbClr val="2A2434"/>
                </a:solidFill>
                <a:latin typeface="Arial" pitchFamily="34" charset="0"/>
                <a:ea typeface="Arial" pitchFamily="34" charset="-122"/>
                <a:cs typeface="Arial" pitchFamily="34" charset="-120"/>
              </a:rPr>
              <a:t>MFA for admins; secure crisis comms channels, tested</a:t>
            </a:r>
            <a:endParaRPr lang="en-US" sz="1000" dirty="0"/>
          </a:p>
        </p:txBody>
      </p:sp>
      <p:pic>
        <p:nvPicPr>
          <p:cNvPr id="29"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30" name="Text 26"/>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71</a:t>
            </a:r>
            <a:endParaRPr lang="en-US" sz="10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ISO 27001 TO NIS2 MAPPING (3 OF 3)</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Where ISO 27001 stops entirely</a:t>
            </a:r>
            <a:endParaRPr lang="en-US" sz="3000" dirty="0"/>
          </a:p>
        </p:txBody>
      </p:sp>
      <p:sp>
        <p:nvSpPr>
          <p:cNvPr id="4" name="Text 2"/>
          <p:cNvSpPr/>
          <p:nvPr/>
        </p:nvSpPr>
        <p:spPr>
          <a:xfrm>
            <a:off x="566928" y="1335024"/>
            <a:ext cx="11057839" cy="27432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Reporting, jurisdiction, registration and enforcement are NIS2 obligations with little or no ISO equivalent.</a:t>
            </a:r>
            <a:endParaRPr lang="en-US" sz="1450" dirty="0"/>
          </a:p>
        </p:txBody>
      </p:sp>
      <p:sp>
        <p:nvSpPr>
          <p:cNvPr id="5" name="Text 3"/>
          <p:cNvSpPr/>
          <p:nvPr/>
        </p:nvSpPr>
        <p:spPr>
          <a:xfrm>
            <a:off x="694944" y="1572768"/>
            <a:ext cx="3503633" cy="310896"/>
          </a:xfrm>
          <a:prstGeom prst="rect">
            <a:avLst/>
          </a:prstGeom>
          <a:noFill/>
          <a:ln/>
        </p:spPr>
        <p:txBody>
          <a:bodyPr wrap="square" lIns="0" tIns="0" rIns="0" bIns="0" rtlCol="0" anchor="ctr"/>
          <a:lstStyle/>
          <a:p>
            <a:pPr indent="0" marL="0">
              <a:buNone/>
            </a:pPr>
            <a:r>
              <a:rPr lang="en-US" sz="1000" b="1" spc="100" kern="0" dirty="0">
                <a:solidFill>
                  <a:srgbClr val="F75A3C"/>
                </a:solidFill>
                <a:latin typeface="Arial" pitchFamily="34" charset="0"/>
                <a:ea typeface="Arial" pitchFamily="34" charset="-122"/>
                <a:cs typeface="Arial" pitchFamily="34" charset="-120"/>
              </a:rPr>
              <a:t>NIS2 REQUIREMENT</a:t>
            </a:r>
            <a:endParaRPr lang="en-US" sz="1000" dirty="0"/>
          </a:p>
        </p:txBody>
      </p:sp>
      <p:sp>
        <p:nvSpPr>
          <p:cNvPr id="6" name="Text 4"/>
          <p:cNvSpPr/>
          <p:nvPr/>
        </p:nvSpPr>
        <p:spPr>
          <a:xfrm>
            <a:off x="4454609" y="1572768"/>
            <a:ext cx="3061320" cy="310896"/>
          </a:xfrm>
          <a:prstGeom prst="rect">
            <a:avLst/>
          </a:prstGeom>
          <a:noFill/>
          <a:ln/>
        </p:spPr>
        <p:txBody>
          <a:bodyPr wrap="square" lIns="0" tIns="0" rIns="0" bIns="0" rtlCol="0" anchor="ctr"/>
          <a:lstStyle/>
          <a:p>
            <a:pPr indent="0" marL="0">
              <a:buNone/>
            </a:pPr>
            <a:r>
              <a:rPr lang="en-US" sz="1000" b="1" spc="100" kern="0" dirty="0">
                <a:solidFill>
                  <a:srgbClr val="F75A3C"/>
                </a:solidFill>
                <a:latin typeface="Arial" pitchFamily="34" charset="0"/>
                <a:ea typeface="Arial" pitchFamily="34" charset="-122"/>
                <a:cs typeface="Arial" pitchFamily="34" charset="-120"/>
              </a:rPr>
              <a:t>ISO 27001 COVERAGE</a:t>
            </a:r>
            <a:endParaRPr lang="en-US" sz="1000" dirty="0"/>
          </a:p>
        </p:txBody>
      </p:sp>
      <p:sp>
        <p:nvSpPr>
          <p:cNvPr id="7" name="Text 5"/>
          <p:cNvSpPr/>
          <p:nvPr/>
        </p:nvSpPr>
        <p:spPr>
          <a:xfrm>
            <a:off x="7771961" y="1572768"/>
            <a:ext cx="3724790" cy="310896"/>
          </a:xfrm>
          <a:prstGeom prst="rect">
            <a:avLst/>
          </a:prstGeom>
          <a:noFill/>
          <a:ln/>
        </p:spPr>
        <p:txBody>
          <a:bodyPr wrap="square" lIns="0" tIns="0" rIns="0" bIns="0" rtlCol="0" anchor="ctr"/>
          <a:lstStyle/>
          <a:p>
            <a:pPr indent="0" marL="0">
              <a:buNone/>
            </a:pPr>
            <a:r>
              <a:rPr lang="en-US" sz="1000" b="1" spc="100" kern="0" dirty="0">
                <a:solidFill>
                  <a:srgbClr val="F75A3C"/>
                </a:solidFill>
                <a:latin typeface="Arial" pitchFamily="34" charset="0"/>
                <a:ea typeface="Arial" pitchFamily="34" charset="-122"/>
                <a:cs typeface="Arial" pitchFamily="34" charset="-120"/>
              </a:rPr>
              <a:t>GAP / ACTION TO CLOSE</a:t>
            </a:r>
            <a:endParaRPr lang="en-US" sz="1000" dirty="0"/>
          </a:p>
        </p:txBody>
      </p:sp>
      <p:sp>
        <p:nvSpPr>
          <p:cNvPr id="8" name="Shape 6"/>
          <p:cNvSpPr/>
          <p:nvPr/>
        </p:nvSpPr>
        <p:spPr>
          <a:xfrm>
            <a:off x="566928" y="1938528"/>
            <a:ext cx="11057839" cy="440944"/>
          </a:xfrm>
          <a:prstGeom prst="roundRect">
            <a:avLst>
              <a:gd name="adj" fmla="val 8295"/>
            </a:avLst>
          </a:prstGeom>
          <a:solidFill>
            <a:srgbClr val="F5F2F7"/>
          </a:solidFill>
          <a:ln w="6350">
            <a:solidFill>
              <a:srgbClr val="E4DEEC"/>
            </a:solidFill>
            <a:prstDash val="solid"/>
          </a:ln>
        </p:spPr>
      </p:sp>
      <p:sp>
        <p:nvSpPr>
          <p:cNvPr id="9" name="Text 7"/>
          <p:cNvSpPr/>
          <p:nvPr/>
        </p:nvSpPr>
        <p:spPr>
          <a:xfrm>
            <a:off x="694944" y="1975104"/>
            <a:ext cx="3503633" cy="367792"/>
          </a:xfrm>
          <a:prstGeom prst="rect">
            <a:avLst/>
          </a:prstGeom>
          <a:noFill/>
          <a:ln/>
        </p:spPr>
        <p:txBody>
          <a:bodyPr wrap="square" lIns="0" tIns="0" rIns="0" bIns="0" rtlCol="0" anchor="ctr"/>
          <a:lstStyle/>
          <a:p>
            <a:pPr algn="l" indent="0" marL="0">
              <a:lnSpc>
                <a:spcPct val="108000"/>
              </a:lnSpc>
              <a:buNone/>
            </a:pPr>
            <a:r>
              <a:rPr lang="en-US" sz="1000" b="1" dirty="0">
                <a:solidFill>
                  <a:srgbClr val="2A2434"/>
                </a:solidFill>
                <a:latin typeface="Arial" pitchFamily="34" charset="0"/>
                <a:ea typeface="Arial" pitchFamily="34" charset="-122"/>
                <a:cs typeface="Arial" pitchFamily="34" charset="-120"/>
              </a:rPr>
              <a:t>Tiered incident reporting to CSIRT / authority: 24h / 72h / 1-month (Art. 23)</a:t>
            </a:r>
            <a:endParaRPr lang="en-US" sz="1000" dirty="0"/>
          </a:p>
        </p:txBody>
      </p:sp>
      <p:sp>
        <p:nvSpPr>
          <p:cNvPr id="10" name="Text 8"/>
          <p:cNvSpPr/>
          <p:nvPr/>
        </p:nvSpPr>
        <p:spPr>
          <a:xfrm>
            <a:off x="4454609" y="1975104"/>
            <a:ext cx="3061320" cy="367792"/>
          </a:xfrm>
          <a:prstGeom prst="rect">
            <a:avLst/>
          </a:prstGeom>
          <a:noFill/>
          <a:ln/>
        </p:spPr>
        <p:txBody>
          <a:bodyPr wrap="square" lIns="0" tIns="0" rIns="0" bIns="0" rtlCol="0" anchor="ctr"/>
          <a:lstStyle/>
          <a:p>
            <a:pPr algn="l" indent="0" marL="0">
              <a:lnSpc>
                <a:spcPct val="108000"/>
              </a:lnSpc>
              <a:buNone/>
            </a:pPr>
            <a:r>
              <a:rPr lang="en-US" sz="1000" dirty="0">
                <a:solidFill>
                  <a:srgbClr val="6B6478"/>
                </a:solidFill>
                <a:latin typeface="Arial" pitchFamily="34" charset="0"/>
                <a:ea typeface="Arial" pitchFamily="34" charset="-122"/>
                <a:cs typeface="Arial" pitchFamily="34" charset="-120"/>
              </a:rPr>
              <a:t>A.5.25–28 only; timelines not in ISO</a:t>
            </a:r>
            <a:endParaRPr lang="en-US" sz="1000" dirty="0"/>
          </a:p>
        </p:txBody>
      </p:sp>
      <p:sp>
        <p:nvSpPr>
          <p:cNvPr id="11" name="Text 9"/>
          <p:cNvSpPr/>
          <p:nvPr/>
        </p:nvSpPr>
        <p:spPr>
          <a:xfrm>
            <a:off x="7771961" y="1975104"/>
            <a:ext cx="3724790" cy="367792"/>
          </a:xfrm>
          <a:prstGeom prst="rect">
            <a:avLst/>
          </a:prstGeom>
          <a:noFill/>
          <a:ln/>
        </p:spPr>
        <p:txBody>
          <a:bodyPr wrap="square" lIns="0" tIns="0" rIns="0" bIns="0" rtlCol="0" anchor="ctr"/>
          <a:lstStyle/>
          <a:p>
            <a:pPr algn="l" indent="0" marL="0">
              <a:lnSpc>
                <a:spcPct val="108000"/>
              </a:lnSpc>
              <a:buNone/>
            </a:pPr>
            <a:r>
              <a:rPr lang="en-US" sz="1000" dirty="0">
                <a:solidFill>
                  <a:srgbClr val="2A2434"/>
                </a:solidFill>
                <a:latin typeface="Arial" pitchFamily="34" charset="0"/>
                <a:ea typeface="Arial" pitchFamily="34" charset="-122"/>
                <a:cs typeface="Arial" pitchFamily="34" charset="-120"/>
              </a:rPr>
              <a:t>Templates, thresholds, SOC timers, authority contacts, recipient-notification process</a:t>
            </a:r>
            <a:endParaRPr lang="en-US" sz="1000" dirty="0"/>
          </a:p>
        </p:txBody>
      </p:sp>
      <p:sp>
        <p:nvSpPr>
          <p:cNvPr id="12" name="Shape 10"/>
          <p:cNvSpPr/>
          <p:nvPr/>
        </p:nvSpPr>
        <p:spPr>
          <a:xfrm>
            <a:off x="566928" y="2443480"/>
            <a:ext cx="11057839" cy="440944"/>
          </a:xfrm>
          <a:prstGeom prst="roundRect">
            <a:avLst>
              <a:gd name="adj" fmla="val 8295"/>
            </a:avLst>
          </a:prstGeom>
          <a:solidFill>
            <a:srgbClr val="FBFAFC"/>
          </a:solidFill>
          <a:ln w="6350">
            <a:solidFill>
              <a:srgbClr val="E4DEEC"/>
            </a:solidFill>
            <a:prstDash val="solid"/>
          </a:ln>
        </p:spPr>
      </p:sp>
      <p:sp>
        <p:nvSpPr>
          <p:cNvPr id="13" name="Text 11"/>
          <p:cNvSpPr/>
          <p:nvPr/>
        </p:nvSpPr>
        <p:spPr>
          <a:xfrm>
            <a:off x="694944" y="2480056"/>
            <a:ext cx="3503633" cy="367792"/>
          </a:xfrm>
          <a:prstGeom prst="rect">
            <a:avLst/>
          </a:prstGeom>
          <a:noFill/>
          <a:ln/>
        </p:spPr>
        <p:txBody>
          <a:bodyPr wrap="square" lIns="0" tIns="0" rIns="0" bIns="0" rtlCol="0" anchor="ctr"/>
          <a:lstStyle/>
          <a:p>
            <a:pPr algn="l" indent="0" marL="0">
              <a:lnSpc>
                <a:spcPct val="108000"/>
              </a:lnSpc>
              <a:buNone/>
            </a:pPr>
            <a:r>
              <a:rPr lang="en-US" sz="1000" b="1" dirty="0">
                <a:solidFill>
                  <a:srgbClr val="2A2434"/>
                </a:solidFill>
                <a:latin typeface="Arial" pitchFamily="34" charset="0"/>
                <a:ea typeface="Arial" pitchFamily="34" charset="-122"/>
                <a:cs typeface="Arial" pitchFamily="34" charset="-120"/>
              </a:rPr>
              <a:t>Jurisdiction / main establishment; EU representative (Art. 26)</a:t>
            </a:r>
            <a:endParaRPr lang="en-US" sz="1000" dirty="0"/>
          </a:p>
        </p:txBody>
      </p:sp>
      <p:sp>
        <p:nvSpPr>
          <p:cNvPr id="14" name="Text 12"/>
          <p:cNvSpPr/>
          <p:nvPr/>
        </p:nvSpPr>
        <p:spPr>
          <a:xfrm>
            <a:off x="4454609" y="2480056"/>
            <a:ext cx="3061320" cy="367792"/>
          </a:xfrm>
          <a:prstGeom prst="rect">
            <a:avLst/>
          </a:prstGeom>
          <a:noFill/>
          <a:ln/>
        </p:spPr>
        <p:txBody>
          <a:bodyPr wrap="square" lIns="0" tIns="0" rIns="0" bIns="0" rtlCol="0" anchor="ctr"/>
          <a:lstStyle/>
          <a:p>
            <a:pPr algn="l" indent="0" marL="0">
              <a:lnSpc>
                <a:spcPct val="108000"/>
              </a:lnSpc>
              <a:buNone/>
            </a:pPr>
            <a:r>
              <a:rPr lang="en-US" sz="1000" dirty="0">
                <a:solidFill>
                  <a:srgbClr val="6B6478"/>
                </a:solidFill>
                <a:latin typeface="Arial" pitchFamily="34" charset="0"/>
                <a:ea typeface="Arial" pitchFamily="34" charset="-122"/>
                <a:cs typeface="Arial" pitchFamily="34" charset="-120"/>
              </a:rPr>
              <a:t>Not covered</a:t>
            </a:r>
            <a:endParaRPr lang="en-US" sz="1000" dirty="0"/>
          </a:p>
        </p:txBody>
      </p:sp>
      <p:sp>
        <p:nvSpPr>
          <p:cNvPr id="15" name="Text 13"/>
          <p:cNvSpPr/>
          <p:nvPr/>
        </p:nvSpPr>
        <p:spPr>
          <a:xfrm>
            <a:off x="7771961" y="2480056"/>
            <a:ext cx="3724790" cy="367792"/>
          </a:xfrm>
          <a:prstGeom prst="rect">
            <a:avLst/>
          </a:prstGeom>
          <a:noFill/>
          <a:ln/>
        </p:spPr>
        <p:txBody>
          <a:bodyPr wrap="square" lIns="0" tIns="0" rIns="0" bIns="0" rtlCol="0" anchor="ctr"/>
          <a:lstStyle/>
          <a:p>
            <a:pPr algn="l" indent="0" marL="0">
              <a:lnSpc>
                <a:spcPct val="108000"/>
              </a:lnSpc>
              <a:buNone/>
            </a:pPr>
            <a:r>
              <a:rPr lang="en-US" sz="1000" dirty="0">
                <a:solidFill>
                  <a:srgbClr val="2A2434"/>
                </a:solidFill>
                <a:latin typeface="Arial" pitchFamily="34" charset="0"/>
                <a:ea typeface="Arial" pitchFamily="34" charset="-122"/>
                <a:cs typeface="Arial" pitchFamily="34" charset="-120"/>
              </a:rPr>
              <a:t>Draft jurisdiction memo; appoint an EU representative if applicable</a:t>
            </a:r>
            <a:endParaRPr lang="en-US" sz="1000" dirty="0"/>
          </a:p>
        </p:txBody>
      </p:sp>
      <p:sp>
        <p:nvSpPr>
          <p:cNvPr id="16" name="Shape 14"/>
          <p:cNvSpPr/>
          <p:nvPr/>
        </p:nvSpPr>
        <p:spPr>
          <a:xfrm>
            <a:off x="566928" y="2948432"/>
            <a:ext cx="11057839" cy="310896"/>
          </a:xfrm>
          <a:prstGeom prst="roundRect">
            <a:avLst>
              <a:gd name="adj" fmla="val 11765"/>
            </a:avLst>
          </a:prstGeom>
          <a:solidFill>
            <a:srgbClr val="F5F2F7"/>
          </a:solidFill>
          <a:ln w="6350">
            <a:solidFill>
              <a:srgbClr val="E4DEEC"/>
            </a:solidFill>
            <a:prstDash val="solid"/>
          </a:ln>
        </p:spPr>
      </p:sp>
      <p:sp>
        <p:nvSpPr>
          <p:cNvPr id="17" name="Text 15"/>
          <p:cNvSpPr/>
          <p:nvPr/>
        </p:nvSpPr>
        <p:spPr>
          <a:xfrm>
            <a:off x="694944" y="2985008"/>
            <a:ext cx="3503633" cy="237744"/>
          </a:xfrm>
          <a:prstGeom prst="rect">
            <a:avLst/>
          </a:prstGeom>
          <a:noFill/>
          <a:ln/>
        </p:spPr>
        <p:txBody>
          <a:bodyPr wrap="square" lIns="0" tIns="0" rIns="0" bIns="0" rtlCol="0" anchor="ctr"/>
          <a:lstStyle/>
          <a:p>
            <a:pPr algn="l" indent="0" marL="0">
              <a:lnSpc>
                <a:spcPct val="108000"/>
              </a:lnSpc>
              <a:buNone/>
            </a:pPr>
            <a:r>
              <a:rPr lang="en-US" sz="1000" b="1" dirty="0">
                <a:solidFill>
                  <a:srgbClr val="2A2434"/>
                </a:solidFill>
                <a:latin typeface="Arial" pitchFamily="34" charset="0"/>
                <a:ea typeface="Arial" pitchFamily="34" charset="-122"/>
                <a:cs typeface="Arial" pitchFamily="34" charset="-120"/>
              </a:rPr>
              <a:t>Registration &amp; ongoing updates (Art. 27)</a:t>
            </a:r>
            <a:endParaRPr lang="en-US" sz="1000" dirty="0"/>
          </a:p>
        </p:txBody>
      </p:sp>
      <p:sp>
        <p:nvSpPr>
          <p:cNvPr id="18" name="Text 16"/>
          <p:cNvSpPr/>
          <p:nvPr/>
        </p:nvSpPr>
        <p:spPr>
          <a:xfrm>
            <a:off x="4454609" y="2985008"/>
            <a:ext cx="3061320" cy="237744"/>
          </a:xfrm>
          <a:prstGeom prst="rect">
            <a:avLst/>
          </a:prstGeom>
          <a:noFill/>
          <a:ln/>
        </p:spPr>
        <p:txBody>
          <a:bodyPr wrap="square" lIns="0" tIns="0" rIns="0" bIns="0" rtlCol="0" anchor="ctr"/>
          <a:lstStyle/>
          <a:p>
            <a:pPr algn="l" indent="0" marL="0">
              <a:lnSpc>
                <a:spcPct val="108000"/>
              </a:lnSpc>
              <a:buNone/>
            </a:pPr>
            <a:r>
              <a:rPr lang="en-US" sz="1000" dirty="0">
                <a:solidFill>
                  <a:srgbClr val="6B6478"/>
                </a:solidFill>
                <a:latin typeface="Arial" pitchFamily="34" charset="0"/>
                <a:ea typeface="Arial" pitchFamily="34" charset="-122"/>
                <a:cs typeface="Arial" pitchFamily="34" charset="-120"/>
              </a:rPr>
              <a:t>Not covered</a:t>
            </a:r>
            <a:endParaRPr lang="en-US" sz="1000" dirty="0"/>
          </a:p>
        </p:txBody>
      </p:sp>
      <p:sp>
        <p:nvSpPr>
          <p:cNvPr id="19" name="Text 17"/>
          <p:cNvSpPr/>
          <p:nvPr/>
        </p:nvSpPr>
        <p:spPr>
          <a:xfrm>
            <a:off x="7771961" y="2985008"/>
            <a:ext cx="3724790" cy="237744"/>
          </a:xfrm>
          <a:prstGeom prst="rect">
            <a:avLst/>
          </a:prstGeom>
          <a:noFill/>
          <a:ln/>
        </p:spPr>
        <p:txBody>
          <a:bodyPr wrap="square" lIns="0" tIns="0" rIns="0" bIns="0" rtlCol="0" anchor="ctr"/>
          <a:lstStyle/>
          <a:p>
            <a:pPr algn="l" indent="0" marL="0">
              <a:lnSpc>
                <a:spcPct val="108000"/>
              </a:lnSpc>
              <a:buNone/>
            </a:pPr>
            <a:r>
              <a:rPr lang="en-US" sz="1000" dirty="0">
                <a:solidFill>
                  <a:srgbClr val="2A2434"/>
                </a:solidFill>
                <a:latin typeface="Arial" pitchFamily="34" charset="0"/>
                <a:ea typeface="Arial" pitchFamily="34" charset="-122"/>
                <a:cs typeface="Arial" pitchFamily="34" charset="-120"/>
              </a:rPr>
              <a:t>Prepare and maintain the registration dossier</a:t>
            </a:r>
            <a:endParaRPr lang="en-US" sz="1000" dirty="0"/>
          </a:p>
        </p:txBody>
      </p:sp>
      <p:sp>
        <p:nvSpPr>
          <p:cNvPr id="20" name="Shape 18"/>
          <p:cNvSpPr/>
          <p:nvPr/>
        </p:nvSpPr>
        <p:spPr>
          <a:xfrm>
            <a:off x="566928" y="3323336"/>
            <a:ext cx="11057839" cy="440944"/>
          </a:xfrm>
          <a:prstGeom prst="roundRect">
            <a:avLst>
              <a:gd name="adj" fmla="val 8295"/>
            </a:avLst>
          </a:prstGeom>
          <a:solidFill>
            <a:srgbClr val="FBFAFC"/>
          </a:solidFill>
          <a:ln w="6350">
            <a:solidFill>
              <a:srgbClr val="E4DEEC"/>
            </a:solidFill>
            <a:prstDash val="solid"/>
          </a:ln>
        </p:spPr>
      </p:sp>
      <p:sp>
        <p:nvSpPr>
          <p:cNvPr id="21" name="Text 19"/>
          <p:cNvSpPr/>
          <p:nvPr/>
        </p:nvSpPr>
        <p:spPr>
          <a:xfrm>
            <a:off x="694944" y="3359912"/>
            <a:ext cx="3503633" cy="367792"/>
          </a:xfrm>
          <a:prstGeom prst="rect">
            <a:avLst/>
          </a:prstGeom>
          <a:noFill/>
          <a:ln/>
        </p:spPr>
        <p:txBody>
          <a:bodyPr wrap="square" lIns="0" tIns="0" rIns="0" bIns="0" rtlCol="0" anchor="ctr"/>
          <a:lstStyle/>
          <a:p>
            <a:pPr algn="l" indent="0" marL="0">
              <a:lnSpc>
                <a:spcPct val="108000"/>
              </a:lnSpc>
              <a:buNone/>
            </a:pPr>
            <a:r>
              <a:rPr lang="en-US" sz="1000" b="1" dirty="0">
                <a:solidFill>
                  <a:srgbClr val="2A2434"/>
                </a:solidFill>
                <a:latin typeface="Arial" pitchFamily="34" charset="0"/>
                <a:ea typeface="Arial" pitchFamily="34" charset="-122"/>
                <a:cs typeface="Arial" pitchFamily="34" charset="-120"/>
              </a:rPr>
              <a:t>Supervision &amp; enforcement regime; fines (Arts. 32–34)</a:t>
            </a:r>
            <a:endParaRPr lang="en-US" sz="1000" dirty="0"/>
          </a:p>
        </p:txBody>
      </p:sp>
      <p:sp>
        <p:nvSpPr>
          <p:cNvPr id="22" name="Text 20"/>
          <p:cNvSpPr/>
          <p:nvPr/>
        </p:nvSpPr>
        <p:spPr>
          <a:xfrm>
            <a:off x="4454609" y="3359912"/>
            <a:ext cx="3061320" cy="367792"/>
          </a:xfrm>
          <a:prstGeom prst="rect">
            <a:avLst/>
          </a:prstGeom>
          <a:noFill/>
          <a:ln/>
        </p:spPr>
        <p:txBody>
          <a:bodyPr wrap="square" lIns="0" tIns="0" rIns="0" bIns="0" rtlCol="0" anchor="ctr"/>
          <a:lstStyle/>
          <a:p>
            <a:pPr algn="l" indent="0" marL="0">
              <a:lnSpc>
                <a:spcPct val="108000"/>
              </a:lnSpc>
              <a:buNone/>
            </a:pPr>
            <a:r>
              <a:rPr lang="en-US" sz="1000" dirty="0">
                <a:solidFill>
                  <a:srgbClr val="6B6478"/>
                </a:solidFill>
                <a:latin typeface="Arial" pitchFamily="34" charset="0"/>
                <a:ea typeface="Arial" pitchFamily="34" charset="-122"/>
                <a:cs typeface="Arial" pitchFamily="34" charset="-120"/>
              </a:rPr>
              <a:t>Not covered</a:t>
            </a:r>
            <a:endParaRPr lang="en-US" sz="1000" dirty="0"/>
          </a:p>
        </p:txBody>
      </p:sp>
      <p:sp>
        <p:nvSpPr>
          <p:cNvPr id="23" name="Text 21"/>
          <p:cNvSpPr/>
          <p:nvPr/>
        </p:nvSpPr>
        <p:spPr>
          <a:xfrm>
            <a:off x="7771961" y="3359912"/>
            <a:ext cx="3724790" cy="367792"/>
          </a:xfrm>
          <a:prstGeom prst="rect">
            <a:avLst/>
          </a:prstGeom>
          <a:noFill/>
          <a:ln/>
        </p:spPr>
        <p:txBody>
          <a:bodyPr wrap="square" lIns="0" tIns="0" rIns="0" bIns="0" rtlCol="0" anchor="ctr"/>
          <a:lstStyle/>
          <a:p>
            <a:pPr algn="l" indent="0" marL="0">
              <a:lnSpc>
                <a:spcPct val="108000"/>
              </a:lnSpc>
              <a:buNone/>
            </a:pPr>
            <a:r>
              <a:rPr lang="en-US" sz="1000" dirty="0">
                <a:solidFill>
                  <a:srgbClr val="2A2434"/>
                </a:solidFill>
                <a:latin typeface="Arial" pitchFamily="34" charset="0"/>
                <a:ea typeface="Arial" pitchFamily="34" charset="-122"/>
                <a:cs typeface="Arial" pitchFamily="34" charset="-120"/>
              </a:rPr>
              <a:t>Maintain evidence packs; be audit-ready for ex-ante and ex-post regimes</a:t>
            </a:r>
            <a:endParaRPr lang="en-US" sz="1000" dirty="0"/>
          </a:p>
        </p:txBody>
      </p:sp>
      <p:sp>
        <p:nvSpPr>
          <p:cNvPr id="24" name="Text 22"/>
          <p:cNvSpPr/>
          <p:nvPr/>
        </p:nvSpPr>
        <p:spPr>
          <a:xfrm>
            <a:off x="566928" y="5806440"/>
            <a:ext cx="11057839" cy="457200"/>
          </a:xfrm>
          <a:prstGeom prst="rect">
            <a:avLst/>
          </a:prstGeom>
          <a:noFill/>
          <a:ln/>
        </p:spPr>
        <p:txBody>
          <a:bodyPr wrap="square" lIns="0" tIns="0" rIns="0" bIns="0" rtlCol="0" anchor="t"/>
          <a:lstStyle/>
          <a:p>
            <a:pPr indent="0" marL="0">
              <a:lnSpc>
                <a:spcPct val="112000"/>
              </a:lnSpc>
              <a:buNone/>
            </a:pPr>
            <a:r>
              <a:rPr lang="en-US" sz="1150" i="1" dirty="0">
                <a:solidFill>
                  <a:srgbClr val="2A2434"/>
                </a:solidFill>
                <a:latin typeface="Arial" pitchFamily="34" charset="0"/>
                <a:ea typeface="Arial" pitchFamily="34" charset="-122"/>
                <a:cs typeface="Arial" pitchFamily="34" charset="-120"/>
              </a:rPr>
              <a:t>This is the block that certified organisations most often miss, because ISO never asked for it. It is also the cheapest to close: much of it is documents and registration, not technology.</a:t>
            </a:r>
            <a:endParaRPr lang="en-US" sz="1150" dirty="0"/>
          </a:p>
        </p:txBody>
      </p:sp>
      <p:pic>
        <p:nvPicPr>
          <p:cNvPr id="26"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27" name="Text 23"/>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72</a:t>
            </a:r>
            <a:endParaRPr lang="en-US" sz="10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SECTOR LENS LIBRARY</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The seven lenses, in one place</a:t>
            </a:r>
            <a:endParaRPr lang="en-US" sz="3000" dirty="0"/>
          </a:p>
        </p:txBody>
      </p:sp>
      <p:sp>
        <p:nvSpPr>
          <p:cNvPr id="4" name="Text 2"/>
          <p:cNvSpPr/>
          <p:nvPr/>
        </p:nvSpPr>
        <p:spPr>
          <a:xfrm>
            <a:off x="566928" y="1335024"/>
            <a:ext cx="11057839" cy="27432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A reusable reference. The same component can be repopulated for any sector you walk into.</a:t>
            </a:r>
            <a:endParaRPr lang="en-US" sz="1450" dirty="0"/>
          </a:p>
        </p:txBody>
      </p:sp>
      <p:sp>
        <p:nvSpPr>
          <p:cNvPr id="5" name="Shape 3"/>
          <p:cNvSpPr/>
          <p:nvPr/>
        </p:nvSpPr>
        <p:spPr>
          <a:xfrm>
            <a:off x="566928" y="1801368"/>
            <a:ext cx="11057839" cy="537024"/>
          </a:xfrm>
          <a:prstGeom prst="roundRect">
            <a:avLst>
              <a:gd name="adj" fmla="val 10216"/>
            </a:avLst>
          </a:prstGeom>
          <a:solidFill>
            <a:srgbClr val="F5F2F7"/>
          </a:solidFill>
          <a:ln w="7620">
            <a:solidFill>
              <a:srgbClr val="E4DEEC"/>
            </a:solidFill>
            <a:prstDash val="solid"/>
          </a:ln>
        </p:spPr>
      </p:sp>
      <p:sp>
        <p:nvSpPr>
          <p:cNvPr id="6" name="Shape 4"/>
          <p:cNvSpPr/>
          <p:nvPr/>
        </p:nvSpPr>
        <p:spPr>
          <a:xfrm>
            <a:off x="694944" y="1868712"/>
            <a:ext cx="2103120" cy="402336"/>
          </a:xfrm>
          <a:prstGeom prst="roundRect">
            <a:avLst>
              <a:gd name="adj" fmla="val 13636"/>
            </a:avLst>
          </a:prstGeom>
          <a:solidFill>
            <a:srgbClr val="270949"/>
          </a:solidFill>
          <a:ln/>
        </p:spPr>
      </p:sp>
      <p:sp>
        <p:nvSpPr>
          <p:cNvPr id="7" name="Text 5"/>
          <p:cNvSpPr/>
          <p:nvPr/>
        </p:nvSpPr>
        <p:spPr>
          <a:xfrm>
            <a:off x="694944" y="1859568"/>
            <a:ext cx="2103120" cy="402336"/>
          </a:xfrm>
          <a:prstGeom prst="rect">
            <a:avLst/>
          </a:prstGeom>
          <a:noFill/>
          <a:ln/>
        </p:spPr>
        <p:txBody>
          <a:bodyPr wrap="square" lIns="0" tIns="0" rIns="0" bIns="0"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Energy</a:t>
            </a:r>
            <a:endParaRPr lang="en-US" sz="1150" dirty="0"/>
          </a:p>
        </p:txBody>
      </p:sp>
      <p:sp>
        <p:nvSpPr>
          <p:cNvPr id="8" name="Text 6"/>
          <p:cNvSpPr/>
          <p:nvPr/>
        </p:nvSpPr>
        <p:spPr>
          <a:xfrm>
            <a:off x="2962656" y="1801368"/>
            <a:ext cx="8460943" cy="537024"/>
          </a:xfrm>
          <a:prstGeom prst="rect">
            <a:avLst/>
          </a:prstGeom>
          <a:noFill/>
          <a:ln/>
        </p:spPr>
        <p:txBody>
          <a:bodyPr wrap="square" lIns="0" tIns="0" rIns="0" bIns="0" rtlCol="0" anchor="ctr"/>
          <a:lstStyle/>
          <a:p>
            <a:pPr algn="l" indent="0" marL="0">
              <a:lnSpc>
                <a:spcPct val="110000"/>
              </a:lnSpc>
              <a:buNone/>
            </a:pPr>
            <a:r>
              <a:rPr lang="en-US" sz="1200" dirty="0">
                <a:solidFill>
                  <a:srgbClr val="2A2434"/>
                </a:solidFill>
                <a:latin typeface="Arial" pitchFamily="34" charset="0"/>
                <a:ea typeface="Arial" pitchFamily="34" charset="-122"/>
                <a:cs typeface="Arial" pitchFamily="34" charset="-120"/>
              </a:rPr>
              <a:t>Annex I essential. Continuity (c), supply chain (d) and OT/remote-access (j) dominate; boards accountable for supply.</a:t>
            </a:r>
            <a:endParaRPr lang="en-US" sz="1200" dirty="0"/>
          </a:p>
        </p:txBody>
      </p:sp>
      <p:sp>
        <p:nvSpPr>
          <p:cNvPr id="9" name="Shape 7"/>
          <p:cNvSpPr/>
          <p:nvPr/>
        </p:nvSpPr>
        <p:spPr>
          <a:xfrm>
            <a:off x="566928" y="2435764"/>
            <a:ext cx="11057839" cy="537024"/>
          </a:xfrm>
          <a:prstGeom prst="roundRect">
            <a:avLst>
              <a:gd name="adj" fmla="val 10216"/>
            </a:avLst>
          </a:prstGeom>
          <a:solidFill>
            <a:srgbClr val="FBFAFC"/>
          </a:solidFill>
          <a:ln w="7620">
            <a:solidFill>
              <a:srgbClr val="E4DEEC"/>
            </a:solidFill>
            <a:prstDash val="solid"/>
          </a:ln>
        </p:spPr>
      </p:sp>
      <p:sp>
        <p:nvSpPr>
          <p:cNvPr id="10" name="Shape 8"/>
          <p:cNvSpPr/>
          <p:nvPr/>
        </p:nvSpPr>
        <p:spPr>
          <a:xfrm>
            <a:off x="694944" y="2503108"/>
            <a:ext cx="2103120" cy="402336"/>
          </a:xfrm>
          <a:prstGeom prst="roundRect">
            <a:avLst>
              <a:gd name="adj" fmla="val 13636"/>
            </a:avLst>
          </a:prstGeom>
          <a:solidFill>
            <a:srgbClr val="270949"/>
          </a:solidFill>
          <a:ln/>
        </p:spPr>
      </p:sp>
      <p:sp>
        <p:nvSpPr>
          <p:cNvPr id="11" name="Text 9"/>
          <p:cNvSpPr/>
          <p:nvPr/>
        </p:nvSpPr>
        <p:spPr>
          <a:xfrm>
            <a:off x="694944" y="2493964"/>
            <a:ext cx="2103120" cy="402336"/>
          </a:xfrm>
          <a:prstGeom prst="rect">
            <a:avLst/>
          </a:prstGeom>
          <a:noFill/>
          <a:ln/>
        </p:spPr>
        <p:txBody>
          <a:bodyPr wrap="square" lIns="0" tIns="0" rIns="0" bIns="0"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Health</a:t>
            </a:r>
            <a:endParaRPr lang="en-US" sz="1150" dirty="0"/>
          </a:p>
        </p:txBody>
      </p:sp>
      <p:sp>
        <p:nvSpPr>
          <p:cNvPr id="12" name="Text 10"/>
          <p:cNvSpPr/>
          <p:nvPr/>
        </p:nvSpPr>
        <p:spPr>
          <a:xfrm>
            <a:off x="2962656" y="2435764"/>
            <a:ext cx="8460943" cy="537024"/>
          </a:xfrm>
          <a:prstGeom prst="rect">
            <a:avLst/>
          </a:prstGeom>
          <a:noFill/>
          <a:ln/>
        </p:spPr>
        <p:txBody>
          <a:bodyPr wrap="square" lIns="0" tIns="0" rIns="0" bIns="0" rtlCol="0" anchor="ctr"/>
          <a:lstStyle/>
          <a:p>
            <a:pPr algn="l" indent="0" marL="0">
              <a:lnSpc>
                <a:spcPct val="110000"/>
              </a:lnSpc>
              <a:buNone/>
            </a:pPr>
            <a:r>
              <a:rPr lang="en-US" sz="1200" dirty="0">
                <a:solidFill>
                  <a:srgbClr val="2A2434"/>
                </a:solidFill>
                <a:latin typeface="Arial" pitchFamily="34" charset="0"/>
                <a:ea typeface="Arial" pitchFamily="34" charset="-122"/>
                <a:cs typeface="Arial" pitchFamily="34" charset="-120"/>
              </a:rPr>
              <a:t>Annex I, high-criticality / lower-maturity; early scrutiny. Continuity of care and access control to clinical systems.</a:t>
            </a:r>
            <a:endParaRPr lang="en-US" sz="1200" dirty="0"/>
          </a:p>
        </p:txBody>
      </p:sp>
      <p:sp>
        <p:nvSpPr>
          <p:cNvPr id="13" name="Shape 11"/>
          <p:cNvSpPr/>
          <p:nvPr/>
        </p:nvSpPr>
        <p:spPr>
          <a:xfrm>
            <a:off x="566928" y="3070160"/>
            <a:ext cx="11057839" cy="537024"/>
          </a:xfrm>
          <a:prstGeom prst="roundRect">
            <a:avLst>
              <a:gd name="adj" fmla="val 10216"/>
            </a:avLst>
          </a:prstGeom>
          <a:solidFill>
            <a:srgbClr val="F5F2F7"/>
          </a:solidFill>
          <a:ln w="7620">
            <a:solidFill>
              <a:srgbClr val="E4DEEC"/>
            </a:solidFill>
            <a:prstDash val="solid"/>
          </a:ln>
        </p:spPr>
      </p:sp>
      <p:sp>
        <p:nvSpPr>
          <p:cNvPr id="14" name="Shape 12"/>
          <p:cNvSpPr/>
          <p:nvPr/>
        </p:nvSpPr>
        <p:spPr>
          <a:xfrm>
            <a:off x="694944" y="3137504"/>
            <a:ext cx="2103120" cy="402336"/>
          </a:xfrm>
          <a:prstGeom prst="roundRect">
            <a:avLst>
              <a:gd name="adj" fmla="val 13636"/>
            </a:avLst>
          </a:prstGeom>
          <a:solidFill>
            <a:srgbClr val="270949"/>
          </a:solidFill>
          <a:ln/>
        </p:spPr>
      </p:sp>
      <p:sp>
        <p:nvSpPr>
          <p:cNvPr id="15" name="Text 13"/>
          <p:cNvSpPr/>
          <p:nvPr/>
        </p:nvSpPr>
        <p:spPr>
          <a:xfrm>
            <a:off x="694944" y="3128360"/>
            <a:ext cx="2103120" cy="402336"/>
          </a:xfrm>
          <a:prstGeom prst="rect">
            <a:avLst/>
          </a:prstGeom>
          <a:noFill/>
          <a:ln/>
        </p:spPr>
        <p:txBody>
          <a:bodyPr wrap="square" lIns="0" tIns="0" rIns="0" bIns="0"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Transport</a:t>
            </a:r>
            <a:endParaRPr lang="en-US" sz="1150" dirty="0"/>
          </a:p>
        </p:txBody>
      </p:sp>
      <p:sp>
        <p:nvSpPr>
          <p:cNvPr id="16" name="Text 14"/>
          <p:cNvSpPr/>
          <p:nvPr/>
        </p:nvSpPr>
        <p:spPr>
          <a:xfrm>
            <a:off x="2962656" y="3070160"/>
            <a:ext cx="8460943" cy="537024"/>
          </a:xfrm>
          <a:prstGeom prst="rect">
            <a:avLst/>
          </a:prstGeom>
          <a:noFill/>
          <a:ln/>
        </p:spPr>
        <p:txBody>
          <a:bodyPr wrap="square" lIns="0" tIns="0" rIns="0" bIns="0" rtlCol="0" anchor="ctr"/>
          <a:lstStyle/>
          <a:p>
            <a:pPr algn="l" indent="0" marL="0">
              <a:lnSpc>
                <a:spcPct val="110000"/>
              </a:lnSpc>
              <a:buNone/>
            </a:pPr>
            <a:r>
              <a:rPr lang="en-US" sz="1200" dirty="0">
                <a:solidFill>
                  <a:srgbClr val="2A2434"/>
                </a:solidFill>
                <a:latin typeface="Arial" pitchFamily="34" charset="0"/>
                <a:ea typeface="Arial" pitchFamily="34" charset="-122"/>
                <a:cs typeface="Arial" pitchFamily="34" charset="-120"/>
              </a:rPr>
              <a:t>Annex I. Safety-critical OT across aviation, rail, maritime, road; incident handling and continuity are paramount.</a:t>
            </a:r>
            <a:endParaRPr lang="en-US" sz="1200" dirty="0"/>
          </a:p>
        </p:txBody>
      </p:sp>
      <p:sp>
        <p:nvSpPr>
          <p:cNvPr id="17" name="Shape 15"/>
          <p:cNvSpPr/>
          <p:nvPr/>
        </p:nvSpPr>
        <p:spPr>
          <a:xfrm>
            <a:off x="566928" y="3704556"/>
            <a:ext cx="11057839" cy="537024"/>
          </a:xfrm>
          <a:prstGeom prst="roundRect">
            <a:avLst>
              <a:gd name="adj" fmla="val 10216"/>
            </a:avLst>
          </a:prstGeom>
          <a:solidFill>
            <a:srgbClr val="FBFAFC"/>
          </a:solidFill>
          <a:ln w="7620">
            <a:solidFill>
              <a:srgbClr val="E4DEEC"/>
            </a:solidFill>
            <a:prstDash val="solid"/>
          </a:ln>
        </p:spPr>
      </p:sp>
      <p:sp>
        <p:nvSpPr>
          <p:cNvPr id="18" name="Shape 16"/>
          <p:cNvSpPr/>
          <p:nvPr/>
        </p:nvSpPr>
        <p:spPr>
          <a:xfrm>
            <a:off x="694944" y="3771900"/>
            <a:ext cx="2103120" cy="402336"/>
          </a:xfrm>
          <a:prstGeom prst="roundRect">
            <a:avLst>
              <a:gd name="adj" fmla="val 13636"/>
            </a:avLst>
          </a:prstGeom>
          <a:solidFill>
            <a:srgbClr val="270949"/>
          </a:solidFill>
          <a:ln/>
        </p:spPr>
      </p:sp>
      <p:sp>
        <p:nvSpPr>
          <p:cNvPr id="19" name="Text 17"/>
          <p:cNvSpPr/>
          <p:nvPr/>
        </p:nvSpPr>
        <p:spPr>
          <a:xfrm>
            <a:off x="694944" y="3762756"/>
            <a:ext cx="2103120" cy="402336"/>
          </a:xfrm>
          <a:prstGeom prst="rect">
            <a:avLst/>
          </a:prstGeom>
          <a:noFill/>
          <a:ln/>
        </p:spPr>
        <p:txBody>
          <a:bodyPr wrap="square" lIns="0" tIns="0" rIns="0" bIns="0"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Banking &amp; Finance</a:t>
            </a:r>
            <a:endParaRPr lang="en-US" sz="1150" dirty="0"/>
          </a:p>
        </p:txBody>
      </p:sp>
      <p:sp>
        <p:nvSpPr>
          <p:cNvPr id="20" name="Text 18"/>
          <p:cNvSpPr/>
          <p:nvPr/>
        </p:nvSpPr>
        <p:spPr>
          <a:xfrm>
            <a:off x="2962656" y="3704556"/>
            <a:ext cx="8460943" cy="537024"/>
          </a:xfrm>
          <a:prstGeom prst="rect">
            <a:avLst/>
          </a:prstGeom>
          <a:noFill/>
          <a:ln/>
        </p:spPr>
        <p:txBody>
          <a:bodyPr wrap="square" lIns="0" tIns="0" rIns="0" bIns="0" rtlCol="0" anchor="ctr"/>
          <a:lstStyle/>
          <a:p>
            <a:pPr algn="l" indent="0" marL="0">
              <a:lnSpc>
                <a:spcPct val="110000"/>
              </a:lnSpc>
              <a:buNone/>
            </a:pPr>
            <a:r>
              <a:rPr lang="en-US" sz="1200" dirty="0">
                <a:solidFill>
                  <a:srgbClr val="2A2434"/>
                </a:solidFill>
                <a:latin typeface="Arial" pitchFamily="34" charset="0"/>
                <a:ea typeface="Arial" pitchFamily="34" charset="-122"/>
                <a:cs typeface="Arial" pitchFamily="34" charset="-120"/>
              </a:rPr>
              <a:t>DORA (Reg. (EU) 2022/2554) governs as lex specialis: map to DORA's ICT-risk framework; NIS2 steps aside.</a:t>
            </a:r>
            <a:endParaRPr lang="en-US" sz="1200" dirty="0"/>
          </a:p>
        </p:txBody>
      </p:sp>
      <p:sp>
        <p:nvSpPr>
          <p:cNvPr id="21" name="Shape 19"/>
          <p:cNvSpPr/>
          <p:nvPr/>
        </p:nvSpPr>
        <p:spPr>
          <a:xfrm>
            <a:off x="566928" y="4338952"/>
            <a:ext cx="11057839" cy="537024"/>
          </a:xfrm>
          <a:prstGeom prst="roundRect">
            <a:avLst>
              <a:gd name="adj" fmla="val 10216"/>
            </a:avLst>
          </a:prstGeom>
          <a:solidFill>
            <a:srgbClr val="F5F2F7"/>
          </a:solidFill>
          <a:ln w="7620">
            <a:solidFill>
              <a:srgbClr val="E4DEEC"/>
            </a:solidFill>
            <a:prstDash val="solid"/>
          </a:ln>
        </p:spPr>
      </p:sp>
      <p:sp>
        <p:nvSpPr>
          <p:cNvPr id="22" name="Shape 20"/>
          <p:cNvSpPr/>
          <p:nvPr/>
        </p:nvSpPr>
        <p:spPr>
          <a:xfrm>
            <a:off x="694944" y="4406296"/>
            <a:ext cx="2103120" cy="402336"/>
          </a:xfrm>
          <a:prstGeom prst="roundRect">
            <a:avLst>
              <a:gd name="adj" fmla="val 13636"/>
            </a:avLst>
          </a:prstGeom>
          <a:solidFill>
            <a:srgbClr val="270949"/>
          </a:solidFill>
          <a:ln/>
        </p:spPr>
      </p:sp>
      <p:sp>
        <p:nvSpPr>
          <p:cNvPr id="23" name="Text 21"/>
          <p:cNvSpPr/>
          <p:nvPr/>
        </p:nvSpPr>
        <p:spPr>
          <a:xfrm>
            <a:off x="694944" y="4397152"/>
            <a:ext cx="2103120" cy="402336"/>
          </a:xfrm>
          <a:prstGeom prst="rect">
            <a:avLst/>
          </a:prstGeom>
          <a:noFill/>
          <a:ln/>
        </p:spPr>
        <p:txBody>
          <a:bodyPr wrap="square" lIns="0" tIns="0" rIns="0" bIns="0"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Water</a:t>
            </a:r>
            <a:endParaRPr lang="en-US" sz="1150" dirty="0"/>
          </a:p>
        </p:txBody>
      </p:sp>
      <p:sp>
        <p:nvSpPr>
          <p:cNvPr id="24" name="Text 22"/>
          <p:cNvSpPr/>
          <p:nvPr/>
        </p:nvSpPr>
        <p:spPr>
          <a:xfrm>
            <a:off x="2962656" y="4338952"/>
            <a:ext cx="8460943" cy="537024"/>
          </a:xfrm>
          <a:prstGeom prst="rect">
            <a:avLst/>
          </a:prstGeom>
          <a:noFill/>
          <a:ln/>
        </p:spPr>
        <p:txBody>
          <a:bodyPr wrap="square" lIns="0" tIns="0" rIns="0" bIns="0" rtlCol="0" anchor="ctr"/>
          <a:lstStyle/>
          <a:p>
            <a:pPr algn="l" indent="0" marL="0">
              <a:lnSpc>
                <a:spcPct val="110000"/>
              </a:lnSpc>
              <a:buNone/>
            </a:pPr>
            <a:r>
              <a:rPr lang="en-US" sz="1200" dirty="0">
                <a:solidFill>
                  <a:srgbClr val="2A2434"/>
                </a:solidFill>
                <a:latin typeface="Arial" pitchFamily="34" charset="0"/>
                <a:ea typeface="Arial" pitchFamily="34" charset="-122"/>
                <a:cs typeface="Arial" pitchFamily="34" charset="-120"/>
              </a:rPr>
              <a:t>Annex I. SCADA continuity and effectiveness testing; availability is a public-health outcome; often essential at modest size.</a:t>
            </a:r>
            <a:endParaRPr lang="en-US" sz="1200" dirty="0"/>
          </a:p>
        </p:txBody>
      </p:sp>
      <p:sp>
        <p:nvSpPr>
          <p:cNvPr id="25" name="Shape 23"/>
          <p:cNvSpPr/>
          <p:nvPr/>
        </p:nvSpPr>
        <p:spPr>
          <a:xfrm>
            <a:off x="566928" y="4973348"/>
            <a:ext cx="11057839" cy="537024"/>
          </a:xfrm>
          <a:prstGeom prst="roundRect">
            <a:avLst>
              <a:gd name="adj" fmla="val 10216"/>
            </a:avLst>
          </a:prstGeom>
          <a:solidFill>
            <a:srgbClr val="FBFAFC"/>
          </a:solidFill>
          <a:ln w="7620">
            <a:solidFill>
              <a:srgbClr val="E4DEEC"/>
            </a:solidFill>
            <a:prstDash val="solid"/>
          </a:ln>
        </p:spPr>
      </p:sp>
      <p:sp>
        <p:nvSpPr>
          <p:cNvPr id="26" name="Shape 24"/>
          <p:cNvSpPr/>
          <p:nvPr/>
        </p:nvSpPr>
        <p:spPr>
          <a:xfrm>
            <a:off x="694944" y="5040692"/>
            <a:ext cx="2103120" cy="402336"/>
          </a:xfrm>
          <a:prstGeom prst="roundRect">
            <a:avLst>
              <a:gd name="adj" fmla="val 13636"/>
            </a:avLst>
          </a:prstGeom>
          <a:solidFill>
            <a:srgbClr val="270949"/>
          </a:solidFill>
          <a:ln/>
        </p:spPr>
      </p:sp>
      <p:sp>
        <p:nvSpPr>
          <p:cNvPr id="27" name="Text 25"/>
          <p:cNvSpPr/>
          <p:nvPr/>
        </p:nvSpPr>
        <p:spPr>
          <a:xfrm>
            <a:off x="694944" y="5031548"/>
            <a:ext cx="2103120" cy="402336"/>
          </a:xfrm>
          <a:prstGeom prst="rect">
            <a:avLst/>
          </a:prstGeom>
          <a:noFill/>
          <a:ln/>
        </p:spPr>
        <p:txBody>
          <a:bodyPr wrap="square" lIns="0" tIns="0" rIns="0" bIns="0"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Digital &amp; ICT</a:t>
            </a:r>
            <a:endParaRPr lang="en-US" sz="1150" dirty="0"/>
          </a:p>
        </p:txBody>
      </p:sp>
      <p:sp>
        <p:nvSpPr>
          <p:cNvPr id="28" name="Text 26"/>
          <p:cNvSpPr/>
          <p:nvPr/>
        </p:nvSpPr>
        <p:spPr>
          <a:xfrm>
            <a:off x="2962656" y="4973348"/>
            <a:ext cx="8460943" cy="537024"/>
          </a:xfrm>
          <a:prstGeom prst="rect">
            <a:avLst/>
          </a:prstGeom>
          <a:noFill/>
          <a:ln/>
        </p:spPr>
        <p:txBody>
          <a:bodyPr wrap="square" lIns="0" tIns="0" rIns="0" bIns="0" rtlCol="0" anchor="ctr"/>
          <a:lstStyle/>
          <a:p>
            <a:pPr algn="l" indent="0" marL="0">
              <a:lnSpc>
                <a:spcPct val="110000"/>
              </a:lnSpc>
              <a:buNone/>
            </a:pPr>
            <a:r>
              <a:rPr lang="en-US" sz="1200" dirty="0">
                <a:solidFill>
                  <a:srgbClr val="2A2434"/>
                </a:solidFill>
                <a:latin typeface="Arial" pitchFamily="34" charset="0"/>
                <a:ea typeface="Arial" pitchFamily="34" charset="-122"/>
                <a:cs typeface="Arial" pitchFamily="34" charset="-120"/>
              </a:rPr>
              <a:t>Annex I, frequently in scope regardless of size. Secure development and supply chain; you are others' upstream risk.</a:t>
            </a:r>
            <a:endParaRPr lang="en-US" sz="1200" dirty="0"/>
          </a:p>
        </p:txBody>
      </p:sp>
      <p:sp>
        <p:nvSpPr>
          <p:cNvPr id="29" name="Shape 27"/>
          <p:cNvSpPr/>
          <p:nvPr/>
        </p:nvSpPr>
        <p:spPr>
          <a:xfrm>
            <a:off x="566928" y="5607744"/>
            <a:ext cx="11057839" cy="537024"/>
          </a:xfrm>
          <a:prstGeom prst="roundRect">
            <a:avLst>
              <a:gd name="adj" fmla="val 10216"/>
            </a:avLst>
          </a:prstGeom>
          <a:solidFill>
            <a:srgbClr val="F5F2F7"/>
          </a:solidFill>
          <a:ln w="7620">
            <a:solidFill>
              <a:srgbClr val="E4DEEC"/>
            </a:solidFill>
            <a:prstDash val="solid"/>
          </a:ln>
        </p:spPr>
      </p:sp>
      <p:sp>
        <p:nvSpPr>
          <p:cNvPr id="30" name="Shape 28"/>
          <p:cNvSpPr/>
          <p:nvPr/>
        </p:nvSpPr>
        <p:spPr>
          <a:xfrm>
            <a:off x="694944" y="5675088"/>
            <a:ext cx="2103120" cy="402336"/>
          </a:xfrm>
          <a:prstGeom prst="roundRect">
            <a:avLst>
              <a:gd name="adj" fmla="val 13636"/>
            </a:avLst>
          </a:prstGeom>
          <a:solidFill>
            <a:srgbClr val="270949"/>
          </a:solidFill>
          <a:ln/>
        </p:spPr>
      </p:sp>
      <p:sp>
        <p:nvSpPr>
          <p:cNvPr id="31" name="Text 29"/>
          <p:cNvSpPr/>
          <p:nvPr/>
        </p:nvSpPr>
        <p:spPr>
          <a:xfrm>
            <a:off x="694944" y="5665944"/>
            <a:ext cx="2103120" cy="402336"/>
          </a:xfrm>
          <a:prstGeom prst="rect">
            <a:avLst/>
          </a:prstGeom>
          <a:noFill/>
          <a:ln/>
        </p:spPr>
        <p:txBody>
          <a:bodyPr wrap="square" lIns="0" tIns="0" rIns="0" bIns="0"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Manufacturing</a:t>
            </a:r>
            <a:endParaRPr lang="en-US" sz="1150" dirty="0"/>
          </a:p>
        </p:txBody>
      </p:sp>
      <p:sp>
        <p:nvSpPr>
          <p:cNvPr id="32" name="Text 30"/>
          <p:cNvSpPr/>
          <p:nvPr/>
        </p:nvSpPr>
        <p:spPr>
          <a:xfrm>
            <a:off x="2962656" y="5607744"/>
            <a:ext cx="8460943" cy="537024"/>
          </a:xfrm>
          <a:prstGeom prst="rect">
            <a:avLst/>
          </a:prstGeom>
          <a:noFill/>
          <a:ln/>
        </p:spPr>
        <p:txBody>
          <a:bodyPr wrap="square" lIns="0" tIns="0" rIns="0" bIns="0" rtlCol="0" anchor="ctr"/>
          <a:lstStyle/>
          <a:p>
            <a:pPr algn="l" indent="0" marL="0">
              <a:lnSpc>
                <a:spcPct val="110000"/>
              </a:lnSpc>
              <a:buNone/>
            </a:pPr>
            <a:r>
              <a:rPr lang="en-US" sz="1200" dirty="0">
                <a:solidFill>
                  <a:srgbClr val="2A2434"/>
                </a:solidFill>
                <a:latin typeface="Arial" pitchFamily="34" charset="0"/>
                <a:ea typeface="Arial" pitchFamily="34" charset="-122"/>
                <a:cs typeface="Arial" pitchFamily="34" charset="-120"/>
              </a:rPr>
              <a:t>Annex II important entity. Supply-chain and asset management across OT/IT; pulled in as a supplier to essential entities.</a:t>
            </a:r>
            <a:endParaRPr lang="en-US" sz="1200" dirty="0"/>
          </a:p>
        </p:txBody>
      </p:sp>
      <p:pic>
        <p:nvPicPr>
          <p:cNvPr id="34"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35" name="Text 31"/>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73</a:t>
            </a:r>
            <a:endParaRPr lang="en-US" sz="10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HOW ISOMETRI CAN HELP</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The Executive Assurance Assessment</a:t>
            </a:r>
            <a:endParaRPr lang="en-US" sz="3000" dirty="0"/>
          </a:p>
        </p:txBody>
      </p:sp>
      <p:sp>
        <p:nvSpPr>
          <p:cNvPr id="4" name="Text 2"/>
          <p:cNvSpPr/>
          <p:nvPr/>
        </p:nvSpPr>
        <p:spPr>
          <a:xfrm>
            <a:off x="566928" y="1335024"/>
            <a:ext cx="11057839" cy="47879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A focused, independent check of where you stand, built around four steps and designed to cost your team very little time.</a:t>
            </a:r>
            <a:endParaRPr lang="en-US" sz="1450" dirty="0"/>
          </a:p>
        </p:txBody>
      </p:sp>
      <p:sp>
        <p:nvSpPr>
          <p:cNvPr id="5" name="Shape 3"/>
          <p:cNvSpPr/>
          <p:nvPr/>
        </p:nvSpPr>
        <p:spPr>
          <a:xfrm>
            <a:off x="566928" y="2005838"/>
            <a:ext cx="2572436" cy="1688592"/>
          </a:xfrm>
          <a:prstGeom prst="roundRect">
            <a:avLst>
              <a:gd name="adj" fmla="val 3791"/>
            </a:avLst>
          </a:prstGeom>
          <a:solidFill>
            <a:srgbClr val="F5F2F7"/>
          </a:solidFill>
          <a:ln w="9525">
            <a:solidFill>
              <a:srgbClr val="E4DEEC"/>
            </a:solidFill>
            <a:prstDash val="solid"/>
          </a:ln>
        </p:spPr>
      </p:sp>
      <p:sp>
        <p:nvSpPr>
          <p:cNvPr id="6" name="Text 4"/>
          <p:cNvSpPr/>
          <p:nvPr/>
        </p:nvSpPr>
        <p:spPr>
          <a:xfrm>
            <a:off x="804672" y="2225294"/>
            <a:ext cx="2096948"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Ascertain</a:t>
            </a:r>
            <a:endParaRPr lang="en-US" sz="1500" dirty="0"/>
          </a:p>
        </p:txBody>
      </p:sp>
      <p:sp>
        <p:nvSpPr>
          <p:cNvPr id="7" name="Text 5"/>
          <p:cNvSpPr/>
          <p:nvPr/>
        </p:nvSpPr>
        <p:spPr>
          <a:xfrm>
            <a:off x="804672" y="2530094"/>
            <a:ext cx="2096948" cy="780288"/>
          </a:xfrm>
          <a:prstGeom prst="rect">
            <a:avLst/>
          </a:prstGeom>
          <a:noFill/>
          <a:ln/>
        </p:spPr>
        <p:txBody>
          <a:bodyPr wrap="square" lIns="0" tIns="0" rIns="0" bIns="0" rtlCol="0" anchor="t"/>
          <a:lstStyle/>
          <a:p>
            <a:pPr algn="l" indent="0" marL="0">
              <a:lnSpc>
                <a:spcPct val="112000"/>
              </a:lnSpc>
              <a:buNone/>
            </a:pPr>
            <a:r>
              <a:rPr lang="en-US" sz="1200" dirty="0">
                <a:solidFill>
                  <a:srgbClr val="6B6478"/>
                </a:solidFill>
                <a:latin typeface="Arial" pitchFamily="34" charset="0"/>
                <a:ea typeface="Arial" pitchFamily="34" charset="-122"/>
                <a:cs typeface="Arial" pitchFamily="34" charset="-120"/>
              </a:rPr>
              <a:t>A 30-minute scoping call to confirm your services, footprint and likely classification.</a:t>
            </a:r>
            <a:endParaRPr lang="en-US" sz="1200" dirty="0"/>
          </a:p>
        </p:txBody>
      </p:sp>
      <p:sp>
        <p:nvSpPr>
          <p:cNvPr id="8" name="Shape 6"/>
          <p:cNvSpPr/>
          <p:nvPr/>
        </p:nvSpPr>
        <p:spPr>
          <a:xfrm>
            <a:off x="3395396" y="2005838"/>
            <a:ext cx="2572436" cy="1688592"/>
          </a:xfrm>
          <a:prstGeom prst="roundRect">
            <a:avLst>
              <a:gd name="adj" fmla="val 3791"/>
            </a:avLst>
          </a:prstGeom>
          <a:solidFill>
            <a:srgbClr val="F5F2F7"/>
          </a:solidFill>
          <a:ln w="9525">
            <a:solidFill>
              <a:srgbClr val="E4DEEC"/>
            </a:solidFill>
            <a:prstDash val="solid"/>
          </a:ln>
        </p:spPr>
      </p:sp>
      <p:sp>
        <p:nvSpPr>
          <p:cNvPr id="9" name="Text 7"/>
          <p:cNvSpPr/>
          <p:nvPr/>
        </p:nvSpPr>
        <p:spPr>
          <a:xfrm>
            <a:off x="3633140" y="2225294"/>
            <a:ext cx="2096948"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Acquaint</a:t>
            </a:r>
            <a:endParaRPr lang="en-US" sz="1500" dirty="0"/>
          </a:p>
        </p:txBody>
      </p:sp>
      <p:sp>
        <p:nvSpPr>
          <p:cNvPr id="10" name="Text 8"/>
          <p:cNvSpPr/>
          <p:nvPr/>
        </p:nvSpPr>
        <p:spPr>
          <a:xfrm>
            <a:off x="3633140" y="2530094"/>
            <a:ext cx="2096948" cy="780288"/>
          </a:xfrm>
          <a:prstGeom prst="rect">
            <a:avLst/>
          </a:prstGeom>
          <a:noFill/>
          <a:ln/>
        </p:spPr>
        <p:txBody>
          <a:bodyPr wrap="square" lIns="0" tIns="0" rIns="0" bIns="0" rtlCol="0" anchor="t"/>
          <a:lstStyle/>
          <a:p>
            <a:pPr algn="l" indent="0" marL="0">
              <a:lnSpc>
                <a:spcPct val="112000"/>
              </a:lnSpc>
              <a:buNone/>
            </a:pPr>
            <a:r>
              <a:rPr lang="en-US" sz="1200" dirty="0">
                <a:solidFill>
                  <a:srgbClr val="6B6478"/>
                </a:solidFill>
                <a:latin typeface="Arial" pitchFamily="34" charset="0"/>
                <a:ea typeface="Arial" pitchFamily="34" charset="-122"/>
                <a:cs typeface="Arial" pitchFamily="34" charset="-120"/>
              </a:rPr>
              <a:t>A 45-minute session to gather your existing evidence, governance and ISMS artefacts.</a:t>
            </a:r>
            <a:endParaRPr lang="en-US" sz="1200" dirty="0"/>
          </a:p>
        </p:txBody>
      </p:sp>
      <p:sp>
        <p:nvSpPr>
          <p:cNvPr id="11" name="Shape 9"/>
          <p:cNvSpPr/>
          <p:nvPr/>
        </p:nvSpPr>
        <p:spPr>
          <a:xfrm>
            <a:off x="6223864" y="2005838"/>
            <a:ext cx="2572436" cy="1688592"/>
          </a:xfrm>
          <a:prstGeom prst="roundRect">
            <a:avLst>
              <a:gd name="adj" fmla="val 3791"/>
            </a:avLst>
          </a:prstGeom>
          <a:solidFill>
            <a:srgbClr val="F5F2F7"/>
          </a:solidFill>
          <a:ln w="9525">
            <a:solidFill>
              <a:srgbClr val="E4DEEC"/>
            </a:solidFill>
            <a:prstDash val="solid"/>
          </a:ln>
        </p:spPr>
      </p:sp>
      <p:sp>
        <p:nvSpPr>
          <p:cNvPr id="12" name="Text 10"/>
          <p:cNvSpPr/>
          <p:nvPr/>
        </p:nvSpPr>
        <p:spPr>
          <a:xfrm>
            <a:off x="6461608" y="2225294"/>
            <a:ext cx="2096948"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Assess</a:t>
            </a:r>
            <a:endParaRPr lang="en-US" sz="1500" dirty="0"/>
          </a:p>
        </p:txBody>
      </p:sp>
      <p:sp>
        <p:nvSpPr>
          <p:cNvPr id="13" name="Text 11"/>
          <p:cNvSpPr/>
          <p:nvPr/>
        </p:nvSpPr>
        <p:spPr>
          <a:xfrm>
            <a:off x="6461608" y="2530094"/>
            <a:ext cx="2096948" cy="780288"/>
          </a:xfrm>
          <a:prstGeom prst="rect">
            <a:avLst/>
          </a:prstGeom>
          <a:noFill/>
          <a:ln/>
        </p:spPr>
        <p:txBody>
          <a:bodyPr wrap="square" lIns="0" tIns="0" rIns="0" bIns="0" rtlCol="0" anchor="t"/>
          <a:lstStyle/>
          <a:p>
            <a:pPr algn="l" indent="0" marL="0">
              <a:lnSpc>
                <a:spcPct val="112000"/>
              </a:lnSpc>
              <a:buNone/>
            </a:pPr>
            <a:r>
              <a:rPr lang="en-US" sz="1200" dirty="0">
                <a:solidFill>
                  <a:srgbClr val="6B6478"/>
                </a:solidFill>
                <a:latin typeface="Arial" pitchFamily="34" charset="0"/>
                <a:ea typeface="Arial" pitchFamily="34" charset="-122"/>
                <a:cs typeface="Arial" pitchFamily="34" charset="-120"/>
              </a:rPr>
              <a:t>1.5–2 days of independent analysis against the Articles that create duties for you.</a:t>
            </a:r>
            <a:endParaRPr lang="en-US" sz="1200" dirty="0"/>
          </a:p>
        </p:txBody>
      </p:sp>
      <p:sp>
        <p:nvSpPr>
          <p:cNvPr id="14" name="Shape 12"/>
          <p:cNvSpPr/>
          <p:nvPr/>
        </p:nvSpPr>
        <p:spPr>
          <a:xfrm>
            <a:off x="9052331" y="2005838"/>
            <a:ext cx="2572436" cy="1688592"/>
          </a:xfrm>
          <a:prstGeom prst="roundRect">
            <a:avLst>
              <a:gd name="adj" fmla="val 3791"/>
            </a:avLst>
          </a:prstGeom>
          <a:solidFill>
            <a:srgbClr val="F5F2F7"/>
          </a:solidFill>
          <a:ln w="9525">
            <a:solidFill>
              <a:srgbClr val="E4DEEC"/>
            </a:solidFill>
            <a:prstDash val="solid"/>
          </a:ln>
        </p:spPr>
      </p:sp>
      <p:sp>
        <p:nvSpPr>
          <p:cNvPr id="15" name="Text 13"/>
          <p:cNvSpPr/>
          <p:nvPr/>
        </p:nvSpPr>
        <p:spPr>
          <a:xfrm>
            <a:off x="9290075" y="2225294"/>
            <a:ext cx="2096948"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Assure</a:t>
            </a:r>
            <a:endParaRPr lang="en-US" sz="1500" dirty="0"/>
          </a:p>
        </p:txBody>
      </p:sp>
      <p:sp>
        <p:nvSpPr>
          <p:cNvPr id="16" name="Text 14"/>
          <p:cNvSpPr/>
          <p:nvPr/>
        </p:nvSpPr>
        <p:spPr>
          <a:xfrm>
            <a:off x="9290075" y="2530094"/>
            <a:ext cx="2096948" cy="780288"/>
          </a:xfrm>
          <a:prstGeom prst="rect">
            <a:avLst/>
          </a:prstGeom>
          <a:noFill/>
          <a:ln/>
        </p:spPr>
        <p:txBody>
          <a:bodyPr wrap="square" lIns="0" tIns="0" rIns="0" bIns="0" rtlCol="0" anchor="t"/>
          <a:lstStyle/>
          <a:p>
            <a:pPr algn="l" indent="0" marL="0">
              <a:lnSpc>
                <a:spcPct val="112000"/>
              </a:lnSpc>
              <a:buNone/>
            </a:pPr>
            <a:r>
              <a:rPr lang="en-US" sz="1200" dirty="0">
                <a:solidFill>
                  <a:srgbClr val="6B6478"/>
                </a:solidFill>
                <a:latin typeface="Arial" pitchFamily="34" charset="0"/>
                <a:ea typeface="Arial" pitchFamily="34" charset="-122"/>
                <a:cs typeface="Arial" pitchFamily="34" charset="-120"/>
              </a:rPr>
              <a:t>A 60-minute debrief of findings, priorities and the executive decision list.</a:t>
            </a:r>
            <a:endParaRPr lang="en-US" sz="1200" dirty="0"/>
          </a:p>
        </p:txBody>
      </p:sp>
      <p:sp>
        <p:nvSpPr>
          <p:cNvPr id="17" name="Shape 15"/>
          <p:cNvSpPr/>
          <p:nvPr/>
        </p:nvSpPr>
        <p:spPr>
          <a:xfrm>
            <a:off x="566928" y="3932174"/>
            <a:ext cx="11057839" cy="1829816"/>
          </a:xfrm>
          <a:prstGeom prst="roundRect">
            <a:avLst>
              <a:gd name="adj" fmla="val 2998"/>
            </a:avLst>
          </a:prstGeom>
          <a:solidFill>
            <a:srgbClr val="FDEDE8"/>
          </a:solidFill>
          <a:ln w="9525">
            <a:solidFill>
              <a:srgbClr val="F6D3C6"/>
            </a:solidFill>
            <a:prstDash val="solid"/>
          </a:ln>
        </p:spPr>
      </p:sp>
      <p:sp>
        <p:nvSpPr>
          <p:cNvPr id="18" name="Shape 16"/>
          <p:cNvSpPr/>
          <p:nvPr/>
        </p:nvSpPr>
        <p:spPr>
          <a:xfrm>
            <a:off x="877824" y="4188206"/>
            <a:ext cx="310896" cy="310896"/>
          </a:xfrm>
          <a:prstGeom prst="ellipse">
            <a:avLst/>
          </a:prstGeom>
          <a:solidFill>
            <a:srgbClr val="F75A3C"/>
          </a:solidFill>
          <a:ln/>
        </p:spPr>
      </p:sp>
      <p:sp>
        <p:nvSpPr>
          <p:cNvPr id="19" name="Text 17"/>
          <p:cNvSpPr/>
          <p:nvPr/>
        </p:nvSpPr>
        <p:spPr>
          <a:xfrm>
            <a:off x="877824" y="4179062"/>
            <a:ext cx="310896" cy="310896"/>
          </a:xfrm>
          <a:prstGeom prst="rect">
            <a:avLst/>
          </a:prstGeom>
          <a:noFill/>
          <a:ln/>
        </p:spPr>
        <p:txBody>
          <a:bodyPr wrap="square" lIns="0" tIns="0" rIns="0" bIns="0" rtlCol="0" anchor="ctr"/>
          <a:lstStyle/>
          <a:p>
            <a:pPr algn="ctr" indent="0" marL="0">
              <a:buNone/>
            </a:pPr>
            <a:r>
              <a:rPr lang="en-US" sz="1900" b="1" dirty="0">
                <a:solidFill>
                  <a:srgbClr val="FFFFFF"/>
                </a:solidFill>
                <a:latin typeface="Arial" pitchFamily="34" charset="0"/>
                <a:ea typeface="Arial" pitchFamily="34" charset="-122"/>
                <a:cs typeface="Arial" pitchFamily="34" charset="-120"/>
              </a:rPr>
              <a:t>?</a:t>
            </a:r>
            <a:endParaRPr lang="en-US" sz="1900" dirty="0"/>
          </a:p>
        </p:txBody>
      </p:sp>
      <p:sp>
        <p:nvSpPr>
          <p:cNvPr id="20" name="Text 18"/>
          <p:cNvSpPr/>
          <p:nvPr/>
        </p:nvSpPr>
        <p:spPr>
          <a:xfrm>
            <a:off x="1353312" y="4188206"/>
            <a:ext cx="9978847" cy="274320"/>
          </a:xfrm>
          <a:prstGeom prst="rect">
            <a:avLst/>
          </a:prstGeom>
          <a:noFill/>
          <a:ln/>
        </p:spPr>
        <p:txBody>
          <a:bodyPr wrap="square" lIns="0" tIns="0" rIns="0" bIns="0" rtlCol="0" anchor="ctr"/>
          <a:lstStyle/>
          <a:p>
            <a:pPr indent="0" marL="0">
              <a:buNone/>
            </a:pPr>
            <a:r>
              <a:rPr lang="en-US" sz="1200" b="1" spc="150" kern="0" dirty="0">
                <a:solidFill>
                  <a:srgbClr val="F75A3C"/>
                </a:solidFill>
                <a:latin typeface="Arial" pitchFamily="34" charset="0"/>
                <a:ea typeface="Arial" pitchFamily="34" charset="-122"/>
                <a:cs typeface="Arial" pitchFamily="34" charset="-120"/>
              </a:rPr>
              <a:t>HOW IT RUNS</a:t>
            </a:r>
            <a:endParaRPr lang="en-US" sz="1200" dirty="0"/>
          </a:p>
        </p:txBody>
      </p:sp>
      <p:sp>
        <p:nvSpPr>
          <p:cNvPr id="21" name="Text 19"/>
          <p:cNvSpPr/>
          <p:nvPr/>
        </p:nvSpPr>
        <p:spPr>
          <a:xfrm>
            <a:off x="1353312" y="4517390"/>
            <a:ext cx="9978847" cy="1098296"/>
          </a:xfrm>
          <a:prstGeom prst="rect">
            <a:avLst/>
          </a:prstGeom>
          <a:noFill/>
          <a:ln/>
        </p:spPr>
        <p:txBody>
          <a:bodyPr wrap="square" lIns="0" tIns="0" rIns="0" bIns="0" rtlCol="0" anchor="t"/>
          <a:lstStyle/>
          <a:p>
            <a:pPr marL="177800" indent="-177800">
              <a:lnSpc>
                <a:spcPct val="114000"/>
              </a:lnSpc>
              <a:spcAft>
                <a:spcPts val="500"/>
              </a:spcAft>
              <a:buSzPct val="100000"/>
              <a:buChar char="•"/>
            </a:pPr>
            <a:r>
              <a:rPr lang="en-US" sz="1300" dirty="0">
                <a:solidFill>
                  <a:srgbClr val="2A2434"/>
                </a:solidFill>
                <a:latin typeface="Arial" pitchFamily="34" charset="0"/>
                <a:ea typeface="Arial" pitchFamily="34" charset="-122"/>
                <a:cs typeface="Arial" pitchFamily="34" charset="-120"/>
              </a:rPr>
              <a:t>Two-day, fixed-fee, remote engagement with one senior practitioner , around four hours of your team's time. Deliverables: an Executive Briefing Note for the board, and a Detailed Technical Report for the implementation team.</a:t>
            </a:r>
            <a:endParaRPr lang="en-US" sz="1300" dirty="0"/>
          </a:p>
          <a:p>
            <a:pPr marL="177800" indent="-177800">
              <a:lnSpc>
                <a:spcPct val="114000"/>
              </a:lnSpc>
              <a:spcAft>
                <a:spcPts val="500"/>
              </a:spcAft>
              <a:buSzPct val="100000"/>
              <a:buChar char="•"/>
            </a:pPr>
            <a:r>
              <a:rPr lang="en-US" sz="1300" dirty="0">
                <a:solidFill>
                  <a:srgbClr val="2A2434"/>
                </a:solidFill>
                <a:latin typeface="Arial" pitchFamily="34" charset="0"/>
                <a:ea typeface="Arial" pitchFamily="34" charset="-122"/>
                <a:cs typeface="Arial" pitchFamily="34" charset="-120"/>
              </a:rPr>
              <a:t>Our principle: we don't implement what we verify, and we don't verify what we've implemented. The independence is the point.</a:t>
            </a:r>
            <a:endParaRPr lang="en-US" sz="1300" dirty="0"/>
          </a:p>
        </p:txBody>
      </p:sp>
      <p:pic>
        <p:nvPicPr>
          <p:cNvPr id="23"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24" name="Text 20"/>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74</a:t>
            </a:r>
            <a:endParaRPr lang="en-US" sz="10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REGULATORY BASIS &amp; SOURCES</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What this workshop is built on</a:t>
            </a:r>
            <a:endParaRPr lang="en-US" sz="3000" dirty="0"/>
          </a:p>
        </p:txBody>
      </p:sp>
      <p:sp>
        <p:nvSpPr>
          <p:cNvPr id="4" name="Text 2"/>
          <p:cNvSpPr/>
          <p:nvPr/>
        </p:nvSpPr>
        <p:spPr>
          <a:xfrm>
            <a:off x="566928" y="1335024"/>
            <a:ext cx="11057839" cy="47879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This deck is an interpretation of the law for discussion. It is not legal advice, and national transposition varies.</a:t>
            </a:r>
            <a:endParaRPr lang="en-US" sz="1450" dirty="0"/>
          </a:p>
        </p:txBody>
      </p:sp>
      <p:sp>
        <p:nvSpPr>
          <p:cNvPr id="5" name="Shape 3"/>
          <p:cNvSpPr/>
          <p:nvPr/>
        </p:nvSpPr>
        <p:spPr>
          <a:xfrm>
            <a:off x="566928" y="2005838"/>
            <a:ext cx="5373472" cy="2859024"/>
          </a:xfrm>
          <a:prstGeom prst="roundRect">
            <a:avLst>
              <a:gd name="adj" fmla="val 1919"/>
            </a:avLst>
          </a:prstGeom>
          <a:solidFill>
            <a:srgbClr val="F5F2F7"/>
          </a:solidFill>
          <a:ln w="9525">
            <a:solidFill>
              <a:srgbClr val="E4DEEC"/>
            </a:solidFill>
            <a:prstDash val="solid"/>
          </a:ln>
        </p:spPr>
      </p:sp>
      <p:sp>
        <p:nvSpPr>
          <p:cNvPr id="6" name="Text 4"/>
          <p:cNvSpPr/>
          <p:nvPr/>
        </p:nvSpPr>
        <p:spPr>
          <a:xfrm>
            <a:off x="841248" y="2207006"/>
            <a:ext cx="4824832" cy="310896"/>
          </a:xfrm>
          <a:prstGeom prst="rect">
            <a:avLst/>
          </a:prstGeom>
          <a:noFill/>
          <a:ln/>
        </p:spPr>
        <p:txBody>
          <a:bodyPr wrap="square" lIns="0" tIns="0" rIns="0" bIns="0" rtlCol="0" anchor="ctr"/>
          <a:lstStyle/>
          <a:p>
            <a:pPr indent="0" marL="0">
              <a:buNone/>
            </a:pPr>
            <a:r>
              <a:rPr lang="en-US" sz="1250" b="1" spc="120" kern="0" dirty="0">
                <a:solidFill>
                  <a:srgbClr val="F75A3C"/>
                </a:solidFill>
                <a:latin typeface="Arial" pitchFamily="34" charset="0"/>
                <a:ea typeface="Arial" pitchFamily="34" charset="-122"/>
                <a:cs typeface="Arial" pitchFamily="34" charset="-120"/>
              </a:rPr>
              <a:t>PRIMARY SOURCES</a:t>
            </a:r>
            <a:endParaRPr lang="en-US" sz="1250" dirty="0"/>
          </a:p>
        </p:txBody>
      </p:sp>
      <p:sp>
        <p:nvSpPr>
          <p:cNvPr id="7" name="Text 5"/>
          <p:cNvSpPr/>
          <p:nvPr/>
        </p:nvSpPr>
        <p:spPr>
          <a:xfrm>
            <a:off x="841248" y="2591054"/>
            <a:ext cx="4824832" cy="2127504"/>
          </a:xfrm>
          <a:prstGeom prst="rect">
            <a:avLst/>
          </a:prstGeom>
          <a:noFill/>
          <a:ln/>
        </p:spPr>
        <p:txBody>
          <a:bodyPr wrap="square" lIns="0" tIns="0" rIns="0" bIns="0" rtlCol="0" anchor="t"/>
          <a:lstStyle/>
          <a:p>
            <a:pPr marL="177800" indent="-177800">
              <a:lnSpc>
                <a:spcPct val="110000"/>
              </a:lnSpc>
              <a:spcAft>
                <a:spcPts val="600"/>
              </a:spcAft>
              <a:buSzPct val="100000"/>
              <a:buChar char="•"/>
            </a:pPr>
            <a:r>
              <a:rPr lang="en-US" sz="1200" dirty="0">
                <a:solidFill>
                  <a:srgbClr val="2A2434"/>
                </a:solidFill>
                <a:latin typeface="Arial" pitchFamily="34" charset="0"/>
                <a:ea typeface="Arial" pitchFamily="34" charset="-122"/>
                <a:cs typeface="Arial" pitchFamily="34" charset="-120"/>
              </a:rPr>
              <a:t>Directive (EU) 2022/2555 (NIS2) , the consolidated text on EUR-Lex</a:t>
            </a:r>
            <a:endParaRPr lang="en-US" sz="1200" dirty="0"/>
          </a:p>
          <a:p>
            <a:pPr marL="177800" indent="-177800">
              <a:lnSpc>
                <a:spcPct val="110000"/>
              </a:lnSpc>
              <a:spcAft>
                <a:spcPts val="600"/>
              </a:spcAft>
              <a:buSzPct val="100000"/>
              <a:buChar char="•"/>
            </a:pPr>
            <a:r>
              <a:rPr lang="en-US" sz="1200" dirty="0">
                <a:solidFill>
                  <a:srgbClr val="2A2434"/>
                </a:solidFill>
                <a:latin typeface="Arial" pitchFamily="34" charset="0"/>
                <a:ea typeface="Arial" pitchFamily="34" charset="-122"/>
                <a:cs typeface="Arial" pitchFamily="34" charset="-120"/>
              </a:rPr>
              <a:t>Regulation (EU) 2022/2554 (DORA) , lex specialis for financial entities</a:t>
            </a:r>
            <a:endParaRPr lang="en-US" sz="1200" dirty="0"/>
          </a:p>
          <a:p>
            <a:pPr marL="177800" indent="-177800">
              <a:lnSpc>
                <a:spcPct val="110000"/>
              </a:lnSpc>
              <a:spcAft>
                <a:spcPts val="600"/>
              </a:spcAft>
              <a:buSzPct val="100000"/>
              <a:buChar char="•"/>
            </a:pPr>
            <a:r>
              <a:rPr lang="en-US" sz="1200" dirty="0">
                <a:solidFill>
                  <a:srgbClr val="2A2434"/>
                </a:solidFill>
                <a:latin typeface="Arial" pitchFamily="34" charset="0"/>
                <a:ea typeface="Arial" pitchFamily="34" charset="-122"/>
                <a:cs typeface="Arial" pitchFamily="34" charset="-120"/>
              </a:rPr>
              <a:t>National transposition laws in each Member State where you operate</a:t>
            </a:r>
            <a:endParaRPr lang="en-US" sz="1200" dirty="0"/>
          </a:p>
          <a:p>
            <a:pPr marL="177800" indent="-177800">
              <a:lnSpc>
                <a:spcPct val="110000"/>
              </a:lnSpc>
              <a:spcAft>
                <a:spcPts val="600"/>
              </a:spcAft>
              <a:buSzPct val="100000"/>
              <a:buChar char="•"/>
            </a:pPr>
            <a:r>
              <a:rPr lang="en-US" sz="1200" dirty="0">
                <a:solidFill>
                  <a:srgbClr val="2A2434"/>
                </a:solidFill>
                <a:latin typeface="Arial" pitchFamily="34" charset="0"/>
                <a:ea typeface="Arial" pitchFamily="34" charset="-122"/>
                <a:cs typeface="Arial" pitchFamily="34" charset="-120"/>
              </a:rPr>
              <a:t>European Commission infringement / transposition monitoring, 2026</a:t>
            </a:r>
            <a:endParaRPr lang="en-US" sz="1200" dirty="0"/>
          </a:p>
        </p:txBody>
      </p:sp>
      <p:sp>
        <p:nvSpPr>
          <p:cNvPr id="8" name="Shape 6"/>
          <p:cNvSpPr/>
          <p:nvPr/>
        </p:nvSpPr>
        <p:spPr>
          <a:xfrm>
            <a:off x="6251296" y="2005838"/>
            <a:ext cx="5373472" cy="2859024"/>
          </a:xfrm>
          <a:prstGeom prst="roundRect">
            <a:avLst>
              <a:gd name="adj" fmla="val 1919"/>
            </a:avLst>
          </a:prstGeom>
          <a:solidFill>
            <a:srgbClr val="F5F2F7"/>
          </a:solidFill>
          <a:ln w="9525">
            <a:solidFill>
              <a:srgbClr val="E4DEEC"/>
            </a:solidFill>
            <a:prstDash val="solid"/>
          </a:ln>
        </p:spPr>
      </p:sp>
      <p:sp>
        <p:nvSpPr>
          <p:cNvPr id="9" name="Text 7"/>
          <p:cNvSpPr/>
          <p:nvPr/>
        </p:nvSpPr>
        <p:spPr>
          <a:xfrm>
            <a:off x="6525616" y="2207006"/>
            <a:ext cx="4824832" cy="310896"/>
          </a:xfrm>
          <a:prstGeom prst="rect">
            <a:avLst/>
          </a:prstGeom>
          <a:noFill/>
          <a:ln/>
        </p:spPr>
        <p:txBody>
          <a:bodyPr wrap="square" lIns="0" tIns="0" rIns="0" bIns="0" rtlCol="0" anchor="ctr"/>
          <a:lstStyle/>
          <a:p>
            <a:pPr indent="0" marL="0">
              <a:buNone/>
            </a:pPr>
            <a:r>
              <a:rPr lang="en-US" sz="1250" b="1" spc="120" kern="0" dirty="0">
                <a:solidFill>
                  <a:srgbClr val="F75A3C"/>
                </a:solidFill>
                <a:latin typeface="Arial" pitchFamily="34" charset="0"/>
                <a:ea typeface="Arial" pitchFamily="34" charset="-122"/>
                <a:cs typeface="Arial" pitchFamily="34" charset="-120"/>
              </a:rPr>
              <a:t>SUPPORTING REFERENCES</a:t>
            </a:r>
            <a:endParaRPr lang="en-US" sz="1250" dirty="0"/>
          </a:p>
        </p:txBody>
      </p:sp>
      <p:sp>
        <p:nvSpPr>
          <p:cNvPr id="10" name="Text 8"/>
          <p:cNvSpPr/>
          <p:nvPr/>
        </p:nvSpPr>
        <p:spPr>
          <a:xfrm>
            <a:off x="6525616" y="2591054"/>
            <a:ext cx="4824832" cy="2127504"/>
          </a:xfrm>
          <a:prstGeom prst="rect">
            <a:avLst/>
          </a:prstGeom>
          <a:noFill/>
          <a:ln/>
        </p:spPr>
        <p:txBody>
          <a:bodyPr wrap="square" lIns="0" tIns="0" rIns="0" bIns="0" rtlCol="0" anchor="t"/>
          <a:lstStyle/>
          <a:p>
            <a:pPr marL="177800" indent="-177800">
              <a:lnSpc>
                <a:spcPct val="110000"/>
              </a:lnSpc>
              <a:spcAft>
                <a:spcPts val="600"/>
              </a:spcAft>
              <a:buSzPct val="100000"/>
              <a:buChar char="•"/>
            </a:pPr>
            <a:r>
              <a:rPr lang="en-US" sz="1200" dirty="0">
                <a:solidFill>
                  <a:srgbClr val="2A2434"/>
                </a:solidFill>
                <a:latin typeface="Arial" pitchFamily="34" charset="0"/>
                <a:ea typeface="Arial" pitchFamily="34" charset="-122"/>
                <a:cs typeface="Arial" pitchFamily="34" charset="-120"/>
              </a:rPr>
              <a:t>ENISA, NIS360 2026 (published 28 May 2026)</a:t>
            </a:r>
            <a:endParaRPr lang="en-US" sz="1200" dirty="0"/>
          </a:p>
          <a:p>
            <a:pPr marL="177800" indent="-177800">
              <a:lnSpc>
                <a:spcPct val="110000"/>
              </a:lnSpc>
              <a:spcAft>
                <a:spcPts val="600"/>
              </a:spcAft>
              <a:buSzPct val="100000"/>
              <a:buChar char="•"/>
            </a:pPr>
            <a:r>
              <a:rPr lang="en-US" sz="1200" dirty="0">
                <a:solidFill>
                  <a:srgbClr val="2A2434"/>
                </a:solidFill>
                <a:latin typeface="Arial" pitchFamily="34" charset="0"/>
                <a:ea typeface="Arial" pitchFamily="34" charset="-122"/>
                <a:cs typeface="Arial" pitchFamily="34" charset="-120"/>
              </a:rPr>
              <a:t>ENISA NIS Investments study, 2025</a:t>
            </a:r>
            <a:endParaRPr lang="en-US" sz="1200" dirty="0"/>
          </a:p>
          <a:p>
            <a:pPr marL="177800" indent="-177800">
              <a:lnSpc>
                <a:spcPct val="110000"/>
              </a:lnSpc>
              <a:spcAft>
                <a:spcPts val="600"/>
              </a:spcAft>
              <a:buSzPct val="100000"/>
              <a:buChar char="•"/>
            </a:pPr>
            <a:r>
              <a:rPr lang="en-US" sz="1200" dirty="0">
                <a:solidFill>
                  <a:srgbClr val="2A2434"/>
                </a:solidFill>
                <a:latin typeface="Arial" pitchFamily="34" charset="0"/>
                <a:ea typeface="Arial" pitchFamily="34" charset="-122"/>
                <a:cs typeface="Arial" pitchFamily="34" charset="-120"/>
              </a:rPr>
              <a:t>National competent-authority guidance and registration portals</a:t>
            </a:r>
            <a:endParaRPr lang="en-US" sz="1200" dirty="0"/>
          </a:p>
          <a:p>
            <a:pPr marL="177800" indent="-177800">
              <a:lnSpc>
                <a:spcPct val="110000"/>
              </a:lnSpc>
              <a:spcAft>
                <a:spcPts val="600"/>
              </a:spcAft>
              <a:buSzPct val="100000"/>
              <a:buChar char="•"/>
            </a:pPr>
            <a:r>
              <a:rPr lang="en-US" sz="1200" dirty="0">
                <a:solidFill>
                  <a:srgbClr val="2A2434"/>
                </a:solidFill>
                <a:latin typeface="Arial" pitchFamily="34" charset="0"/>
                <a:ea typeface="Arial" pitchFamily="34" charset="-122"/>
                <a:cs typeface="Arial" pitchFamily="34" charset="-120"/>
              </a:rPr>
              <a:t>ISO/IEC 27001 and IEC 62443, referenced as recognised standards</a:t>
            </a:r>
            <a:endParaRPr lang="en-US" sz="1200" dirty="0"/>
          </a:p>
        </p:txBody>
      </p:sp>
      <p:sp>
        <p:nvSpPr>
          <p:cNvPr id="11" name="Text 9"/>
          <p:cNvSpPr/>
          <p:nvPr/>
        </p:nvSpPr>
        <p:spPr>
          <a:xfrm>
            <a:off x="566928" y="5066030"/>
            <a:ext cx="11057839" cy="457200"/>
          </a:xfrm>
          <a:prstGeom prst="rect">
            <a:avLst/>
          </a:prstGeom>
          <a:noFill/>
          <a:ln/>
        </p:spPr>
        <p:txBody>
          <a:bodyPr wrap="square" lIns="0" tIns="0" rIns="0" bIns="0" rtlCol="0" anchor="t"/>
          <a:lstStyle/>
          <a:p>
            <a:pPr indent="0" marL="0">
              <a:lnSpc>
                <a:spcPct val="115000"/>
              </a:lnSpc>
              <a:buNone/>
            </a:pPr>
            <a:r>
              <a:rPr lang="en-US" sz="1150" i="1" dirty="0">
                <a:solidFill>
                  <a:srgbClr val="6B6478"/>
                </a:solidFill>
                <a:latin typeface="Arial" pitchFamily="34" charset="0"/>
                <a:ea typeface="Arial" pitchFamily="34" charset="-122"/>
                <a:cs typeface="Arial" pitchFamily="34" charset="-120"/>
              </a:rPr>
              <a:t>Always confirm the current national position before you rely on any specific figure, deadline or threshold. Where this deck and your national law differ, your national law governs.</a:t>
            </a:r>
            <a:endParaRPr lang="en-US" sz="1150" dirty="0"/>
          </a:p>
        </p:txBody>
      </p:sp>
      <p:pic>
        <p:nvPicPr>
          <p:cNvPr id="13"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14" name="Text 10"/>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75</a:t>
            </a:r>
            <a:endParaRPr lang="en-US" sz="10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IMPORTANT NOTICE</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Disclaimer</a:t>
            </a:r>
            <a:endParaRPr lang="en-US" sz="3000" dirty="0"/>
          </a:p>
        </p:txBody>
      </p:sp>
      <p:sp>
        <p:nvSpPr>
          <p:cNvPr id="4" name="Text 2"/>
          <p:cNvSpPr/>
          <p:nvPr/>
        </p:nvSpPr>
        <p:spPr>
          <a:xfrm>
            <a:off x="566928" y="1335024"/>
            <a:ext cx="11057839" cy="27432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Please read this alongside the material in this presentation.</a:t>
            </a:r>
            <a:endParaRPr lang="en-US" sz="1450" dirty="0"/>
          </a:p>
        </p:txBody>
      </p:sp>
      <p:sp>
        <p:nvSpPr>
          <p:cNvPr id="5" name="Shape 3"/>
          <p:cNvSpPr/>
          <p:nvPr/>
        </p:nvSpPr>
        <p:spPr>
          <a:xfrm>
            <a:off x="566928" y="1801368"/>
            <a:ext cx="3515258" cy="2468880"/>
          </a:xfrm>
          <a:prstGeom prst="roundRect">
            <a:avLst>
              <a:gd name="adj" fmla="val 2593"/>
            </a:avLst>
          </a:prstGeom>
          <a:solidFill>
            <a:srgbClr val="F5F2F7"/>
          </a:solidFill>
          <a:ln w="9525">
            <a:solidFill>
              <a:srgbClr val="E4DEEC"/>
            </a:solidFill>
            <a:prstDash val="solid"/>
          </a:ln>
        </p:spPr>
      </p:sp>
      <p:sp>
        <p:nvSpPr>
          <p:cNvPr id="6" name="Text 4"/>
          <p:cNvSpPr/>
          <p:nvPr/>
        </p:nvSpPr>
        <p:spPr>
          <a:xfrm>
            <a:off x="804672" y="2020824"/>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Not legal advice</a:t>
            </a:r>
            <a:endParaRPr lang="en-US" sz="1500" dirty="0"/>
          </a:p>
        </p:txBody>
      </p:sp>
      <p:sp>
        <p:nvSpPr>
          <p:cNvPr id="7" name="Text 5"/>
          <p:cNvSpPr/>
          <p:nvPr/>
        </p:nvSpPr>
        <p:spPr>
          <a:xfrm>
            <a:off x="804672" y="2325624"/>
            <a:ext cx="3039770" cy="1560576"/>
          </a:xfrm>
          <a:prstGeom prst="rect">
            <a:avLst/>
          </a:prstGeom>
          <a:noFill/>
          <a:ln/>
        </p:spPr>
        <p:txBody>
          <a:bodyPr wrap="square" lIns="0" tIns="0" rIns="0" bIns="0" rtlCol="0" anchor="t"/>
          <a:lstStyle/>
          <a:p>
            <a:pPr algn="l" indent="0" marL="0">
              <a:lnSpc>
                <a:spcPct val="112000"/>
              </a:lnSpc>
              <a:buNone/>
            </a:pPr>
            <a:r>
              <a:rPr lang="en-US" sz="1200" dirty="0">
                <a:solidFill>
                  <a:srgbClr val="6B6478"/>
                </a:solidFill>
                <a:latin typeface="Arial" pitchFamily="34" charset="0"/>
                <a:ea typeface="Arial" pitchFamily="34" charset="-122"/>
                <a:cs typeface="Arial" pitchFamily="34" charset="-120"/>
              </a:rPr>
              <a:t>This presentation is provided for general information and discussion only. It is not legal, regulatory or professional advice, and must not be relied upon as such. For advice on your specific circumstances, consult a qualified legal or compliance professional.</a:t>
            </a:r>
            <a:endParaRPr lang="en-US" sz="1200" dirty="0"/>
          </a:p>
        </p:txBody>
      </p:sp>
      <p:sp>
        <p:nvSpPr>
          <p:cNvPr id="8" name="Shape 6"/>
          <p:cNvSpPr/>
          <p:nvPr/>
        </p:nvSpPr>
        <p:spPr>
          <a:xfrm>
            <a:off x="4338218" y="1801368"/>
            <a:ext cx="3515258" cy="2468880"/>
          </a:xfrm>
          <a:prstGeom prst="roundRect">
            <a:avLst>
              <a:gd name="adj" fmla="val 2593"/>
            </a:avLst>
          </a:prstGeom>
          <a:solidFill>
            <a:srgbClr val="F5F2F7"/>
          </a:solidFill>
          <a:ln w="9525">
            <a:solidFill>
              <a:srgbClr val="E4DEEC"/>
            </a:solidFill>
            <a:prstDash val="solid"/>
          </a:ln>
        </p:spPr>
      </p:sp>
      <p:sp>
        <p:nvSpPr>
          <p:cNvPr id="9" name="Text 7"/>
          <p:cNvSpPr/>
          <p:nvPr/>
        </p:nvSpPr>
        <p:spPr>
          <a:xfrm>
            <a:off x="4575962" y="2020824"/>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National law prevails</a:t>
            </a:r>
            <a:endParaRPr lang="en-US" sz="1500" dirty="0"/>
          </a:p>
        </p:txBody>
      </p:sp>
      <p:sp>
        <p:nvSpPr>
          <p:cNvPr id="10" name="Text 8"/>
          <p:cNvSpPr/>
          <p:nvPr/>
        </p:nvSpPr>
        <p:spPr>
          <a:xfrm>
            <a:off x="4575962" y="2325624"/>
            <a:ext cx="3039770" cy="1560576"/>
          </a:xfrm>
          <a:prstGeom prst="rect">
            <a:avLst/>
          </a:prstGeom>
          <a:noFill/>
          <a:ln/>
        </p:spPr>
        <p:txBody>
          <a:bodyPr wrap="square" lIns="0" tIns="0" rIns="0" bIns="0" rtlCol="0" anchor="t"/>
          <a:lstStyle/>
          <a:p>
            <a:pPr algn="l" indent="0" marL="0">
              <a:lnSpc>
                <a:spcPct val="112000"/>
              </a:lnSpc>
              <a:buNone/>
            </a:pPr>
            <a:r>
              <a:rPr lang="en-US" sz="1200" dirty="0">
                <a:solidFill>
                  <a:srgbClr val="6B6478"/>
                </a:solidFill>
                <a:latin typeface="Arial" pitchFamily="34" charset="0"/>
                <a:ea typeface="Arial" pitchFamily="34" charset="-122"/>
                <a:cs typeface="Arial" pitchFamily="34" charset="-120"/>
              </a:rPr>
              <a:t>NIS2 is a Directive, given effect through national transposition laws that differ by Member State and continue to evolve. Where anything here differs from the applicable national law or official guidance, that law and guidance govern. Always confirm the current position before you act.</a:t>
            </a:r>
            <a:endParaRPr lang="en-US" sz="1200" dirty="0"/>
          </a:p>
        </p:txBody>
      </p:sp>
      <p:sp>
        <p:nvSpPr>
          <p:cNvPr id="11" name="Shape 9"/>
          <p:cNvSpPr/>
          <p:nvPr/>
        </p:nvSpPr>
        <p:spPr>
          <a:xfrm>
            <a:off x="8109509" y="1801368"/>
            <a:ext cx="3515258" cy="2468880"/>
          </a:xfrm>
          <a:prstGeom prst="roundRect">
            <a:avLst>
              <a:gd name="adj" fmla="val 2593"/>
            </a:avLst>
          </a:prstGeom>
          <a:solidFill>
            <a:srgbClr val="F5F2F7"/>
          </a:solidFill>
          <a:ln w="9525">
            <a:solidFill>
              <a:srgbClr val="E4DEEC"/>
            </a:solidFill>
            <a:prstDash val="solid"/>
          </a:ln>
        </p:spPr>
      </p:sp>
      <p:sp>
        <p:nvSpPr>
          <p:cNvPr id="12" name="Text 10"/>
          <p:cNvSpPr/>
          <p:nvPr/>
        </p:nvSpPr>
        <p:spPr>
          <a:xfrm>
            <a:off x="8347253" y="2020824"/>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No liability</a:t>
            </a:r>
            <a:endParaRPr lang="en-US" sz="1500" dirty="0"/>
          </a:p>
        </p:txBody>
      </p:sp>
      <p:sp>
        <p:nvSpPr>
          <p:cNvPr id="13" name="Text 11"/>
          <p:cNvSpPr/>
          <p:nvPr/>
        </p:nvSpPr>
        <p:spPr>
          <a:xfrm>
            <a:off x="8347253" y="2325624"/>
            <a:ext cx="3039770" cy="1365504"/>
          </a:xfrm>
          <a:prstGeom prst="rect">
            <a:avLst/>
          </a:prstGeom>
          <a:noFill/>
          <a:ln/>
        </p:spPr>
        <p:txBody>
          <a:bodyPr wrap="square" lIns="0" tIns="0" rIns="0" bIns="0" rtlCol="0" anchor="t"/>
          <a:lstStyle/>
          <a:p>
            <a:pPr algn="l" indent="0" marL="0">
              <a:lnSpc>
                <a:spcPct val="112000"/>
              </a:lnSpc>
              <a:buNone/>
            </a:pPr>
            <a:r>
              <a:rPr lang="en-US" sz="1200" dirty="0">
                <a:solidFill>
                  <a:srgbClr val="6B6478"/>
                </a:solidFill>
                <a:latin typeface="Arial" pitchFamily="34" charset="0"/>
                <a:ea typeface="Arial" pitchFamily="34" charset="-122"/>
                <a:cs typeface="Arial" pitchFamily="34" charset="-120"/>
              </a:rPr>
              <a:t>Figures, deadlines, thresholds and enforcement details are indicative and may change. ISOMETRI accepts no liability for any action taken, or not taken, on the basis of this presentation. Any engagement is governed solely by its own written terms.</a:t>
            </a:r>
            <a:endParaRPr lang="en-US" sz="1200" dirty="0"/>
          </a:p>
        </p:txBody>
      </p:sp>
      <p:sp>
        <p:nvSpPr>
          <p:cNvPr id="14" name="Text 12"/>
          <p:cNvSpPr/>
          <p:nvPr/>
        </p:nvSpPr>
        <p:spPr>
          <a:xfrm>
            <a:off x="566928" y="4581144"/>
            <a:ext cx="11057839" cy="731520"/>
          </a:xfrm>
          <a:prstGeom prst="rect">
            <a:avLst/>
          </a:prstGeom>
          <a:noFill/>
          <a:ln/>
        </p:spPr>
        <p:txBody>
          <a:bodyPr wrap="square" lIns="0" tIns="0" rIns="0" bIns="0" rtlCol="0" anchor="t"/>
          <a:lstStyle/>
          <a:p>
            <a:pPr indent="0" marL="0">
              <a:lnSpc>
                <a:spcPct val="120000"/>
              </a:lnSpc>
              <a:buNone/>
            </a:pPr>
            <a:r>
              <a:rPr lang="en-US" sz="1050" i="1" dirty="0">
                <a:solidFill>
                  <a:srgbClr val="6B6478"/>
                </a:solidFill>
                <a:latin typeface="Arial" pitchFamily="34" charset="0"/>
                <a:ea typeface="Arial" pitchFamily="34" charset="-122"/>
                <a:cs typeface="Arial" pitchFamily="34" charset="-120"/>
              </a:rPr>
              <a:t>© 2026 ISOMETRI. All rights reserved. This material may not be reproduced or distributed without permission. “NIS2” refers to Directive (EU) 2022/2555; “DORA” to Regulation (EU) 2022/2554; “ISO/IEC 27001” is a standard of ISO/IEC. All trademarks are the property of their respective owners.</a:t>
            </a:r>
            <a:endParaRPr lang="en-US" sz="1050" dirty="0"/>
          </a:p>
        </p:txBody>
      </p:sp>
      <p:pic>
        <p:nvPicPr>
          <p:cNvPr id="16"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17" name="Text 13"/>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76</a:t>
            </a:r>
            <a:endParaRPr lang="en-US" sz="10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77">
    <p:bg>
      <p:bgPr>
        <a:solidFill>
          <a:srgbClr val="270949"/>
        </a:solidFill>
      </p:bgPr>
    </p:bg>
    <p:spTree>
      <p:nvGrpSpPr>
        <p:cNvPr id="1" name=""/>
        <p:cNvGrpSpPr/>
        <p:nvPr/>
      </p:nvGrpSpPr>
      <p:grpSpPr>
        <a:xfrm>
          <a:off x="0" y="0"/>
          <a:ext cx="0" cy="0"/>
          <a:chOff x="0" y="0"/>
          <a:chExt cx="0" cy="0"/>
        </a:xfrm>
      </p:grpSpPr>
      <p:pic>
        <p:nvPicPr>
          <p:cNvPr id="2" name="Image 0" descr="/home/claude/logo1.png">    </p:cNvPr>
          <p:cNvPicPr>
            <a:picLocks noChangeAspect="1"/>
          </p:cNvPicPr>
          <p:nvPr/>
        </p:nvPicPr>
        <p:blipFill>
          <a:blip r:embed="rId1"/>
          <a:stretch>
            <a:fillRect/>
          </a:stretch>
        </p:blipFill>
        <p:spPr>
          <a:xfrm>
            <a:off x="566928" y="685800"/>
            <a:ext cx="1737360" cy="415988"/>
          </a:xfrm>
          <a:prstGeom prst="rect">
            <a:avLst/>
          </a:prstGeom>
        </p:spPr>
      </p:pic>
      <p:sp>
        <p:nvSpPr>
          <p:cNvPr id="3" name="Shape 0"/>
          <p:cNvSpPr/>
          <p:nvPr/>
        </p:nvSpPr>
        <p:spPr>
          <a:xfrm>
            <a:off x="566928" y="2468880"/>
            <a:ext cx="502920" cy="50292"/>
          </a:xfrm>
          <a:prstGeom prst="rect">
            <a:avLst/>
          </a:prstGeom>
          <a:solidFill>
            <a:srgbClr val="F75A3C"/>
          </a:solidFill>
          <a:ln/>
        </p:spPr>
      </p:sp>
      <p:sp>
        <p:nvSpPr>
          <p:cNvPr id="4" name="Text 1"/>
          <p:cNvSpPr/>
          <p:nvPr/>
        </p:nvSpPr>
        <p:spPr>
          <a:xfrm>
            <a:off x="566928" y="2697480"/>
            <a:ext cx="10424160" cy="1371600"/>
          </a:xfrm>
          <a:prstGeom prst="rect">
            <a:avLst/>
          </a:prstGeom>
          <a:noFill/>
          <a:ln/>
        </p:spPr>
        <p:txBody>
          <a:bodyPr wrap="square" lIns="0" tIns="0" rIns="0" bIns="0" rtlCol="0" anchor="t"/>
          <a:lstStyle/>
          <a:p>
            <a:pPr indent="0" marL="0">
              <a:lnSpc>
                <a:spcPct val="108000"/>
              </a:lnSpc>
              <a:buNone/>
            </a:pPr>
            <a:r>
              <a:rPr lang="en-US" sz="3300" b="1" dirty="0">
                <a:solidFill>
                  <a:srgbClr val="FFFFFF"/>
                </a:solidFill>
                <a:latin typeface="Arial" pitchFamily="34" charset="0"/>
                <a:ea typeface="Arial" pitchFamily="34" charset="-122"/>
                <a:cs typeface="Arial" pitchFamily="34" charset="-120"/>
              </a:rPr>
              <a:t>Technical implementation can be delegated.</a:t>
            </a:r>
            <a:endParaRPr lang="en-US" sz="3300" dirty="0"/>
          </a:p>
          <a:p>
            <a:pPr indent="0" marL="0">
              <a:lnSpc>
                <a:spcPct val="108000"/>
              </a:lnSpc>
              <a:buNone/>
            </a:pPr>
            <a:r>
              <a:rPr lang="en-US" sz="3300" b="1" dirty="0">
                <a:solidFill>
                  <a:srgbClr val="FFFFFF"/>
                </a:solidFill>
                <a:latin typeface="Arial" pitchFamily="34" charset="0"/>
                <a:ea typeface="Arial" pitchFamily="34" charset="-122"/>
                <a:cs typeface="Arial" pitchFamily="34" charset="-120"/>
              </a:rPr>
              <a:t>Executive responsibility cannot.</a:t>
            </a:r>
            <a:endParaRPr lang="en-US" sz="3300" dirty="0"/>
          </a:p>
        </p:txBody>
      </p:sp>
      <p:sp>
        <p:nvSpPr>
          <p:cNvPr id="5" name="Text 2"/>
          <p:cNvSpPr/>
          <p:nvPr/>
        </p:nvSpPr>
        <p:spPr>
          <a:xfrm>
            <a:off x="566928" y="4297680"/>
            <a:ext cx="9601200" cy="640080"/>
          </a:xfrm>
          <a:prstGeom prst="rect">
            <a:avLst/>
          </a:prstGeom>
          <a:noFill/>
          <a:ln/>
        </p:spPr>
        <p:txBody>
          <a:bodyPr wrap="square" lIns="0" tIns="0" rIns="0" bIns="0" rtlCol="0" anchor="t"/>
          <a:lstStyle/>
          <a:p>
            <a:pPr indent="0" marL="0">
              <a:lnSpc>
                <a:spcPct val="120000"/>
              </a:lnSpc>
              <a:buNone/>
            </a:pPr>
            <a:r>
              <a:rPr lang="en-US" sz="1500" dirty="0">
                <a:solidFill>
                  <a:srgbClr val="CFC6DC"/>
                </a:solidFill>
                <a:latin typeface="Arial" pitchFamily="34" charset="0"/>
                <a:ea typeface="Arial" pitchFamily="34" charset="-122"/>
                <a:cs typeface="Arial" pitchFamily="34" charset="-120"/>
              </a:rPr>
              <a:t>Thank you. Let's turn today's discussion into a prioritised plan and the decisions your board needs to make.</a:t>
            </a:r>
            <a:endParaRPr lang="en-US" sz="1500" dirty="0"/>
          </a:p>
        </p:txBody>
      </p:sp>
      <p:sp>
        <p:nvSpPr>
          <p:cNvPr id="6" name="Text 3"/>
          <p:cNvSpPr/>
          <p:nvPr/>
        </p:nvSpPr>
        <p:spPr>
          <a:xfrm>
            <a:off x="566928" y="5212080"/>
            <a:ext cx="9144000" cy="1005840"/>
          </a:xfrm>
          <a:prstGeom prst="rect">
            <a:avLst/>
          </a:prstGeom>
          <a:noFill/>
          <a:ln/>
        </p:spPr>
        <p:txBody>
          <a:bodyPr wrap="square" lIns="0" tIns="0" rIns="0" bIns="0" rtlCol="0" anchor="t"/>
          <a:lstStyle/>
          <a:p>
            <a:pPr indent="0" marL="0">
              <a:lnSpc>
                <a:spcPct val="125000"/>
              </a:lnSpc>
              <a:buNone/>
            </a:pPr>
            <a:r>
              <a:rPr lang="en-US" sz="1500" b="1" dirty="0">
                <a:solidFill>
                  <a:srgbClr val="FFFFFF"/>
                </a:solidFill>
                <a:latin typeface="Arial" pitchFamily="34" charset="0"/>
                <a:ea typeface="Arial" pitchFamily="34" charset="-122"/>
                <a:cs typeface="Arial" pitchFamily="34" charset="-120"/>
              </a:rPr>
              <a:t>Jonathan Main</a:t>
            </a:r>
            <a:endParaRPr lang="en-US" sz="1500" dirty="0"/>
          </a:p>
          <a:p>
            <a:pPr indent="0" marL="0">
              <a:lnSpc>
                <a:spcPct val="125000"/>
              </a:lnSpc>
              <a:buNone/>
            </a:pPr>
            <a:r>
              <a:rPr lang="en-US" sz="1250" dirty="0">
                <a:solidFill>
                  <a:srgbClr val="CFC6DC"/>
                </a:solidFill>
                <a:latin typeface="Arial" pitchFamily="34" charset="0"/>
                <a:ea typeface="Arial" pitchFamily="34" charset="-122"/>
                <a:cs typeface="Arial" pitchFamily="34" charset="-120"/>
              </a:rPr>
              <a:t>ISOMETRI · Sustainable Growth</a:t>
            </a:r>
            <a:endParaRPr lang="en-US" sz="1500" dirty="0"/>
          </a:p>
          <a:p>
            <a:pPr indent="0" marL="0">
              <a:lnSpc>
                <a:spcPct val="125000"/>
              </a:lnSpc>
              <a:buNone/>
            </a:pPr>
            <a:r>
              <a:rPr lang="en-US" sz="1250" dirty="0">
                <a:solidFill>
                  <a:srgbClr val="F75A3C"/>
                </a:solidFill>
                <a:latin typeface="Arial" pitchFamily="34" charset="0"/>
                <a:ea typeface="Arial" pitchFamily="34" charset="-122"/>
                <a:cs typeface="Arial" pitchFamily="34" charset="-120"/>
              </a:rPr>
              <a:t>jonathan@isometri.net  ·  +49 173 727 5823</a:t>
            </a:r>
            <a:endParaRPr lang="en-US" sz="1500" dirty="0"/>
          </a:p>
        </p:txBody>
      </p:sp>
      <p:pic>
        <p:nvPicPr>
          <p:cNvPr id="8" name="Image 1" descr="/home/claude/logo1.png">    </p:cNvPr>
          <p:cNvPicPr>
            <a:picLocks noChangeAspect="1"/>
          </p:cNvPicPr>
          <p:nvPr/>
        </p:nvPicPr>
        <p:blipFill>
          <a:blip r:embed="rId2"/>
          <a:stretch>
            <a:fillRect/>
          </a:stretch>
        </p:blipFill>
        <p:spPr>
          <a:xfrm>
            <a:off x="10545775" y="6382512"/>
            <a:ext cx="1078992" cy="258350"/>
          </a:xfrm>
          <a:prstGeom prst="rect">
            <a:avLst/>
          </a:prstGeom>
        </p:spPr>
      </p:pic>
      <p:sp>
        <p:nvSpPr>
          <p:cNvPr id="9" name="Text 4"/>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9A8FB0"/>
                </a:solidFill>
                <a:latin typeface="Arial" pitchFamily="34" charset="0"/>
                <a:ea typeface="Arial" pitchFamily="34" charset="-122"/>
                <a:cs typeface="Arial" pitchFamily="34" charset="-120"/>
              </a:rPr>
              <a:t>77</a:t>
            </a: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WHY WE ARE HERE</a:t>
            </a:r>
            <a:endParaRPr lang="en-US" sz="1150" dirty="0"/>
          </a:p>
        </p:txBody>
      </p:sp>
      <p:sp>
        <p:nvSpPr>
          <p:cNvPr id="3" name="Text 1"/>
          <p:cNvSpPr/>
          <p:nvPr/>
        </p:nvSpPr>
        <p:spPr>
          <a:xfrm>
            <a:off x="566928" y="768096"/>
            <a:ext cx="11057839" cy="45720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NIS2 is EU law that raises the bar on three things</a:t>
            </a:r>
            <a:endParaRPr lang="en-US" sz="3000" dirty="0"/>
          </a:p>
        </p:txBody>
      </p:sp>
      <p:sp>
        <p:nvSpPr>
          <p:cNvPr id="4" name="Text 2"/>
          <p:cNvSpPr/>
          <p:nvPr/>
        </p:nvSpPr>
        <p:spPr>
          <a:xfrm>
            <a:off x="566928" y="1335024"/>
            <a:ext cx="11057839" cy="47879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It reaches your organisation, the entities you supply, and the entities you depend on, not just your own IT estate.</a:t>
            </a:r>
            <a:endParaRPr lang="en-US" sz="1450" dirty="0"/>
          </a:p>
        </p:txBody>
      </p:sp>
      <p:sp>
        <p:nvSpPr>
          <p:cNvPr id="5" name="Shape 3"/>
          <p:cNvSpPr/>
          <p:nvPr/>
        </p:nvSpPr>
        <p:spPr>
          <a:xfrm>
            <a:off x="566928" y="2005838"/>
            <a:ext cx="3515258" cy="1924304"/>
          </a:xfrm>
          <a:prstGeom prst="roundRect">
            <a:avLst>
              <a:gd name="adj" fmla="val 3326"/>
            </a:avLst>
          </a:prstGeom>
          <a:solidFill>
            <a:srgbClr val="F5F2F7"/>
          </a:solidFill>
          <a:ln w="9525">
            <a:solidFill>
              <a:srgbClr val="E4DEEC"/>
            </a:solidFill>
            <a:prstDash val="solid"/>
          </a:ln>
        </p:spPr>
      </p:sp>
      <p:sp>
        <p:nvSpPr>
          <p:cNvPr id="6" name="Text 4"/>
          <p:cNvSpPr/>
          <p:nvPr/>
        </p:nvSpPr>
        <p:spPr>
          <a:xfrm>
            <a:off x="804672" y="2225294"/>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Governance</a:t>
            </a:r>
            <a:endParaRPr lang="en-US" sz="1500" dirty="0"/>
          </a:p>
        </p:txBody>
      </p:sp>
      <p:sp>
        <p:nvSpPr>
          <p:cNvPr id="7" name="Text 5"/>
          <p:cNvSpPr/>
          <p:nvPr/>
        </p:nvSpPr>
        <p:spPr>
          <a:xfrm>
            <a:off x="804672" y="2530094"/>
            <a:ext cx="3039770" cy="1016000"/>
          </a:xfrm>
          <a:prstGeom prst="rect">
            <a:avLst/>
          </a:prstGeom>
          <a:noFill/>
          <a:ln/>
        </p:spPr>
        <p:txBody>
          <a:bodyPr wrap="square" lIns="0" tIns="0" rIns="0" bIns="0" rtlCol="0" anchor="t"/>
          <a:lstStyle/>
          <a:p>
            <a:pPr algn="l" indent="0" marL="0">
              <a:lnSpc>
                <a:spcPct val="112000"/>
              </a:lnSpc>
              <a:buNone/>
            </a:pPr>
            <a:r>
              <a:rPr lang="en-US" sz="1250" dirty="0">
                <a:solidFill>
                  <a:srgbClr val="6B6478"/>
                </a:solidFill>
                <a:latin typeface="Arial" pitchFamily="34" charset="0"/>
                <a:ea typeface="Arial" pitchFamily="34" charset="-122"/>
                <a:cs typeface="Arial" pitchFamily="34" charset="-120"/>
              </a:rPr>
              <a:t>Cyber risk becomes a management-body responsibility, with approval, oversight and personal accountability, not something delegated wholesale to IT.</a:t>
            </a:r>
            <a:endParaRPr lang="en-US" sz="1250" dirty="0"/>
          </a:p>
        </p:txBody>
      </p:sp>
      <p:sp>
        <p:nvSpPr>
          <p:cNvPr id="8" name="Shape 6"/>
          <p:cNvSpPr/>
          <p:nvPr/>
        </p:nvSpPr>
        <p:spPr>
          <a:xfrm>
            <a:off x="4338218" y="2005838"/>
            <a:ext cx="3515258" cy="1924304"/>
          </a:xfrm>
          <a:prstGeom prst="roundRect">
            <a:avLst>
              <a:gd name="adj" fmla="val 3326"/>
            </a:avLst>
          </a:prstGeom>
          <a:solidFill>
            <a:srgbClr val="F5F2F7"/>
          </a:solidFill>
          <a:ln w="9525">
            <a:solidFill>
              <a:srgbClr val="E4DEEC"/>
            </a:solidFill>
            <a:prstDash val="solid"/>
          </a:ln>
        </p:spPr>
      </p:sp>
      <p:sp>
        <p:nvSpPr>
          <p:cNvPr id="9" name="Text 7"/>
          <p:cNvSpPr/>
          <p:nvPr/>
        </p:nvSpPr>
        <p:spPr>
          <a:xfrm>
            <a:off x="4575962" y="2225294"/>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Evidence</a:t>
            </a:r>
            <a:endParaRPr lang="en-US" sz="1500" dirty="0"/>
          </a:p>
        </p:txBody>
      </p:sp>
      <p:sp>
        <p:nvSpPr>
          <p:cNvPr id="10" name="Text 8"/>
          <p:cNvSpPr/>
          <p:nvPr/>
        </p:nvSpPr>
        <p:spPr>
          <a:xfrm>
            <a:off x="4575962" y="2530094"/>
            <a:ext cx="3039770" cy="1016000"/>
          </a:xfrm>
          <a:prstGeom prst="rect">
            <a:avLst/>
          </a:prstGeom>
          <a:noFill/>
          <a:ln/>
        </p:spPr>
        <p:txBody>
          <a:bodyPr wrap="square" lIns="0" tIns="0" rIns="0" bIns="0" rtlCol="0" anchor="t"/>
          <a:lstStyle/>
          <a:p>
            <a:pPr algn="l" indent="0" marL="0">
              <a:lnSpc>
                <a:spcPct val="112000"/>
              </a:lnSpc>
              <a:buNone/>
            </a:pPr>
            <a:r>
              <a:rPr lang="en-US" sz="1250" dirty="0">
                <a:solidFill>
                  <a:srgbClr val="6B6478"/>
                </a:solidFill>
                <a:latin typeface="Arial" pitchFamily="34" charset="0"/>
                <a:ea typeface="Arial" pitchFamily="34" charset="-122"/>
                <a:cs typeface="Arial" pitchFamily="34" charset="-120"/>
              </a:rPr>
              <a:t>Intentions are not enough. NIS2 expects provable measures, decisions, records and tested controls that someone outside the team could inspect.</a:t>
            </a:r>
            <a:endParaRPr lang="en-US" sz="1250" dirty="0"/>
          </a:p>
        </p:txBody>
      </p:sp>
      <p:sp>
        <p:nvSpPr>
          <p:cNvPr id="11" name="Shape 9"/>
          <p:cNvSpPr/>
          <p:nvPr/>
        </p:nvSpPr>
        <p:spPr>
          <a:xfrm>
            <a:off x="8109509" y="2005838"/>
            <a:ext cx="3515258" cy="1924304"/>
          </a:xfrm>
          <a:prstGeom prst="roundRect">
            <a:avLst>
              <a:gd name="adj" fmla="val 3326"/>
            </a:avLst>
          </a:prstGeom>
          <a:solidFill>
            <a:srgbClr val="F5F2F7"/>
          </a:solidFill>
          <a:ln w="9525">
            <a:solidFill>
              <a:srgbClr val="E4DEEC"/>
            </a:solidFill>
            <a:prstDash val="solid"/>
          </a:ln>
        </p:spPr>
      </p:sp>
      <p:sp>
        <p:nvSpPr>
          <p:cNvPr id="12" name="Text 10"/>
          <p:cNvSpPr/>
          <p:nvPr/>
        </p:nvSpPr>
        <p:spPr>
          <a:xfrm>
            <a:off x="8347253" y="2225294"/>
            <a:ext cx="3039770" cy="213360"/>
          </a:xfrm>
          <a:prstGeom prst="rect">
            <a:avLst/>
          </a:prstGeom>
          <a:noFill/>
          <a:ln/>
        </p:spPr>
        <p:txBody>
          <a:bodyPr wrap="square" lIns="0" tIns="0" rIns="0" bIns="0" rtlCol="0" anchor="t"/>
          <a:lstStyle/>
          <a:p>
            <a:pPr algn="l" indent="0" marL="0">
              <a:buNone/>
            </a:pPr>
            <a:r>
              <a:rPr lang="en-US" sz="1500" b="1" dirty="0">
                <a:solidFill>
                  <a:srgbClr val="2A2434"/>
                </a:solidFill>
                <a:latin typeface="Arial" pitchFamily="34" charset="0"/>
                <a:ea typeface="Arial" pitchFamily="34" charset="-122"/>
                <a:cs typeface="Arial" pitchFamily="34" charset="-120"/>
              </a:rPr>
              <a:t>Incident reporting</a:t>
            </a:r>
            <a:endParaRPr lang="en-US" sz="1500" dirty="0"/>
          </a:p>
        </p:txBody>
      </p:sp>
      <p:sp>
        <p:nvSpPr>
          <p:cNvPr id="13" name="Text 11"/>
          <p:cNvSpPr/>
          <p:nvPr/>
        </p:nvSpPr>
        <p:spPr>
          <a:xfrm>
            <a:off x="8347253" y="2530094"/>
            <a:ext cx="3039770" cy="812800"/>
          </a:xfrm>
          <a:prstGeom prst="rect">
            <a:avLst/>
          </a:prstGeom>
          <a:noFill/>
          <a:ln/>
        </p:spPr>
        <p:txBody>
          <a:bodyPr wrap="square" lIns="0" tIns="0" rIns="0" bIns="0" rtlCol="0" anchor="t"/>
          <a:lstStyle/>
          <a:p>
            <a:pPr algn="l" indent="0" marL="0">
              <a:lnSpc>
                <a:spcPct val="112000"/>
              </a:lnSpc>
              <a:buNone/>
            </a:pPr>
            <a:r>
              <a:rPr lang="en-US" sz="1250" dirty="0">
                <a:solidFill>
                  <a:srgbClr val="6B6478"/>
                </a:solidFill>
                <a:latin typeface="Arial" pitchFamily="34" charset="0"/>
                <a:ea typeface="Arial" pitchFamily="34" charset="-122"/>
                <a:cs typeface="Arial" pitchFamily="34" charset="-120"/>
              </a:rPr>
              <a:t>Prescriptive notification to a national authority on a fixed clock, 24 hours, 72 hours, one month, for incidents with significant impact.</a:t>
            </a:r>
            <a:endParaRPr lang="en-US" sz="1250" dirty="0"/>
          </a:p>
        </p:txBody>
      </p:sp>
      <p:sp>
        <p:nvSpPr>
          <p:cNvPr id="14" name="Text 12"/>
          <p:cNvSpPr/>
          <p:nvPr/>
        </p:nvSpPr>
        <p:spPr>
          <a:xfrm>
            <a:off x="566928" y="4222750"/>
            <a:ext cx="11057839" cy="548640"/>
          </a:xfrm>
          <a:prstGeom prst="rect">
            <a:avLst/>
          </a:prstGeom>
          <a:noFill/>
          <a:ln/>
        </p:spPr>
        <p:txBody>
          <a:bodyPr wrap="square" lIns="0" tIns="0" rIns="0" bIns="0" rtlCol="0" anchor="t"/>
          <a:lstStyle/>
          <a:p>
            <a:pPr indent="0" marL="0">
              <a:lnSpc>
                <a:spcPct val="115000"/>
              </a:lnSpc>
              <a:buNone/>
            </a:pPr>
            <a:r>
              <a:rPr lang="en-US" sz="1350" i="1" dirty="0">
                <a:solidFill>
                  <a:srgbClr val="2A2434"/>
                </a:solidFill>
                <a:latin typeface="Arial" pitchFamily="34" charset="0"/>
                <a:ea typeface="Arial" pitchFamily="34" charset="-122"/>
                <a:cs typeface="Arial" pitchFamily="34" charset="-120"/>
              </a:rPr>
              <a:t>Whether or not your organisation is directly in scope, these obligations arrive through your customers and suppliers as contractual expectations. We will return to that repeatedly today.</a:t>
            </a:r>
            <a:endParaRPr lang="en-US" sz="1350" dirty="0"/>
          </a:p>
        </p:txBody>
      </p:sp>
      <p:pic>
        <p:nvPicPr>
          <p:cNvPr id="16"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17" name="Text 13"/>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8</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56032"/>
          </a:xfrm>
          <a:prstGeom prst="rect">
            <a:avLst/>
          </a:prstGeom>
          <a:noFill/>
          <a:ln/>
        </p:spPr>
        <p:txBody>
          <a:bodyPr wrap="square" lIns="0" tIns="0" rIns="0" bIns="0" rtlCol="0" anchor="ctr"/>
          <a:lstStyle/>
          <a:p>
            <a:pPr algn="l" indent="0" marL="0">
              <a:buNone/>
            </a:pPr>
            <a:r>
              <a:rPr lang="en-US" sz="1150" b="1" spc="200" kern="0" dirty="0">
                <a:solidFill>
                  <a:srgbClr val="F75A3C"/>
                </a:solidFill>
                <a:latin typeface="Arial" pitchFamily="34" charset="0"/>
                <a:ea typeface="Arial" pitchFamily="34" charset="-122"/>
                <a:cs typeface="Arial" pitchFamily="34" charset="-120"/>
              </a:rPr>
              <a:t>HOW TO GET VALUE FROM TODAY</a:t>
            </a:r>
            <a:endParaRPr lang="en-US" sz="1150" dirty="0"/>
          </a:p>
        </p:txBody>
      </p:sp>
      <p:sp>
        <p:nvSpPr>
          <p:cNvPr id="3" name="Text 1"/>
          <p:cNvSpPr/>
          <p:nvPr/>
        </p:nvSpPr>
        <p:spPr>
          <a:xfrm>
            <a:off x="566928" y="768096"/>
            <a:ext cx="11057839" cy="853440"/>
          </a:xfrm>
          <a:prstGeom prst="rect">
            <a:avLst/>
          </a:prstGeom>
          <a:noFill/>
          <a:ln/>
        </p:spPr>
        <p:txBody>
          <a:bodyPr wrap="square" lIns="0" tIns="0" rIns="0" bIns="0" rtlCol="0" anchor="t"/>
          <a:lstStyle/>
          <a:p>
            <a:pPr algn="l" indent="0" marL="0">
              <a:buNone/>
            </a:pPr>
            <a:r>
              <a:rPr lang="en-US" sz="3000" b="1" dirty="0">
                <a:solidFill>
                  <a:srgbClr val="2A2434"/>
                </a:solidFill>
                <a:latin typeface="Arial" pitchFamily="34" charset="0"/>
                <a:ea typeface="Arial" pitchFamily="34" charset="-122"/>
                <a:cs typeface="Arial" pitchFamily="34" charset="-120"/>
              </a:rPr>
              <a:t>This room runs the project. It cannot carry the whole duty.</a:t>
            </a:r>
            <a:endParaRPr lang="en-US" sz="3000" dirty="0"/>
          </a:p>
        </p:txBody>
      </p:sp>
      <p:sp>
        <p:nvSpPr>
          <p:cNvPr id="4" name="Text 2"/>
          <p:cNvSpPr/>
          <p:nvPr/>
        </p:nvSpPr>
        <p:spPr>
          <a:xfrm>
            <a:off x="566928" y="1731264"/>
            <a:ext cx="11057839" cy="274320"/>
          </a:xfrm>
          <a:prstGeom prst="rect">
            <a:avLst/>
          </a:prstGeom>
          <a:noFill/>
          <a:ln/>
        </p:spPr>
        <p:txBody>
          <a:bodyPr wrap="square" lIns="0" tIns="0" rIns="0" bIns="0" rtlCol="0" anchor="t"/>
          <a:lstStyle/>
          <a:p>
            <a:pPr algn="l" indent="0" marL="0">
              <a:lnSpc>
                <a:spcPct val="110000"/>
              </a:lnSpc>
              <a:buNone/>
            </a:pPr>
            <a:r>
              <a:rPr lang="en-US" sz="1450" dirty="0">
                <a:solidFill>
                  <a:srgbClr val="6B6478"/>
                </a:solidFill>
                <a:latin typeface="Arial" pitchFamily="34" charset="0"/>
                <a:ea typeface="Arial" pitchFamily="34" charset="-122"/>
                <a:cs typeface="Arial" pitchFamily="34" charset="-120"/>
              </a:rPr>
              <a:t>NIS2 splits cleanly into two layers. One belongs here. One does not, and it is the one most often missed.</a:t>
            </a:r>
            <a:endParaRPr lang="en-US" sz="1450" dirty="0"/>
          </a:p>
        </p:txBody>
      </p:sp>
      <p:sp>
        <p:nvSpPr>
          <p:cNvPr id="5" name="Shape 3"/>
          <p:cNvSpPr/>
          <p:nvPr/>
        </p:nvSpPr>
        <p:spPr>
          <a:xfrm>
            <a:off x="566928" y="2197608"/>
            <a:ext cx="5373472" cy="2445258"/>
          </a:xfrm>
          <a:prstGeom prst="roundRect">
            <a:avLst>
              <a:gd name="adj" fmla="val 2244"/>
            </a:avLst>
          </a:prstGeom>
          <a:solidFill>
            <a:srgbClr val="F5F2F7"/>
          </a:solidFill>
          <a:ln w="9525">
            <a:solidFill>
              <a:srgbClr val="E4DEEC"/>
            </a:solidFill>
            <a:prstDash val="solid"/>
          </a:ln>
        </p:spPr>
      </p:sp>
      <p:sp>
        <p:nvSpPr>
          <p:cNvPr id="6" name="Text 4"/>
          <p:cNvSpPr/>
          <p:nvPr/>
        </p:nvSpPr>
        <p:spPr>
          <a:xfrm>
            <a:off x="841248" y="2398776"/>
            <a:ext cx="4824832" cy="310896"/>
          </a:xfrm>
          <a:prstGeom prst="rect">
            <a:avLst/>
          </a:prstGeom>
          <a:noFill/>
          <a:ln/>
        </p:spPr>
        <p:txBody>
          <a:bodyPr wrap="square" lIns="0" tIns="0" rIns="0" bIns="0" rtlCol="0" anchor="ctr"/>
          <a:lstStyle/>
          <a:p>
            <a:pPr indent="0" marL="0">
              <a:buNone/>
            </a:pPr>
            <a:r>
              <a:rPr lang="en-US" sz="1250" b="1" spc="120" kern="0" dirty="0">
                <a:solidFill>
                  <a:srgbClr val="F75A3C"/>
                </a:solidFill>
                <a:latin typeface="Arial" pitchFamily="34" charset="0"/>
                <a:ea typeface="Arial" pitchFamily="34" charset="-122"/>
                <a:cs typeface="Arial" pitchFamily="34" charset="-120"/>
              </a:rPr>
              <a:t>WHAT THIS ROOM OWNS (ARTICLE 21)</a:t>
            </a:r>
            <a:endParaRPr lang="en-US" sz="1250" dirty="0"/>
          </a:p>
        </p:txBody>
      </p:sp>
      <p:sp>
        <p:nvSpPr>
          <p:cNvPr id="7" name="Text 5"/>
          <p:cNvSpPr/>
          <p:nvPr/>
        </p:nvSpPr>
        <p:spPr>
          <a:xfrm>
            <a:off x="841248" y="2782824"/>
            <a:ext cx="4824832" cy="1713738"/>
          </a:xfrm>
          <a:prstGeom prst="rect">
            <a:avLst/>
          </a:prstGeom>
          <a:noFill/>
          <a:ln/>
        </p:spPr>
        <p:txBody>
          <a:bodyPr wrap="square" lIns="0" tIns="0" rIns="0" bIns="0" rtlCol="0" anchor="t"/>
          <a:lstStyle/>
          <a:p>
            <a:pPr marL="177800" indent="-177800">
              <a:lnSpc>
                <a:spcPct val="110000"/>
              </a:lnSpc>
              <a:spcAft>
                <a:spcPts val="600"/>
              </a:spcAft>
              <a:buSzPct val="100000"/>
              <a:buChar char="•"/>
            </a:pPr>
            <a:r>
              <a:rPr lang="en-US" sz="1300" dirty="0">
                <a:solidFill>
                  <a:srgbClr val="2A2434"/>
                </a:solidFill>
                <a:latin typeface="Arial" pitchFamily="34" charset="0"/>
                <a:ea typeface="Arial" pitchFamily="34" charset="-122"/>
                <a:cs typeface="Arial" pitchFamily="34" charset="-120"/>
              </a:rPr>
              <a:t>The technical and organisational measures: the controls themselves</a:t>
            </a:r>
            <a:endParaRPr lang="en-US" sz="1300" dirty="0"/>
          </a:p>
          <a:p>
            <a:pPr marL="177800" indent="-177800">
              <a:lnSpc>
                <a:spcPct val="110000"/>
              </a:lnSpc>
              <a:spcAft>
                <a:spcPts val="600"/>
              </a:spcAft>
              <a:buSzPct val="100000"/>
              <a:buChar char="•"/>
            </a:pPr>
            <a:r>
              <a:rPr lang="en-US" sz="1300" dirty="0">
                <a:solidFill>
                  <a:srgbClr val="2A2434"/>
                </a:solidFill>
                <a:latin typeface="Arial" pitchFamily="34" charset="0"/>
                <a:ea typeface="Arial" pitchFamily="34" charset="-122"/>
                <a:cs typeface="Arial" pitchFamily="34" charset="-120"/>
              </a:rPr>
              <a:t>Implementation, testing and the evidence that feeds oversight</a:t>
            </a:r>
            <a:endParaRPr lang="en-US" sz="1300" dirty="0"/>
          </a:p>
          <a:p>
            <a:pPr marL="177800" indent="-177800">
              <a:lnSpc>
                <a:spcPct val="110000"/>
              </a:lnSpc>
              <a:spcAft>
                <a:spcPts val="600"/>
              </a:spcAft>
              <a:buSzPct val="100000"/>
              <a:buChar char="•"/>
            </a:pPr>
            <a:r>
              <a:rPr lang="en-US" sz="1300" dirty="0">
                <a:solidFill>
                  <a:srgbClr val="2A2434"/>
                </a:solidFill>
                <a:latin typeface="Arial" pitchFamily="34" charset="0"/>
                <a:ea typeface="Arial" pitchFamily="34" charset="-122"/>
                <a:cs typeface="Arial" pitchFamily="34" charset="-120"/>
              </a:rPr>
              <a:t>Usually well underway, with an owner, a budget and a plan</a:t>
            </a:r>
            <a:endParaRPr lang="en-US" sz="1300" dirty="0"/>
          </a:p>
        </p:txBody>
      </p:sp>
      <p:sp>
        <p:nvSpPr>
          <p:cNvPr id="8" name="Shape 6"/>
          <p:cNvSpPr/>
          <p:nvPr/>
        </p:nvSpPr>
        <p:spPr>
          <a:xfrm>
            <a:off x="6251296" y="2197608"/>
            <a:ext cx="5373472" cy="2445258"/>
          </a:xfrm>
          <a:prstGeom prst="roundRect">
            <a:avLst>
              <a:gd name="adj" fmla="val 2244"/>
            </a:avLst>
          </a:prstGeom>
          <a:solidFill>
            <a:srgbClr val="F5F2F7"/>
          </a:solidFill>
          <a:ln w="9525">
            <a:solidFill>
              <a:srgbClr val="E4DEEC"/>
            </a:solidFill>
            <a:prstDash val="solid"/>
          </a:ln>
        </p:spPr>
      </p:sp>
      <p:sp>
        <p:nvSpPr>
          <p:cNvPr id="9" name="Text 7"/>
          <p:cNvSpPr/>
          <p:nvPr/>
        </p:nvSpPr>
        <p:spPr>
          <a:xfrm>
            <a:off x="6525616" y="2398776"/>
            <a:ext cx="4824832" cy="310896"/>
          </a:xfrm>
          <a:prstGeom prst="rect">
            <a:avLst/>
          </a:prstGeom>
          <a:noFill/>
          <a:ln/>
        </p:spPr>
        <p:txBody>
          <a:bodyPr wrap="square" lIns="0" tIns="0" rIns="0" bIns="0" rtlCol="0" anchor="ctr"/>
          <a:lstStyle/>
          <a:p>
            <a:pPr indent="0" marL="0">
              <a:buNone/>
            </a:pPr>
            <a:r>
              <a:rPr lang="en-US" sz="1250" b="1" spc="120" kern="0" dirty="0">
                <a:solidFill>
                  <a:srgbClr val="F75A3C"/>
                </a:solidFill>
                <a:latin typeface="Arial" pitchFamily="34" charset="0"/>
                <a:ea typeface="Arial" pitchFamily="34" charset="-122"/>
                <a:cs typeface="Arial" pitchFamily="34" charset="-120"/>
              </a:rPr>
              <a:t>WHAT ONLY THE EXECUTIVE CAN OWN (ARTICLE 20)</a:t>
            </a:r>
            <a:endParaRPr lang="en-US" sz="1250" dirty="0"/>
          </a:p>
        </p:txBody>
      </p:sp>
      <p:sp>
        <p:nvSpPr>
          <p:cNvPr id="10" name="Text 8"/>
          <p:cNvSpPr/>
          <p:nvPr/>
        </p:nvSpPr>
        <p:spPr>
          <a:xfrm>
            <a:off x="6525616" y="2782824"/>
            <a:ext cx="4824832" cy="1713738"/>
          </a:xfrm>
          <a:prstGeom prst="rect">
            <a:avLst/>
          </a:prstGeom>
          <a:noFill/>
          <a:ln/>
        </p:spPr>
        <p:txBody>
          <a:bodyPr wrap="square" lIns="0" tIns="0" rIns="0" bIns="0" rtlCol="0" anchor="t"/>
          <a:lstStyle/>
          <a:p>
            <a:pPr marL="177800" indent="-177800">
              <a:lnSpc>
                <a:spcPct val="110000"/>
              </a:lnSpc>
              <a:spcAft>
                <a:spcPts val="600"/>
              </a:spcAft>
              <a:buSzPct val="100000"/>
              <a:buChar char="•"/>
            </a:pPr>
            <a:r>
              <a:rPr lang="en-US" sz="1300" dirty="0">
                <a:solidFill>
                  <a:srgbClr val="2A2434"/>
                </a:solidFill>
                <a:latin typeface="Arial" pitchFamily="34" charset="0"/>
                <a:ea typeface="Arial" pitchFamily="34" charset="-122"/>
                <a:cs typeface="Arial" pitchFamily="34" charset="-120"/>
              </a:rPr>
              <a:t>Formal approval of the risk-management measures</a:t>
            </a:r>
            <a:endParaRPr lang="en-US" sz="1300" dirty="0"/>
          </a:p>
          <a:p>
            <a:pPr marL="177800" indent="-177800">
              <a:lnSpc>
                <a:spcPct val="110000"/>
              </a:lnSpc>
              <a:spcAft>
                <a:spcPts val="600"/>
              </a:spcAft>
              <a:buSzPct val="100000"/>
              <a:buChar char="•"/>
            </a:pPr>
            <a:r>
              <a:rPr lang="en-US" sz="1300" dirty="0">
                <a:solidFill>
                  <a:srgbClr val="2A2434"/>
                </a:solidFill>
                <a:latin typeface="Arial" pitchFamily="34" charset="0"/>
                <a:ea typeface="Arial" pitchFamily="34" charset="-122"/>
                <a:cs typeface="Arial" pitchFamily="34" charset="-120"/>
              </a:rPr>
              <a:t>Continuous, minuted oversight and challenge</a:t>
            </a:r>
            <a:endParaRPr lang="en-US" sz="1300" dirty="0"/>
          </a:p>
          <a:p>
            <a:pPr marL="177800" indent="-177800">
              <a:lnSpc>
                <a:spcPct val="110000"/>
              </a:lnSpc>
              <a:spcAft>
                <a:spcPts val="600"/>
              </a:spcAft>
              <a:buSzPct val="100000"/>
              <a:buChar char="•"/>
            </a:pPr>
            <a:r>
              <a:rPr lang="en-US" sz="1300" dirty="0">
                <a:solidFill>
                  <a:srgbClr val="2A2434"/>
                </a:solidFill>
                <a:latin typeface="Arial" pitchFamily="34" charset="0"/>
                <a:ea typeface="Arial" pitchFamily="34" charset="-122"/>
                <a:cs typeface="Arial" pitchFamily="34" charset="-120"/>
              </a:rPr>
              <a:t>Management-body training, and personal liability</a:t>
            </a:r>
            <a:endParaRPr lang="en-US" sz="1300" dirty="0"/>
          </a:p>
        </p:txBody>
      </p:sp>
      <p:sp>
        <p:nvSpPr>
          <p:cNvPr id="11" name="Shape 9"/>
          <p:cNvSpPr/>
          <p:nvPr/>
        </p:nvSpPr>
        <p:spPr>
          <a:xfrm>
            <a:off x="566928" y="4844034"/>
            <a:ext cx="11057839" cy="1628394"/>
          </a:xfrm>
          <a:prstGeom prst="roundRect">
            <a:avLst>
              <a:gd name="adj" fmla="val 3369"/>
            </a:avLst>
          </a:prstGeom>
          <a:solidFill>
            <a:srgbClr val="FDEDE8"/>
          </a:solidFill>
          <a:ln w="9525">
            <a:solidFill>
              <a:srgbClr val="F6D3C6"/>
            </a:solidFill>
            <a:prstDash val="solid"/>
          </a:ln>
        </p:spPr>
      </p:sp>
      <p:sp>
        <p:nvSpPr>
          <p:cNvPr id="12" name="Shape 10"/>
          <p:cNvSpPr/>
          <p:nvPr/>
        </p:nvSpPr>
        <p:spPr>
          <a:xfrm>
            <a:off x="877824" y="5100066"/>
            <a:ext cx="310896" cy="310896"/>
          </a:xfrm>
          <a:prstGeom prst="ellipse">
            <a:avLst/>
          </a:prstGeom>
          <a:solidFill>
            <a:srgbClr val="F75A3C"/>
          </a:solidFill>
          <a:ln/>
        </p:spPr>
      </p:sp>
      <p:sp>
        <p:nvSpPr>
          <p:cNvPr id="13" name="Text 11"/>
          <p:cNvSpPr/>
          <p:nvPr/>
        </p:nvSpPr>
        <p:spPr>
          <a:xfrm>
            <a:off x="877824" y="5090922"/>
            <a:ext cx="310896" cy="310896"/>
          </a:xfrm>
          <a:prstGeom prst="rect">
            <a:avLst/>
          </a:prstGeom>
          <a:noFill/>
          <a:ln/>
        </p:spPr>
        <p:txBody>
          <a:bodyPr wrap="square" lIns="0" tIns="0" rIns="0" bIns="0" rtlCol="0" anchor="ctr"/>
          <a:lstStyle/>
          <a:p>
            <a:pPr algn="ctr" indent="0" marL="0">
              <a:buNone/>
            </a:pPr>
            <a:r>
              <a:rPr lang="en-US" sz="1900" b="1" dirty="0">
                <a:solidFill>
                  <a:srgbClr val="FFFFFF"/>
                </a:solidFill>
                <a:latin typeface="Arial" pitchFamily="34" charset="0"/>
                <a:ea typeface="Arial" pitchFamily="34" charset="-122"/>
                <a:cs typeface="Arial" pitchFamily="34" charset="-120"/>
              </a:rPr>
              <a:t>!</a:t>
            </a:r>
            <a:endParaRPr lang="en-US" sz="1900" dirty="0"/>
          </a:p>
        </p:txBody>
      </p:sp>
      <p:sp>
        <p:nvSpPr>
          <p:cNvPr id="14" name="Text 12"/>
          <p:cNvSpPr/>
          <p:nvPr/>
        </p:nvSpPr>
        <p:spPr>
          <a:xfrm>
            <a:off x="1353312" y="5100066"/>
            <a:ext cx="9978847" cy="274320"/>
          </a:xfrm>
          <a:prstGeom prst="rect">
            <a:avLst/>
          </a:prstGeom>
          <a:noFill/>
          <a:ln/>
        </p:spPr>
        <p:txBody>
          <a:bodyPr wrap="square" lIns="0" tIns="0" rIns="0" bIns="0" rtlCol="0" anchor="ctr"/>
          <a:lstStyle/>
          <a:p>
            <a:pPr indent="0" marL="0">
              <a:buNone/>
            </a:pPr>
            <a:r>
              <a:rPr lang="en-US" sz="1200" b="1" spc="150" kern="0" dirty="0">
                <a:solidFill>
                  <a:srgbClr val="F75A3C"/>
                </a:solidFill>
                <a:latin typeface="Arial" pitchFamily="34" charset="0"/>
                <a:ea typeface="Arial" pitchFamily="34" charset="-122"/>
                <a:cs typeface="Arial" pitchFamily="34" charset="-120"/>
              </a:rPr>
              <a:t>WHAT YOU MUST TAKE AWAY FROM TODAY</a:t>
            </a:r>
            <a:endParaRPr lang="en-US" sz="1200" dirty="0"/>
          </a:p>
        </p:txBody>
      </p:sp>
      <p:sp>
        <p:nvSpPr>
          <p:cNvPr id="15" name="Text 13"/>
          <p:cNvSpPr/>
          <p:nvPr/>
        </p:nvSpPr>
        <p:spPr>
          <a:xfrm>
            <a:off x="1353312" y="5429250"/>
            <a:ext cx="9978847" cy="896874"/>
          </a:xfrm>
          <a:prstGeom prst="rect">
            <a:avLst/>
          </a:prstGeom>
          <a:noFill/>
          <a:ln/>
        </p:spPr>
        <p:txBody>
          <a:bodyPr wrap="square" lIns="0" tIns="0" rIns="0" bIns="0" rtlCol="0" anchor="t"/>
          <a:lstStyle/>
          <a:p>
            <a:pPr marL="177800" indent="-177800">
              <a:lnSpc>
                <a:spcPct val="114000"/>
              </a:lnSpc>
              <a:spcAft>
                <a:spcPts val="500"/>
              </a:spcAft>
              <a:buSzPct val="100000"/>
              <a:buChar char="•"/>
            </a:pPr>
            <a:r>
              <a:rPr lang="en-US" sz="1300" dirty="0">
                <a:solidFill>
                  <a:srgbClr val="2A2434"/>
                </a:solidFill>
                <a:latin typeface="Arial" pitchFamily="34" charset="0"/>
                <a:ea typeface="Arial" pitchFamily="34" charset="-122"/>
                <a:cs typeface="Arial" pitchFamily="34" charset="-120"/>
              </a:rPr>
              <a:t>The Article 20 layer cannot be delegated down to this room. If you try to hold it here, it stays a gap.</a:t>
            </a:r>
            <a:endParaRPr lang="en-US" sz="1300" dirty="0"/>
          </a:p>
          <a:p>
            <a:pPr marL="177800" indent="-177800">
              <a:lnSpc>
                <a:spcPct val="114000"/>
              </a:lnSpc>
              <a:spcAft>
                <a:spcPts val="500"/>
              </a:spcAft>
              <a:buSzPct val="100000"/>
              <a:buChar char="•"/>
            </a:pPr>
            <a:r>
              <a:rPr lang="en-US" sz="1300" dirty="0">
                <a:solidFill>
                  <a:srgbClr val="2A2434"/>
                </a:solidFill>
                <a:latin typeface="Arial" pitchFamily="34" charset="0"/>
                <a:ea typeface="Arial" pitchFamily="34" charset="-122"/>
                <a:cs typeface="Arial" pitchFamily="34" charset="-120"/>
              </a:rPr>
              <a:t>Your job is to make it visible and get the right executive to own it, this session gives you the language to do that.</a:t>
            </a:r>
            <a:endParaRPr lang="en-US" sz="1300" dirty="0"/>
          </a:p>
        </p:txBody>
      </p:sp>
      <p:pic>
        <p:nvPicPr>
          <p:cNvPr id="17" name="Image 0" descr="/home/claude/logo2.png">    </p:cNvPr>
          <p:cNvPicPr>
            <a:picLocks noChangeAspect="1"/>
          </p:cNvPicPr>
          <p:nvPr/>
        </p:nvPicPr>
        <p:blipFill>
          <a:blip r:embed="rId1"/>
          <a:stretch>
            <a:fillRect/>
          </a:stretch>
        </p:blipFill>
        <p:spPr>
          <a:xfrm>
            <a:off x="10545775" y="6382512"/>
            <a:ext cx="1078992" cy="258350"/>
          </a:xfrm>
          <a:prstGeom prst="rect">
            <a:avLst/>
          </a:prstGeom>
        </p:spPr>
      </p:pic>
      <p:sp>
        <p:nvSpPr>
          <p:cNvPr id="18" name="Text 14"/>
          <p:cNvSpPr/>
          <p:nvPr/>
        </p:nvSpPr>
        <p:spPr>
          <a:xfrm>
            <a:off x="566928" y="6345936"/>
            <a:ext cx="914400" cy="274320"/>
          </a:xfrm>
          <a:prstGeom prst="rect">
            <a:avLst/>
          </a:prstGeom>
          <a:noFill/>
          <a:ln/>
        </p:spPr>
        <p:txBody>
          <a:bodyPr wrap="square" lIns="0" tIns="0" rIns="0" bIns="0" rtlCol="0" anchor="ctr"/>
          <a:lstStyle/>
          <a:p>
            <a:pPr algn="l" indent="0" marL="0">
              <a:buNone/>
            </a:pPr>
            <a:r>
              <a:rPr lang="en-US" sz="1000" dirty="0">
                <a:solidFill>
                  <a:srgbClr val="6B6478"/>
                </a:solidFill>
                <a:latin typeface="Arial" pitchFamily="34" charset="0"/>
                <a:ea typeface="Arial" pitchFamily="34" charset="-122"/>
                <a:cs typeface="Arial" pitchFamily="34" charset="-120"/>
              </a:rPr>
              <a:t>9</a:t>
            </a:r>
            <a:endParaRPr lang="en-US"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77</Slides>
  <Notes>77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77</vt:i4>
      </vt:variant>
    </vt:vector>
  </HeadingPairs>
  <TitlesOfParts>
    <vt:vector size="8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NIS2 Readiness Workshop &amp; Gap Analysis</dc:title>
  <dc:subject>PptxGenJS Presentation</dc:subject>
  <dc:creator>ISOMETRI</dc:creator>
  <cp:lastModifiedBy>ISOMETRI</cp:lastModifiedBy>
  <cp:revision>1</cp:revision>
  <dcterms:created xsi:type="dcterms:W3CDTF">2026-08-10T12:05:46Z</dcterms:created>
  <dcterms:modified xsi:type="dcterms:W3CDTF">2026-08-10T12:05:46Z</dcterms:modified>
</cp:coreProperties>
</file>